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slideLayouts/slideLayout57.xml" ContentType="application/vnd.openxmlformats-officedocument.presentationml.slideLayout+xml"/>
  <Override PartName="/ppt/theme/theme1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.jpg" ContentType="image/jpg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82" r:id="rId3"/>
    <p:sldMasterId id="2147483694" r:id="rId4"/>
    <p:sldMasterId id="2147483708" r:id="rId5"/>
    <p:sldMasterId id="2147483714" r:id="rId6"/>
    <p:sldMasterId id="2147483725" r:id="rId7"/>
    <p:sldMasterId id="2147483727" r:id="rId8"/>
    <p:sldMasterId id="2147483729" r:id="rId9"/>
    <p:sldMasterId id="2147483743" r:id="rId10"/>
    <p:sldMasterId id="2147483745" r:id="rId11"/>
    <p:sldMasterId id="2147483749" r:id="rId12"/>
    <p:sldMasterId id="2147483751" r:id="rId13"/>
  </p:sldMasterIdLst>
  <p:notesMasterIdLst>
    <p:notesMasterId r:id="rId69"/>
  </p:notesMasterIdLst>
  <p:handoutMasterIdLst>
    <p:handoutMasterId r:id="rId70"/>
  </p:handoutMasterIdLst>
  <p:sldIdLst>
    <p:sldId id="2147472615" r:id="rId14"/>
    <p:sldId id="2134804718" r:id="rId15"/>
    <p:sldId id="12220" r:id="rId16"/>
    <p:sldId id="2575" r:id="rId17"/>
    <p:sldId id="12206" r:id="rId18"/>
    <p:sldId id="2830" r:id="rId19"/>
    <p:sldId id="12229" r:id="rId20"/>
    <p:sldId id="12230" r:id="rId21"/>
    <p:sldId id="2794" r:id="rId22"/>
    <p:sldId id="2147472592" r:id="rId23"/>
    <p:sldId id="2147310429" r:id="rId24"/>
    <p:sldId id="2134804742" r:id="rId25"/>
    <p:sldId id="2138" r:id="rId26"/>
    <p:sldId id="2147310404" r:id="rId27"/>
    <p:sldId id="2147472593" r:id="rId28"/>
    <p:sldId id="2147472617" r:id="rId29"/>
    <p:sldId id="2829" r:id="rId30"/>
    <p:sldId id="2669" r:id="rId31"/>
    <p:sldId id="296" r:id="rId32"/>
    <p:sldId id="2553" r:id="rId33"/>
    <p:sldId id="983" r:id="rId34"/>
    <p:sldId id="2805" r:id="rId35"/>
    <p:sldId id="2800" r:id="rId36"/>
    <p:sldId id="2824" r:id="rId37"/>
    <p:sldId id="2825" r:id="rId38"/>
    <p:sldId id="2811" r:id="rId39"/>
    <p:sldId id="12210" r:id="rId40"/>
    <p:sldId id="2826" r:id="rId41"/>
    <p:sldId id="652" r:id="rId42"/>
    <p:sldId id="12211" r:id="rId43"/>
    <p:sldId id="2798" r:id="rId44"/>
    <p:sldId id="2827" r:id="rId45"/>
    <p:sldId id="2134" r:id="rId46"/>
    <p:sldId id="12221" r:id="rId47"/>
    <p:sldId id="1401" r:id="rId48"/>
    <p:sldId id="2147472616" r:id="rId49"/>
    <p:sldId id="2134804733" r:id="rId50"/>
    <p:sldId id="2147472611" r:id="rId51"/>
    <p:sldId id="2672" r:id="rId52"/>
    <p:sldId id="2147472609" r:id="rId53"/>
    <p:sldId id="12217" r:id="rId54"/>
    <p:sldId id="12227" r:id="rId55"/>
    <p:sldId id="12224" r:id="rId56"/>
    <p:sldId id="2676" r:id="rId57"/>
    <p:sldId id="2147472606" r:id="rId58"/>
    <p:sldId id="2674" r:id="rId59"/>
    <p:sldId id="2670" r:id="rId60"/>
    <p:sldId id="2147472613" r:id="rId61"/>
    <p:sldId id="2147472607" r:id="rId62"/>
    <p:sldId id="2823" r:id="rId63"/>
    <p:sldId id="2796" r:id="rId64"/>
    <p:sldId id="2147310418" r:id="rId65"/>
    <p:sldId id="2147472589" r:id="rId66"/>
    <p:sldId id="2147472614" r:id="rId67"/>
    <p:sldId id="2147472596" r:id="rId68"/>
  </p:sldIdLst>
  <p:sldSz cx="9144000" cy="6858000" type="screen4x3"/>
  <p:notesSz cx="7023100" cy="9309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00FF"/>
    <a:srgbClr val="FFACFF"/>
    <a:srgbClr val="FF7F00"/>
    <a:srgbClr val="FF2F92"/>
    <a:srgbClr val="00ADFF"/>
    <a:srgbClr val="FCE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1066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53166499837582"/>
          <c:y val="7.969457259687332E-2"/>
          <c:w val="0.9138576167921143"/>
          <c:h val="0.83313180913855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A2-4EB7-B841-ED86248C6D06}"/>
              </c:ext>
            </c:extLst>
          </c:dPt>
          <c:dLbls>
            <c:dLbl>
              <c:idx val="0"/>
              <c:layout>
                <c:manualLayout>
                  <c:x val="-1.5725322802702169E-2"/>
                  <c:y val="-0.55920942171138943"/>
                </c:manualLayout>
              </c:layout>
              <c:numFmt formatCode="0.0%" sourceLinked="0"/>
              <c:spPr>
                <a:solidFill>
                  <a:prstClr val="black"/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82835957134131"/>
                      <c:h val="9.10181051306022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8A2-4EB7-B841-ED86248C6D06}"/>
                </c:ext>
              </c:extLst>
            </c:dLbl>
            <c:numFmt formatCode="0.0%" sourceLinked="0"/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Post-DST cortisol &gt;1.8 ug/dL</c:v>
                </c:pt>
              </c:strCache>
              <c:extLst/>
            </c:strRef>
          </c:cat>
          <c:val>
            <c:numRef>
              <c:f>Sheet1!$B$2:$B$3</c:f>
              <c:numCache>
                <c:formatCode>0%</c:formatCode>
                <c:ptCount val="1"/>
                <c:pt idx="0">
                  <c:v>0.24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418-4396-AD7A-FA57619F9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4"/>
        <c:axId val="58668560"/>
        <c:axId val="220398208"/>
      </c:barChart>
      <c:catAx>
        <c:axId val="5866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2857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20398208"/>
        <c:crosses val="autoZero"/>
        <c:auto val="1"/>
        <c:lblAlgn val="ctr"/>
        <c:lblOffset val="100"/>
        <c:noMultiLvlLbl val="0"/>
      </c:catAx>
      <c:valAx>
        <c:axId val="220398208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@" sourceLinked="0"/>
        <c:majorTickMark val="in"/>
        <c:minorTickMark val="none"/>
        <c:tickLblPos val="nextTo"/>
        <c:spPr>
          <a:noFill/>
          <a:ln w="28575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58668560"/>
        <c:crosses val="autoZero"/>
        <c:crossBetween val="between"/>
        <c:majorUnit val="5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9F5-B04A-85DD-7C17D5DA427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F5-B04A-85DD-7C17D5DA42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FA-481A-BCC4-14B990C1BC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FA-481A-BCC4-14B990C1BC6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5-B04A-85DD-7C17D5DA4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62344784839354"/>
          <c:y val="0.10230573728285204"/>
          <c:w val="0.54141631536833046"/>
          <c:h val="0.868079444030006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9A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7F-4D54-BBFD-E3AB0D8E4A29}"/>
              </c:ext>
            </c:extLst>
          </c:dPt>
          <c:dPt>
            <c:idx val="1"/>
            <c:bubble3D val="0"/>
            <c:spPr>
              <a:solidFill>
                <a:srgbClr val="FA7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7F-4D54-BBFD-E3AB0D8E4A2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7F-4D54-BBFD-E3AB0D8E4A2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7F-4D54-BBFD-E3AB0D8E4A29}"/>
              </c:ext>
            </c:extLst>
          </c:dPt>
          <c:dPt>
            <c:idx val="4"/>
            <c:bubble3D val="0"/>
            <c:spPr>
              <a:solidFill>
                <a:srgbClr val="73F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6E9-4A98-A0B1-456E3A67925A}"/>
              </c:ext>
            </c:extLst>
          </c:dPt>
          <c:dLbls>
            <c:dLbl>
              <c:idx val="0"/>
              <c:layout>
                <c:manualLayout>
                  <c:x val="-0.15719351928701758"/>
                  <c:y val="-0.127459576646442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9A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7F-4D54-BBFD-E3AB0D8E4A29}"/>
                </c:ext>
              </c:extLst>
            </c:dLbl>
            <c:dLbl>
              <c:idx val="2"/>
              <c:layout>
                <c:manualLayout>
                  <c:x val="-1.9880418416547571E-2"/>
                  <c:y val="3.114156116520002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7F-4D54-BBFD-E3AB0D8E4A29}"/>
                </c:ext>
              </c:extLst>
            </c:dLbl>
            <c:dLbl>
              <c:idx val="3"/>
              <c:layout>
                <c:manualLayout>
                  <c:x val="5.8037605448998143E-3"/>
                  <c:y val="-2.235950609181272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7F-4D54-BBFD-E3AB0D8E4A29}"/>
                </c:ext>
              </c:extLst>
            </c:dLbl>
            <c:dLbl>
              <c:idx val="4"/>
              <c:layout>
                <c:manualLayout>
                  <c:x val="5.9346280997417553E-2"/>
                  <c:y val="-9.227019314076705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E9-4A98-A0B1-456E3A67925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Sheet3!$A$1:$A$5</c:f>
              <c:strCache>
                <c:ptCount val="5"/>
                <c:pt idx="0">
                  <c:v>Normal Adrenal CT</c:v>
                </c:pt>
                <c:pt idx="1">
                  <c:v>Unilateral Adrenal Nodule</c:v>
                </c:pt>
                <c:pt idx="2">
                  <c:v>Bilateral Adrenal Nodules </c:v>
                </c:pt>
                <c:pt idx="3">
                  <c:v>Bilateral/Unilateral Adrenal Enlargement</c:v>
                </c:pt>
                <c:pt idx="4">
                  <c:v>Other</c:v>
                </c:pt>
              </c:strCache>
            </c:strRef>
          </c:cat>
          <c:val>
            <c:numRef>
              <c:f>Sheet3!$B$1:$B$5</c:f>
              <c:numCache>
                <c:formatCode>General</c:formatCode>
                <c:ptCount val="5"/>
                <c:pt idx="0">
                  <c:v>134</c:v>
                </c:pt>
                <c:pt idx="1">
                  <c:v>47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7F-4D54-BBFD-E3AB0D8E4A2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Cardiac disorders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CA-4B12-B8BD-9A05C10B186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1CA-4B12-B8BD-9A05C10B1860}"/>
              </c:ext>
            </c:extLst>
          </c:dPt>
          <c:dLbls>
            <c:dLbl>
              <c:idx val="0"/>
              <c:layout>
                <c:manualLayout>
                  <c:x val="1.5432098765432098E-2"/>
                  <c:y val="-0.4309514690507858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spc="50" baseline="0">
                      <a:solidFill>
                        <a:srgbClr val="FFFF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44937785554583"/>
                      <c:h val="0.125635314128776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1CA-4B12-B8BD-9A05C10B1860}"/>
                </c:ext>
              </c:extLst>
            </c:dLbl>
            <c:dLbl>
              <c:idx val="1"/>
              <c:layout>
                <c:manualLayout>
                  <c:x val="3.0864197530864057E-2"/>
                  <c:y val="-0.6568125491451444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5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68861184018663"/>
                      <c:h val="0.10950236849426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1CA-4B12-B8BD-9A05C10B186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5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Post-DST cortisol &lt;1.8 μg/dL </c:v>
                </c:pt>
                <c:pt idx="1">
                  <c:v>Post-DST cortisol ≥1.8 μg/dL 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0.20599999999999999</c:v>
                </c:pt>
                <c:pt idx="1">
                  <c:v>0.33200000000000002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A-4B12-B8BD-9A05C10B18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-76"/>
        <c:axId val="1039373568"/>
        <c:axId val="1039374528"/>
      </c:barChart>
      <c:catAx>
        <c:axId val="1039373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9374528"/>
        <c:crosses val="autoZero"/>
        <c:auto val="1"/>
        <c:lblAlgn val="ctr"/>
        <c:lblOffset val="100"/>
        <c:noMultiLvlLbl val="0"/>
      </c:catAx>
      <c:valAx>
        <c:axId val="103937452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1905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10393735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Coronary artery disease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DF-4568-9048-FCA4B3B30D5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DF-4568-9048-FCA4B3B30D5B}"/>
              </c:ext>
            </c:extLst>
          </c:dPt>
          <c:dLbls>
            <c:dLbl>
              <c:idx val="0"/>
              <c:layout>
                <c:manualLayout>
                  <c:x val="7.7160493827160143E-3"/>
                  <c:y val="-0.5298867581544418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50" baseline="0">
                      <a:solidFill>
                        <a:srgbClr val="FFFF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79753572470107"/>
                      <c:h val="0.115431226014946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2DF-4568-9048-FCA4B3B30D5B}"/>
                </c:ext>
              </c:extLst>
            </c:dLbl>
            <c:dLbl>
              <c:idx val="1"/>
              <c:layout>
                <c:manualLayout>
                  <c:x val="3.0378147176047436E-7"/>
                  <c:y val="-0.7674351728702288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5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50123942840473"/>
                      <c:h val="0.115431226014946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2DF-4568-9048-FCA4B3B30D5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5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Post-DST cortisol &lt;1.8 μg/dL </c:v>
                </c:pt>
                <c:pt idx="1">
                  <c:v>Post-DST cortisol ≥1.8 μg/dL 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9.7000000000000003E-2</c:v>
                </c:pt>
                <c:pt idx="1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DF-4568-9048-FCA4B3B30D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039373568"/>
        <c:axId val="10393745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Atrial fibrillation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Post-DST cortisol &lt;1.8 μg/dL </c:v>
                      </c:pt>
                      <c:pt idx="1">
                        <c:v>Post-DST cortisol ≥1.8 μg/dL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2DF-4568-9048-FCA4B3B30D5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Congestive cardiac failure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Post-DST cortisol &lt;1.8 μg/dL </c:v>
                      </c:pt>
                      <c:pt idx="1">
                        <c:v>Post-DST cortisol ≥1.8 μg/dL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2DF-4568-9048-FCA4B3B30D5B}"/>
                  </c:ext>
                </c:extLst>
              </c15:ser>
            </c15:filteredBarSeries>
          </c:ext>
        </c:extLst>
      </c:barChart>
      <c:catAx>
        <c:axId val="1039373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9374528"/>
        <c:crosses val="autoZero"/>
        <c:auto val="1"/>
        <c:lblAlgn val="ctr"/>
        <c:lblOffset val="100"/>
        <c:noMultiLvlLbl val="0"/>
      </c:catAx>
      <c:valAx>
        <c:axId val="103937452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1905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1039373568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Atrial fibrillation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1ED-4070-B1BD-AF75ADBE286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ED-4070-B1BD-AF75ADBE2868}"/>
              </c:ext>
            </c:extLst>
          </c:dPt>
          <c:dLbls>
            <c:dLbl>
              <c:idx val="0"/>
              <c:layout>
                <c:manualLayout>
                  <c:x val="3.0378147172510957E-7"/>
                  <c:y val="-0.1184966444743390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50" baseline="0">
                      <a:solidFill>
                        <a:srgbClr val="FFFF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2049431321084"/>
                      <c:h val="0.115431226014946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71ED-4070-B1BD-AF75ADBE2868}"/>
                </c:ext>
              </c:extLst>
            </c:dLbl>
            <c:dLbl>
              <c:idx val="1"/>
              <c:layout>
                <c:manualLayout>
                  <c:x val="3.8580550695052007E-2"/>
                  <c:y val="-0.4330890843473588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5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21728881112076"/>
                      <c:h val="0.115431226014946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1ED-4070-B1BD-AF75ADBE286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5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Post-DST cortisol &lt;1.8 μg/dL </c:v>
                </c:pt>
                <c:pt idx="1">
                  <c:v>Post-DST cortisol ≥1.8 μg/dL </c:v>
                </c:pt>
              </c:strCache>
              <c:extLst xmlns:c15="http://schemas.microsoft.com/office/drawing/2012/chart"/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0.03</c:v>
                </c:pt>
                <c:pt idx="1">
                  <c:v>8.3000000000000004E-2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5-71ED-4070-B1BD-AF75ADBE28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039373568"/>
        <c:axId val="10393745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Coronary artery disease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1-71ED-4070-B1BD-AF75ADBE2868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2093AF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3-71ED-4070-B1BD-AF75ADBE2868}"/>
                    </c:ext>
                  </c:extLst>
                </c:dPt>
                <c:dLbls>
                  <c:numFmt formatCode="0.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Post-DST cortisol &lt;1.8 μg/dL </c:v>
                      </c:pt>
                      <c:pt idx="1">
                        <c:v>Post-DST cortisol ≥1.8 μg/dL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</c15:sqref>
                        </c15:formulaRef>
                      </c:ext>
                    </c:extLst>
                    <c:numCache>
                      <c:formatCode>0.00%</c:formatCode>
                      <c:ptCount val="2"/>
                      <c:pt idx="0">
                        <c:v>9.7000000000000003E-2</c:v>
                      </c:pt>
                      <c:pt idx="1">
                        <c:v>0.16600000000000001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1ED-4070-B1BD-AF75ADBE286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Congestive cardiac failure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Post-DST cortisol &lt;1.8 μg/dL </c:v>
                      </c:pt>
                      <c:pt idx="1">
                        <c:v>Post-DST cortisol ≥1.8 μg/dL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numCache>
                      <c:formatCode>0.00%</c:formatCode>
                      <c:ptCount val="2"/>
                      <c:pt idx="0">
                        <c:v>1.4E-2</c:v>
                      </c:pt>
                      <c:pt idx="1">
                        <c:v>6.7000000000000004E-2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1ED-4070-B1BD-AF75ADBE2868}"/>
                  </c:ext>
                </c:extLst>
              </c15:ser>
            </c15:filteredBarSeries>
          </c:ext>
        </c:extLst>
      </c:barChart>
      <c:catAx>
        <c:axId val="1039373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9374528"/>
        <c:crosses val="autoZero"/>
        <c:auto val="1"/>
        <c:lblAlgn val="ctr"/>
        <c:lblOffset val="100"/>
        <c:noMultiLvlLbl val="0"/>
      </c:catAx>
      <c:valAx>
        <c:axId val="103937452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1905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1039373568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Congestive cardiac failure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BC2-4D3B-983E-860B22441AB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C2-4D3B-983E-860B22441ABE}"/>
              </c:ext>
            </c:extLst>
          </c:dPt>
          <c:dLbls>
            <c:dLbl>
              <c:idx val="0"/>
              <c:layout>
                <c:manualLayout>
                  <c:x val="3.0864501312335924E-2"/>
                  <c:y val="-4.033236408628457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50" baseline="0">
                      <a:solidFill>
                        <a:srgbClr val="FFFF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51110625060754"/>
                      <c:h val="0.10950236849426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BC2-4D3B-983E-860B22441ABE}"/>
                </c:ext>
              </c:extLst>
            </c:dLbl>
            <c:dLbl>
              <c:idx val="1"/>
              <c:layout>
                <c:manualLayout>
                  <c:x val="3.0378147168974473E-7"/>
                  <c:y val="-0.3260871636376109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5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9505686789146"/>
                      <c:h val="0.10950236849426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BC2-4D3B-983E-860B22441A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5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Post-DST cortisol &lt;1.8 μg/dL </c:v>
                </c:pt>
                <c:pt idx="1">
                  <c:v>Post-DST cortisol ≥1.8 μg/dL </c:v>
                </c:pt>
              </c:strCache>
              <c:extLst xmlns:c15="http://schemas.microsoft.com/office/drawing/2012/chart"/>
            </c:strRef>
          </c:cat>
          <c:val>
            <c:numRef>
              <c:f>Sheet1!$D$2:$D$3</c:f>
              <c:numCache>
                <c:formatCode>0.00%</c:formatCode>
                <c:ptCount val="2"/>
                <c:pt idx="0">
                  <c:v>1.4E-2</c:v>
                </c:pt>
                <c:pt idx="1">
                  <c:v>6.7000000000000004E-2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6-8BC2-4D3B-983E-860B22441AB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039373568"/>
        <c:axId val="10393745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Coronary artery disease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8BC2-4D3B-983E-860B22441ABE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2093AF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8BC2-4D3B-983E-860B22441ABE}"/>
                    </c:ext>
                  </c:extLst>
                </c:dPt>
                <c:dLbls>
                  <c:numFmt formatCode="0.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Post-DST cortisol &lt;1.8 μg/dL </c:v>
                      </c:pt>
                      <c:pt idx="1">
                        <c:v>Post-DST cortisol ≥1.8 μg/dL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</c15:sqref>
                        </c15:formulaRef>
                      </c:ext>
                    </c:extLst>
                    <c:numCache>
                      <c:formatCode>0.00%</c:formatCode>
                      <c:ptCount val="2"/>
                      <c:pt idx="0">
                        <c:v>9.7000000000000003E-2</c:v>
                      </c:pt>
                      <c:pt idx="1">
                        <c:v>0.16600000000000001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8BC2-4D3B-983E-860B22441AB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Atrial fibrillation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Post-DST cortisol &lt;1.8 μg/dL </c:v>
                      </c:pt>
                      <c:pt idx="1">
                        <c:v>Post-DST cortisol ≥1.8 μg/dL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0.00%</c:formatCode>
                      <c:ptCount val="2"/>
                      <c:pt idx="0">
                        <c:v>0.03</c:v>
                      </c:pt>
                      <c:pt idx="1">
                        <c:v>8.3000000000000004E-2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8BC2-4D3B-983E-860B22441ABE}"/>
                  </c:ext>
                </c:extLst>
              </c15:ser>
            </c15:filteredBarSeries>
          </c:ext>
        </c:extLst>
      </c:barChart>
      <c:catAx>
        <c:axId val="1039373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9374528"/>
        <c:crosses val="autoZero"/>
        <c:auto val="1"/>
        <c:lblAlgn val="ctr"/>
        <c:lblOffset val="100"/>
        <c:noMultiLvlLbl val="0"/>
      </c:catAx>
      <c:valAx>
        <c:axId val="103937452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1905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1039373568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0.42468</cdr:x>
      <cdr:y>0.12577</cdr:y>
    </cdr:from>
    <cdr:to>
      <cdr:x>0.85977</cdr:x>
      <cdr:y>0.15495</cdr:y>
    </cdr:to>
    <cdr:sp macro="" textlink="">
      <cdr:nvSpPr>
        <cdr:cNvPr id="2" name="Right Bracket 1">
          <a:extLst xmlns:a="http://schemas.openxmlformats.org/drawingml/2006/main">
            <a:ext uri="{FF2B5EF4-FFF2-40B4-BE49-F238E27FC236}">
              <a16:creationId xmlns:a16="http://schemas.microsoft.com/office/drawing/2014/main" id="{16676334-CE8A-9F34-7635-29F78D1E0C19}"/>
            </a:ext>
          </a:extLst>
        </cdr:cNvPr>
        <cdr:cNvSpPr/>
      </cdr:nvSpPr>
      <cdr:spPr>
        <a:xfrm xmlns:a="http://schemas.openxmlformats.org/drawingml/2006/main" rot="16200000">
          <a:off x="1011103" y="83909"/>
          <a:ext cx="91883" cy="716123"/>
        </a:xfrm>
        <a:prstGeom xmlns:a="http://schemas.openxmlformats.org/drawingml/2006/main" prst="rightBracket">
          <a:avLst/>
        </a:prstGeom>
        <a:ln xmlns:a="http://schemas.openxmlformats.org/drawingml/2006/main" w="1905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0.47625</cdr:x>
      <cdr:y>0.03416</cdr:y>
    </cdr:from>
    <cdr:to>
      <cdr:x>0.8131</cdr:x>
      <cdr:y>0.13142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16B4A4F-D29C-99CF-5833-89BF68AD464F}"/>
            </a:ext>
          </a:extLst>
        </cdr:cNvPr>
        <cdr:cNvSpPr txBox="1"/>
      </cdr:nvSpPr>
      <cdr:spPr>
        <a:xfrm xmlns:a="http://schemas.openxmlformats.org/drawingml/2006/main">
          <a:off x="783865" y="107564"/>
          <a:ext cx="554428" cy="306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&lt;0.0001</a:t>
          </a:r>
        </a:p>
      </cdr:txBody>
    </cdr:sp>
  </cdr:relSizeAnchor>
  <cdr:relSizeAnchor xmlns:cdr="http://schemas.openxmlformats.org/drawingml/2006/chartDrawing">
    <cdr:from>
      <cdr:x>0.31122</cdr:x>
      <cdr:y>0.47817</cdr:y>
    </cdr:from>
    <cdr:to>
      <cdr:x>0.54634</cdr:x>
      <cdr:y>0.9476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9D6789CB-1C32-E05D-9C42-ABE31E32F668}"/>
            </a:ext>
          </a:extLst>
        </cdr:cNvPr>
        <cdr:cNvSpPr/>
      </cdr:nvSpPr>
      <cdr:spPr>
        <a:xfrm xmlns:a="http://schemas.openxmlformats.org/drawingml/2006/main">
          <a:off x="512248" y="1505665"/>
          <a:ext cx="386987" cy="14781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0.61081</cdr:x>
      <cdr:y>0.24454</cdr:y>
    </cdr:from>
    <cdr:to>
      <cdr:x>0.88469</cdr:x>
      <cdr:y>0.94845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CAD0388C-6226-0417-B763-369103A6EA04}"/>
            </a:ext>
          </a:extLst>
        </cdr:cNvPr>
        <cdr:cNvSpPr/>
      </cdr:nvSpPr>
      <cdr:spPr>
        <a:xfrm xmlns:a="http://schemas.openxmlformats.org/drawingml/2006/main">
          <a:off x="1005344" y="770021"/>
          <a:ext cx="450781" cy="2216483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0.40779</cdr:x>
      <cdr:y>0.05281</cdr:y>
    </cdr:from>
    <cdr:to>
      <cdr:x>0.84288</cdr:x>
      <cdr:y>0.08199</cdr:y>
    </cdr:to>
    <cdr:sp macro="" textlink="">
      <cdr:nvSpPr>
        <cdr:cNvPr id="2" name="Right Bracket 1">
          <a:extLst xmlns:a="http://schemas.openxmlformats.org/drawingml/2006/main">
            <a:ext uri="{FF2B5EF4-FFF2-40B4-BE49-F238E27FC236}">
              <a16:creationId xmlns:a16="http://schemas.microsoft.com/office/drawing/2014/main" id="{16676334-CE8A-9F34-7635-29F78D1E0C19}"/>
            </a:ext>
          </a:extLst>
        </cdr:cNvPr>
        <cdr:cNvSpPr/>
      </cdr:nvSpPr>
      <cdr:spPr>
        <a:xfrm xmlns:a="http://schemas.openxmlformats.org/drawingml/2006/main" rot="16200000">
          <a:off x="983304" y="-145819"/>
          <a:ext cx="91883" cy="716124"/>
        </a:xfrm>
        <a:prstGeom xmlns:a="http://schemas.openxmlformats.org/drawingml/2006/main" prst="rightBracket">
          <a:avLst/>
        </a:prstGeom>
        <a:ln xmlns:a="http://schemas.openxmlformats.org/drawingml/2006/main" w="1905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0.39634</cdr:x>
      <cdr:y>0.35376</cdr:y>
    </cdr:from>
    <cdr:to>
      <cdr:x>0.83143</cdr:x>
      <cdr:y>0.38294</cdr:y>
    </cdr:to>
    <cdr:sp macro="" textlink="">
      <cdr:nvSpPr>
        <cdr:cNvPr id="2" name="Right Bracket 1">
          <a:extLst xmlns:a="http://schemas.openxmlformats.org/drawingml/2006/main">
            <a:ext uri="{FF2B5EF4-FFF2-40B4-BE49-F238E27FC236}">
              <a16:creationId xmlns:a16="http://schemas.microsoft.com/office/drawing/2014/main" id="{16676334-CE8A-9F34-7635-29F78D1E0C19}"/>
            </a:ext>
          </a:extLst>
        </cdr:cNvPr>
        <cdr:cNvSpPr/>
      </cdr:nvSpPr>
      <cdr:spPr>
        <a:xfrm xmlns:a="http://schemas.openxmlformats.org/drawingml/2006/main" rot="16200000">
          <a:off x="964467" y="801821"/>
          <a:ext cx="91883" cy="716123"/>
        </a:xfrm>
        <a:prstGeom xmlns:a="http://schemas.openxmlformats.org/drawingml/2006/main" prst="rightBracket">
          <a:avLst/>
        </a:prstGeom>
        <a:ln xmlns:a="http://schemas.openxmlformats.org/drawingml/2006/main" w="1905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0.43705</cdr:x>
      <cdr:y>0.26721</cdr:y>
    </cdr:from>
    <cdr:to>
      <cdr:x>0.77389</cdr:x>
      <cdr:y>0.36447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16B4A4F-D29C-99CF-5833-89BF68AD464F}"/>
            </a:ext>
          </a:extLst>
        </cdr:cNvPr>
        <cdr:cNvSpPr txBox="1"/>
      </cdr:nvSpPr>
      <cdr:spPr>
        <a:xfrm xmlns:a="http://schemas.openxmlformats.org/drawingml/2006/main">
          <a:off x="719356" y="841404"/>
          <a:ext cx="554411" cy="306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=0.001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0.39625</cdr:x>
      <cdr:y>0.45774</cdr:y>
    </cdr:from>
    <cdr:to>
      <cdr:x>0.83134</cdr:x>
      <cdr:y>0.48692</cdr:y>
    </cdr:to>
    <cdr:sp macro="" textlink="">
      <cdr:nvSpPr>
        <cdr:cNvPr id="2" name="Right Bracket 1">
          <a:extLst xmlns:a="http://schemas.openxmlformats.org/drawingml/2006/main">
            <a:ext uri="{FF2B5EF4-FFF2-40B4-BE49-F238E27FC236}">
              <a16:creationId xmlns:a16="http://schemas.microsoft.com/office/drawing/2014/main" id="{16676334-CE8A-9F34-7635-29F78D1E0C19}"/>
            </a:ext>
          </a:extLst>
        </cdr:cNvPr>
        <cdr:cNvSpPr/>
      </cdr:nvSpPr>
      <cdr:spPr>
        <a:xfrm xmlns:a="http://schemas.openxmlformats.org/drawingml/2006/main" rot="16200000">
          <a:off x="964313" y="1129236"/>
          <a:ext cx="91883" cy="716124"/>
        </a:xfrm>
        <a:prstGeom xmlns:a="http://schemas.openxmlformats.org/drawingml/2006/main" prst="rightBracket">
          <a:avLst/>
        </a:prstGeom>
        <a:ln xmlns:a="http://schemas.openxmlformats.org/drawingml/2006/main" w="1905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0.42143</cdr:x>
      <cdr:y>0.36562</cdr:y>
    </cdr:from>
    <cdr:to>
      <cdr:x>0.75827</cdr:x>
      <cdr:y>0.46288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16B4A4F-D29C-99CF-5833-89BF68AD464F}"/>
            </a:ext>
          </a:extLst>
        </cdr:cNvPr>
        <cdr:cNvSpPr txBox="1"/>
      </cdr:nvSpPr>
      <cdr:spPr>
        <a:xfrm xmlns:a="http://schemas.openxmlformats.org/drawingml/2006/main">
          <a:off x="693647" y="1151284"/>
          <a:ext cx="554412" cy="306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=0.004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A9E49-B89A-F2CF-859A-6B926495D0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806950" cy="4676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/>
              <a:t>Hypercortisolism – Turkey – November, 2024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85EF4-26D4-9D2E-0600-A43F7E743F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7929" y="1"/>
            <a:ext cx="3043343" cy="4676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32379-479C-4A0B-B835-10A3F59C1CA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4A1F3-EF24-D60B-35F5-C06329394B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1491"/>
            <a:ext cx="3043343" cy="4676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D05DA-F823-2269-00DC-E801F3A10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7929" y="8841491"/>
            <a:ext cx="3043343" cy="4676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EFB44-9BB2-43F2-8450-3B2A401B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3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6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29" y="1"/>
            <a:ext cx="3043343" cy="4676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A9A76-9985-4010-BE24-B31D1A4AD6F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7"/>
            <a:ext cx="5618480" cy="3665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491"/>
            <a:ext cx="3043343" cy="4676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29" y="8841491"/>
            <a:ext cx="3043343" cy="4676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77050-65E1-47B4-93D2-51350A7B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C261-009E-CC44-8E65-76A05C8FA2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76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2661B6E3-4967-0A4A-ABDA-AAC8E75C1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6615E24D-8CA7-096A-6DDD-DC58FFEEF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2340" name="Header Placeholder 1">
            <a:extLst>
              <a:ext uri="{FF2B5EF4-FFF2-40B4-BE49-F238E27FC236}">
                <a16:creationId xmlns:a16="http://schemas.microsoft.com/office/drawing/2014/main" id="{1B3B8467-58FF-E09B-26F9-96B096F55B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876800" cy="466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82" tIns="44092" rIns="88182" bIns="44092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09613" indent="-269875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095375" indent="-21431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38288" indent="-21431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1974850" indent="-21431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32050" indent="-2143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889250" indent="-2143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46450" indent="-2143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03650" indent="-2143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23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Treatment of T2DM-Denmark (Vancouver)-Feb_2014</a:t>
            </a:r>
          </a:p>
        </p:txBody>
      </p:sp>
    </p:spTree>
    <p:extLst>
      <p:ext uri="{BB962C8B-B14F-4D97-AF65-F5344CB8AC3E}">
        <p14:creationId xmlns:p14="http://schemas.microsoft.com/office/powerpoint/2010/main" val="92980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2661B6E3-4967-0A4A-ABDA-AAC8E75C1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6615E24D-8CA7-096A-6DDD-DC58FFEEF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2340" name="Header Placeholder 1">
            <a:extLst>
              <a:ext uri="{FF2B5EF4-FFF2-40B4-BE49-F238E27FC236}">
                <a16:creationId xmlns:a16="http://schemas.microsoft.com/office/drawing/2014/main" id="{1B3B8467-58FF-E09B-26F9-96B096F55B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876800" cy="466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82" tIns="44092" rIns="88182" bIns="44092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09613" indent="-269875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095375" indent="-21431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38288" indent="-21431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1974850" indent="-21431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32050" indent="-2143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889250" indent="-2143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46450" indent="-2143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03650" indent="-2143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23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Treatment of T2DM-Denmark (Vancouver)-Feb_2014</a:t>
            </a:r>
          </a:p>
        </p:txBody>
      </p:sp>
    </p:spTree>
    <p:extLst>
      <p:ext uri="{BB962C8B-B14F-4D97-AF65-F5344CB8AC3E}">
        <p14:creationId xmlns:p14="http://schemas.microsoft.com/office/powerpoint/2010/main" val="625817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8ADEDF47-7015-EB2B-3027-62F9606E68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94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078" indent="-296498" defTabSz="9494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4090" indent="-236550" defTabSz="9494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2049" indent="-236550" defTabSz="9494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0009" indent="-236550" defTabSz="9494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6628" indent="-236550" defTabSz="9494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3246" indent="-236550" defTabSz="9494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9864" indent="-236550" defTabSz="9494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6483" indent="-236550" defTabSz="9494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494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E162-3D40-2248-BCF4-FA7ECA8928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4943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37BB1B93-A29C-51CD-E641-B3A5CFC9C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733425"/>
            <a:ext cx="4887913" cy="3665538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9AC0D001-B09B-8D9F-1CC3-A3F27FD0D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endParaRPr lang="en-US" altLang="en-US" sz="1900">
              <a:latin typeface="Helvetica" pitchFamily="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1108" name="Header Placeholder 1"/>
          <p:cNvSpPr>
            <a:spLocks noGrp="1"/>
          </p:cNvSpPr>
          <p:nvPr>
            <p:ph type="hdr" sz="quarter" idx="4294967295"/>
          </p:nvPr>
        </p:nvSpPr>
        <p:spPr bwMode="auto">
          <a:xfrm>
            <a:off x="3" y="0"/>
            <a:ext cx="5079397" cy="48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61" rIns="91317" bIns="45661"/>
          <a:lstStyle>
            <a:lvl1pPr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0452" indent="-285297"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1187" indent="-227580"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97992" indent="-227580"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3145" indent="-227580"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28091" indent="-227580" defTabSz="9614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03038" indent="-227580" defTabSz="9614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77980" indent="-227580" defTabSz="9614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2924" indent="-227580" defTabSz="9614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6143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rPr>
              <a:t>Treatment of T2DM-Denmark (Vancouver)-Feb_2014</a:t>
            </a:r>
          </a:p>
        </p:txBody>
      </p:sp>
    </p:spTree>
    <p:extLst>
      <p:ext uri="{BB962C8B-B14F-4D97-AF65-F5344CB8AC3E}">
        <p14:creationId xmlns:p14="http://schemas.microsoft.com/office/powerpoint/2010/main" val="355481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1108" name="Header Placeholder 1"/>
          <p:cNvSpPr>
            <a:spLocks noGrp="1"/>
          </p:cNvSpPr>
          <p:nvPr>
            <p:ph type="hdr" sz="quarter" idx="4294967295"/>
          </p:nvPr>
        </p:nvSpPr>
        <p:spPr bwMode="auto">
          <a:xfrm>
            <a:off x="3" y="0"/>
            <a:ext cx="5079397" cy="48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61" rIns="91317" bIns="45661"/>
          <a:lstStyle>
            <a:lvl1pPr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0452" indent="-285297"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1187" indent="-227580"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97992" indent="-227580"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3145" indent="-227580"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28091" indent="-227580" defTabSz="9614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03038" indent="-227580" defTabSz="9614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77980" indent="-227580" defTabSz="9614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2924" indent="-227580" defTabSz="9614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6143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rPr>
              <a:t>Treatment of T2DM-Denmark (Vancouver)-Feb_2014</a:t>
            </a:r>
          </a:p>
        </p:txBody>
      </p:sp>
    </p:spTree>
    <p:extLst>
      <p:ext uri="{BB962C8B-B14F-4D97-AF65-F5344CB8AC3E}">
        <p14:creationId xmlns:p14="http://schemas.microsoft.com/office/powerpoint/2010/main" val="3339844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31108" name="Header Placeholder 1"/>
          <p:cNvSpPr>
            <a:spLocks noGrp="1"/>
          </p:cNvSpPr>
          <p:nvPr>
            <p:ph type="hdr" sz="quarter" idx="4294967295"/>
          </p:nvPr>
        </p:nvSpPr>
        <p:spPr bwMode="auto">
          <a:xfrm>
            <a:off x="3" y="0"/>
            <a:ext cx="5079397" cy="48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91" rIns="91379" bIns="45691"/>
          <a:lstStyle>
            <a:lvl1pPr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0954" indent="-285491"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1959" indent="-227730"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99072" indent="-227730"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4534" indent="-227730"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29801" indent="-227730" defTabSz="962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05068" indent="-227730" defTabSz="962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0332" indent="-227730" defTabSz="962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5598" indent="-227730" defTabSz="962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62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rPr>
              <a:t>Treatment of T2DM-Denmark (Vancouver)-Feb_2014</a:t>
            </a:r>
          </a:p>
        </p:txBody>
      </p:sp>
    </p:spTree>
    <p:extLst>
      <p:ext uri="{BB962C8B-B14F-4D97-AF65-F5344CB8AC3E}">
        <p14:creationId xmlns:p14="http://schemas.microsoft.com/office/powerpoint/2010/main" val="3554818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C261-009E-CC44-8E65-76A05C8FA2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225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C261-009E-CC44-8E65-76A05C8FA2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041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C261-009E-CC44-8E65-76A05C8FA2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86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C261-009E-CC44-8E65-76A05C8FA2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74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C261-009E-CC44-8E65-76A05C8FA2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829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C261-009E-CC44-8E65-76A05C8FA2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33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C261-009E-CC44-8E65-76A05C8FA2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78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C261-009E-CC44-8E65-76A05C8FA2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104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C261-009E-CC44-8E65-76A05C8FA2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884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1108" name="Header Placeholder 1"/>
          <p:cNvSpPr>
            <a:spLocks noGrp="1"/>
          </p:cNvSpPr>
          <p:nvPr>
            <p:ph type="hdr" sz="quarter" idx="4294967295"/>
          </p:nvPr>
        </p:nvSpPr>
        <p:spPr bwMode="auto">
          <a:xfrm>
            <a:off x="3" y="0"/>
            <a:ext cx="5079397" cy="48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61" rIns="91317" bIns="45661"/>
          <a:lstStyle>
            <a:lvl1pPr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0452" indent="-285297"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1187" indent="-227580"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97992" indent="-227580"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3145" indent="-227580" defTabSz="9614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28091" indent="-227580" defTabSz="9614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03038" indent="-227580" defTabSz="9614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77980" indent="-227580" defTabSz="9614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2924" indent="-227580" defTabSz="9614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6143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rPr>
              <a:t>Treatment of T2DM-Denmark (Vancouver)-Feb_2014</a:t>
            </a:r>
          </a:p>
        </p:txBody>
      </p:sp>
    </p:spTree>
    <p:extLst>
      <p:ext uri="{BB962C8B-B14F-4D97-AF65-F5344CB8AC3E}">
        <p14:creationId xmlns:p14="http://schemas.microsoft.com/office/powerpoint/2010/main" val="3554818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31108" name="Header Placeholder 1"/>
          <p:cNvSpPr>
            <a:spLocks noGrp="1"/>
          </p:cNvSpPr>
          <p:nvPr>
            <p:ph type="hdr" sz="quarter" idx="4294967295"/>
          </p:nvPr>
        </p:nvSpPr>
        <p:spPr bwMode="auto">
          <a:xfrm>
            <a:off x="3" y="0"/>
            <a:ext cx="5079397" cy="48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91" rIns="91379" bIns="45691"/>
          <a:lstStyle>
            <a:lvl1pPr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0954" indent="-285491"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1959" indent="-227730"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99072" indent="-227730"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4534" indent="-227730"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29801" indent="-227730" defTabSz="962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05068" indent="-227730" defTabSz="962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0332" indent="-227730" defTabSz="962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5598" indent="-227730" defTabSz="962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62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rPr>
              <a:t>Treatment of T2DM-Denmark (Vancouver)-Feb_2014</a:t>
            </a:r>
          </a:p>
        </p:txBody>
      </p:sp>
    </p:spTree>
    <p:extLst>
      <p:ext uri="{BB962C8B-B14F-4D97-AF65-F5344CB8AC3E}">
        <p14:creationId xmlns:p14="http://schemas.microsoft.com/office/powerpoint/2010/main" val="3554818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>
            <a:extLst>
              <a:ext uri="{FF2B5EF4-FFF2-40B4-BE49-F238E27FC236}">
                <a16:creationId xmlns:a16="http://schemas.microsoft.com/office/drawing/2014/main" id="{78D3F111-4FF6-1AD4-3A35-D9EE4F7E5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0310" indent="-290473" defTabSz="9603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9830" indent="-231743" defTabSz="9603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492" indent="-231743" defTabSz="9603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6328" indent="-231743" defTabSz="9603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466" indent="-231743" defTabSz="9603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0604" indent="-231743" defTabSz="9603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7742" indent="-231743" defTabSz="9603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4881" indent="-231743" defTabSz="9603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03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A38DC3-1C93-4710-9445-D98FF429B80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03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0707" name="Rectangle 2">
            <a:extLst>
              <a:ext uri="{FF2B5EF4-FFF2-40B4-BE49-F238E27FC236}">
                <a16:creationId xmlns:a16="http://schemas.microsoft.com/office/drawing/2014/main" id="{E3656AD0-84D6-2517-C2CA-E29BD8B03F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>
            <a:extLst>
              <a:ext uri="{FF2B5EF4-FFF2-40B4-BE49-F238E27FC236}">
                <a16:creationId xmlns:a16="http://schemas.microsoft.com/office/drawing/2014/main" id="{D9A0C363-96E0-9C30-68FC-864D139B5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0709" name="Header Placeholder 1">
            <a:extLst>
              <a:ext uri="{FF2B5EF4-FFF2-40B4-BE49-F238E27FC236}">
                <a16:creationId xmlns:a16="http://schemas.microsoft.com/office/drawing/2014/main" id="{86290484-E75F-97AA-62D0-2043948CFF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/>
          <a:lstStyle>
            <a:lvl1pPr defTabSz="9603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263" indent="-284125" defTabSz="9603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671" indent="-225395" defTabSz="9603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6809" indent="-225395" defTabSz="9603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947" indent="-225395" defTabSz="9603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086" indent="-225395" defTabSz="9603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224" indent="-225395" defTabSz="9603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362" indent="-225395" defTabSz="9603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2500" indent="-225395" defTabSz="9603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603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Thiazolidinediones-Panama-3_15_2014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1108" name="Header Placeholder 1"/>
          <p:cNvSpPr>
            <a:spLocks noGrp="1"/>
          </p:cNvSpPr>
          <p:nvPr>
            <p:ph type="hdr" sz="quarter" idx="4294967295"/>
          </p:nvPr>
        </p:nvSpPr>
        <p:spPr bwMode="auto">
          <a:xfrm>
            <a:off x="3" y="0"/>
            <a:ext cx="5079397" cy="48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91" rIns="91379" bIns="45691"/>
          <a:lstStyle>
            <a:lvl1pPr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0954" indent="-285491"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1959" indent="-227730"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99072" indent="-227730"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4534" indent="-227730" defTabSz="96208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29801" indent="-227730" defTabSz="962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05068" indent="-227730" defTabSz="962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0332" indent="-227730" defTabSz="962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5598" indent="-227730" defTabSz="962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62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rPr>
              <a:t>Treatment of T2DM-Denmark (Vancouver)-Feb_2014</a:t>
            </a:r>
          </a:p>
        </p:txBody>
      </p:sp>
    </p:spTree>
    <p:extLst>
      <p:ext uri="{BB962C8B-B14F-4D97-AF65-F5344CB8AC3E}">
        <p14:creationId xmlns:p14="http://schemas.microsoft.com/office/powerpoint/2010/main" val="1665505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6857C-045A-43CE-9543-DEA0ECBC4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41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C261-009E-CC44-8E65-76A05C8FA2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pPr marL="0" marR="0" lvl="0" indent="0" algn="r" defTabSz="441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7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6857C-045A-43CE-9543-DEA0ECBC4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86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BF940-6475-394C-8350-C127205706EF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6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6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1BEED-BD49-425F-86E8-B52E9F4D9D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6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63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41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C261-009E-CC44-8E65-76A05C8FA2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pPr marL="0" marR="0" lvl="0" indent="0" algn="r" defTabSz="441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752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C261-009E-CC44-8E65-76A05C8FA2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916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2661B6E3-4967-0A4A-ABDA-AAC8E75C1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6615E24D-8CA7-096A-6DDD-DC58FFEEF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2340" name="Header Placeholder 1">
            <a:extLst>
              <a:ext uri="{FF2B5EF4-FFF2-40B4-BE49-F238E27FC236}">
                <a16:creationId xmlns:a16="http://schemas.microsoft.com/office/drawing/2014/main" id="{1B3B8467-58FF-E09B-26F9-96B096F55B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809240" cy="6335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82" tIns="44092" rIns="88182" bIns="44092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09613" indent="-269875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095375" indent="-21431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38288" indent="-21431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1974850" indent="-21431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32050" indent="-2143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889250" indent="-2143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46450" indent="-2143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03650" indent="-2143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23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Treatment of T2DM-Denmark (Vancouver)-Feb_2014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CF33-927A-C549-A530-2AA83393FEB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D9D8-50F5-5B48-BEA0-4CB2D3DA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9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CF33-927A-C549-A530-2AA83393FEB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D9D8-50F5-5B48-BEA0-4CB2D3DA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9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CF33-927A-C549-A530-2AA83393FEB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D9D8-50F5-5B48-BEA0-4CB2D3DA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5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CF33-927A-C549-A530-2AA83393FEB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D9D8-50F5-5B48-BEA0-4CB2D3DA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CF33-927A-C549-A530-2AA83393FEB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D9D8-50F5-5B48-BEA0-4CB2D3DA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78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CF33-927A-C549-A530-2AA83393FEB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D9D8-50F5-5B48-BEA0-4CB2D3DA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5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CF33-927A-C549-A530-2AA83393FEB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D9D8-50F5-5B48-BEA0-4CB2D3DA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270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61253" indent="0" algn="ctr">
              <a:buNone/>
              <a:defRPr/>
            </a:lvl2pPr>
            <a:lvl3pPr marL="722507" indent="0" algn="ctr">
              <a:buNone/>
              <a:defRPr/>
            </a:lvl3pPr>
            <a:lvl4pPr marL="1083760" indent="0" algn="ctr">
              <a:buNone/>
              <a:defRPr/>
            </a:lvl4pPr>
            <a:lvl5pPr marL="1445014" indent="0" algn="ctr">
              <a:buNone/>
              <a:defRPr/>
            </a:lvl5pPr>
            <a:lvl6pPr marL="1806267" indent="0" algn="ctr">
              <a:buNone/>
              <a:defRPr/>
            </a:lvl6pPr>
            <a:lvl7pPr marL="2167520" indent="0" algn="ctr">
              <a:buNone/>
              <a:defRPr/>
            </a:lvl7pPr>
            <a:lvl8pPr marL="2528775" indent="0" algn="ctr">
              <a:buNone/>
              <a:defRPr/>
            </a:lvl8pPr>
            <a:lvl9pPr marL="289002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7DCA14-B359-4BA9-86E5-BAC5B7B1F0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F92A04-4253-4FAA-AAC0-54C03F30A2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D5723-55D2-44A0-B973-3CC4EC166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611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DCBE0A-B1CF-42E7-BA2C-C5A0B19093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A802B1-DD4B-47FA-944C-9F0338E092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1985A-B892-4ED5-AB00-3A82E40F6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238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9215"/>
            <a:ext cx="7772400" cy="1362075"/>
          </a:xfrm>
        </p:spPr>
        <p:txBody>
          <a:bodyPr anchor="t"/>
          <a:lstStyle>
            <a:lvl1pPr algn="l">
              <a:defRPr sz="316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580"/>
            </a:lvl1pPr>
            <a:lvl2pPr marL="361253" indent="0">
              <a:buNone/>
              <a:defRPr sz="1422"/>
            </a:lvl2pPr>
            <a:lvl3pPr marL="722507" indent="0">
              <a:buNone/>
              <a:defRPr sz="1264"/>
            </a:lvl3pPr>
            <a:lvl4pPr marL="1083760" indent="0">
              <a:buNone/>
              <a:defRPr sz="1106"/>
            </a:lvl4pPr>
            <a:lvl5pPr marL="1445014" indent="0">
              <a:buNone/>
              <a:defRPr sz="1106"/>
            </a:lvl5pPr>
            <a:lvl6pPr marL="1806267" indent="0">
              <a:buNone/>
              <a:defRPr sz="1106"/>
            </a:lvl6pPr>
            <a:lvl7pPr marL="2167520" indent="0">
              <a:buNone/>
              <a:defRPr sz="1106"/>
            </a:lvl7pPr>
            <a:lvl8pPr marL="2528775" indent="0">
              <a:buNone/>
              <a:defRPr sz="1106"/>
            </a:lvl8pPr>
            <a:lvl9pPr marL="2890028" indent="0">
              <a:buNone/>
              <a:defRPr sz="11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B7EBF7-0F86-4EF5-8D8E-D3545A6740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24A182-A979-44C7-965D-0AFD5F1667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B1B5-866D-44E0-A091-10BB65772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0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48828" y="6656137"/>
            <a:ext cx="163101" cy="103875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19"/>
              </a:spcBef>
            </a:pPr>
            <a:fld id="{81D60167-4931-47E6-BA6A-407CBD079E47}" type="slidenum">
              <a:rPr lang="en-US" spc="-19" smtClean="0"/>
              <a:pPr marL="28575">
                <a:spcBef>
                  <a:spcPts val="19"/>
                </a:spcBef>
              </a:pPr>
              <a:t>‹#›</a:t>
            </a:fld>
            <a:endParaRPr lang="en-US" spc="-19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083" y="1905000"/>
            <a:ext cx="3818467" cy="4114800"/>
          </a:xfrm>
        </p:spPr>
        <p:txBody>
          <a:bodyPr/>
          <a:lstStyle>
            <a:lvl1pPr>
              <a:defRPr sz="2212"/>
            </a:lvl1pPr>
            <a:lvl2pPr>
              <a:defRPr sz="1896"/>
            </a:lvl2pPr>
            <a:lvl3pPr>
              <a:defRPr sz="158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434" y="1905000"/>
            <a:ext cx="3818467" cy="4114800"/>
          </a:xfrm>
        </p:spPr>
        <p:txBody>
          <a:bodyPr/>
          <a:lstStyle>
            <a:lvl1pPr>
              <a:defRPr sz="2212"/>
            </a:lvl1pPr>
            <a:lvl2pPr>
              <a:defRPr sz="1896"/>
            </a:lvl2pPr>
            <a:lvl3pPr>
              <a:defRPr sz="158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4DEBB1-4EA6-4161-8159-2B99642B7D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3AA123-0BDD-4BC0-B1E3-AC7409F64D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C8AC7-07E7-4531-B569-450DACB2A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427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1896" b="1"/>
            </a:lvl1pPr>
            <a:lvl2pPr marL="361253" indent="0">
              <a:buNone/>
              <a:defRPr sz="1580" b="1"/>
            </a:lvl2pPr>
            <a:lvl3pPr marL="722507" indent="0">
              <a:buNone/>
              <a:defRPr sz="1422" b="1"/>
            </a:lvl3pPr>
            <a:lvl4pPr marL="1083760" indent="0">
              <a:buNone/>
              <a:defRPr sz="1264" b="1"/>
            </a:lvl4pPr>
            <a:lvl5pPr marL="1445014" indent="0">
              <a:buNone/>
              <a:defRPr sz="1264" b="1"/>
            </a:lvl5pPr>
            <a:lvl6pPr marL="1806267" indent="0">
              <a:buNone/>
              <a:defRPr sz="1264" b="1"/>
            </a:lvl6pPr>
            <a:lvl7pPr marL="2167520" indent="0">
              <a:buNone/>
              <a:defRPr sz="1264" b="1"/>
            </a:lvl7pPr>
            <a:lvl8pPr marL="2528775" indent="0">
              <a:buNone/>
              <a:defRPr sz="1264" b="1"/>
            </a:lvl8pPr>
            <a:lvl9pPr marL="2890028" indent="0">
              <a:buNone/>
              <a:defRPr sz="12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1896"/>
            </a:lvl1pPr>
            <a:lvl2pPr>
              <a:defRPr sz="1580"/>
            </a:lvl2pPr>
            <a:lvl3pPr>
              <a:defRPr sz="1422"/>
            </a:lvl3pPr>
            <a:lvl4pPr>
              <a:defRPr sz="1264"/>
            </a:lvl4pPr>
            <a:lvl5pPr>
              <a:defRPr sz="1264"/>
            </a:lvl5pPr>
            <a:lvl6pPr>
              <a:defRPr sz="1264"/>
            </a:lvl6pPr>
            <a:lvl7pPr>
              <a:defRPr sz="1264"/>
            </a:lvl7pPr>
            <a:lvl8pPr>
              <a:defRPr sz="1264"/>
            </a:lvl8pPr>
            <a:lvl9pPr>
              <a:defRPr sz="1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1896" b="1"/>
            </a:lvl1pPr>
            <a:lvl2pPr marL="361253" indent="0">
              <a:buNone/>
              <a:defRPr sz="1580" b="1"/>
            </a:lvl2pPr>
            <a:lvl3pPr marL="722507" indent="0">
              <a:buNone/>
              <a:defRPr sz="1422" b="1"/>
            </a:lvl3pPr>
            <a:lvl4pPr marL="1083760" indent="0">
              <a:buNone/>
              <a:defRPr sz="1264" b="1"/>
            </a:lvl4pPr>
            <a:lvl5pPr marL="1445014" indent="0">
              <a:buNone/>
              <a:defRPr sz="1264" b="1"/>
            </a:lvl5pPr>
            <a:lvl6pPr marL="1806267" indent="0">
              <a:buNone/>
              <a:defRPr sz="1264" b="1"/>
            </a:lvl6pPr>
            <a:lvl7pPr marL="2167520" indent="0">
              <a:buNone/>
              <a:defRPr sz="1264" b="1"/>
            </a:lvl7pPr>
            <a:lvl8pPr marL="2528775" indent="0">
              <a:buNone/>
              <a:defRPr sz="1264" b="1"/>
            </a:lvl8pPr>
            <a:lvl9pPr marL="2890028" indent="0">
              <a:buNone/>
              <a:defRPr sz="12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1896"/>
            </a:lvl1pPr>
            <a:lvl2pPr>
              <a:defRPr sz="1580"/>
            </a:lvl2pPr>
            <a:lvl3pPr>
              <a:defRPr sz="1422"/>
            </a:lvl3pPr>
            <a:lvl4pPr>
              <a:defRPr sz="1264"/>
            </a:lvl4pPr>
            <a:lvl5pPr>
              <a:defRPr sz="1264"/>
            </a:lvl5pPr>
            <a:lvl6pPr>
              <a:defRPr sz="1264"/>
            </a:lvl6pPr>
            <a:lvl7pPr>
              <a:defRPr sz="1264"/>
            </a:lvl7pPr>
            <a:lvl8pPr>
              <a:defRPr sz="1264"/>
            </a:lvl8pPr>
            <a:lvl9pPr>
              <a:defRPr sz="1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9B65CC-DC41-4230-9121-CC90012042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1BAAED3-C711-41E2-BB5C-6967DC5EE5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B0FB9-2BA9-4E05-AF8B-22C32EC3A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59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81EAAC-39CF-4E7E-B349-9834674105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D2C8CC-F0BE-4E18-8C87-42EDD83AB5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72CD-1D6E-41AC-8BE3-FE83188F1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039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91E64F3-EE37-4765-B662-C7C2D0BA71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B6D0C1B-12FD-4F88-928E-C3484EABEC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A723-3E82-41B8-B0BF-7C6A9398D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554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489" cy="1162050"/>
          </a:xfrm>
        </p:spPr>
        <p:txBody>
          <a:bodyPr anchor="b"/>
          <a:lstStyle>
            <a:lvl1pPr algn="l">
              <a:defRPr sz="15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89" y="274552"/>
            <a:ext cx="5111044" cy="5853113"/>
          </a:xfrm>
        </p:spPr>
        <p:txBody>
          <a:bodyPr/>
          <a:lstStyle>
            <a:lvl1pPr>
              <a:defRPr sz="2528"/>
            </a:lvl1pPr>
            <a:lvl2pPr>
              <a:defRPr sz="2212"/>
            </a:lvl2pPr>
            <a:lvl3pPr>
              <a:defRPr sz="1896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13"/>
            <a:ext cx="3008489" cy="4691063"/>
          </a:xfrm>
        </p:spPr>
        <p:txBody>
          <a:bodyPr/>
          <a:lstStyle>
            <a:lvl1pPr marL="0" indent="0">
              <a:buNone/>
              <a:defRPr sz="1106"/>
            </a:lvl1pPr>
            <a:lvl2pPr marL="361253" indent="0">
              <a:buNone/>
              <a:defRPr sz="948"/>
            </a:lvl2pPr>
            <a:lvl3pPr marL="722507" indent="0">
              <a:buNone/>
              <a:defRPr sz="790"/>
            </a:lvl3pPr>
            <a:lvl4pPr marL="1083760" indent="0">
              <a:buNone/>
              <a:defRPr sz="711"/>
            </a:lvl4pPr>
            <a:lvl5pPr marL="1445014" indent="0">
              <a:buNone/>
              <a:defRPr sz="711"/>
            </a:lvl5pPr>
            <a:lvl6pPr marL="1806267" indent="0">
              <a:buNone/>
              <a:defRPr sz="711"/>
            </a:lvl6pPr>
            <a:lvl7pPr marL="2167520" indent="0">
              <a:buNone/>
              <a:defRPr sz="711"/>
            </a:lvl7pPr>
            <a:lvl8pPr marL="2528775" indent="0">
              <a:buNone/>
              <a:defRPr sz="711"/>
            </a:lvl8pPr>
            <a:lvl9pPr marL="2890028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88099C-2D94-4DDC-BD16-371C30F702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26D75F-05A5-40DB-A475-407AAE3964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5103-8A41-47AE-A71F-33965C38C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0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5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528"/>
            </a:lvl1pPr>
            <a:lvl2pPr marL="361253" indent="0">
              <a:buNone/>
              <a:defRPr sz="2212"/>
            </a:lvl2pPr>
            <a:lvl3pPr marL="722507" indent="0">
              <a:buNone/>
              <a:defRPr sz="1896"/>
            </a:lvl3pPr>
            <a:lvl4pPr marL="1083760" indent="0">
              <a:buNone/>
              <a:defRPr sz="1580"/>
            </a:lvl4pPr>
            <a:lvl5pPr marL="1445014" indent="0">
              <a:buNone/>
              <a:defRPr sz="1580"/>
            </a:lvl5pPr>
            <a:lvl6pPr marL="1806267" indent="0">
              <a:buNone/>
              <a:defRPr sz="1580"/>
            </a:lvl6pPr>
            <a:lvl7pPr marL="2167520" indent="0">
              <a:buNone/>
              <a:defRPr sz="1580"/>
            </a:lvl7pPr>
            <a:lvl8pPr marL="2528775" indent="0">
              <a:buNone/>
              <a:defRPr sz="1580"/>
            </a:lvl8pPr>
            <a:lvl9pPr marL="2890028" indent="0">
              <a:buNone/>
              <a:defRPr sz="158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106"/>
            </a:lvl1pPr>
            <a:lvl2pPr marL="361253" indent="0">
              <a:buNone/>
              <a:defRPr sz="948"/>
            </a:lvl2pPr>
            <a:lvl3pPr marL="722507" indent="0">
              <a:buNone/>
              <a:defRPr sz="790"/>
            </a:lvl3pPr>
            <a:lvl4pPr marL="1083760" indent="0">
              <a:buNone/>
              <a:defRPr sz="711"/>
            </a:lvl4pPr>
            <a:lvl5pPr marL="1445014" indent="0">
              <a:buNone/>
              <a:defRPr sz="711"/>
            </a:lvl5pPr>
            <a:lvl6pPr marL="1806267" indent="0">
              <a:buNone/>
              <a:defRPr sz="711"/>
            </a:lvl6pPr>
            <a:lvl7pPr marL="2167520" indent="0">
              <a:buNone/>
              <a:defRPr sz="711"/>
            </a:lvl7pPr>
            <a:lvl8pPr marL="2528775" indent="0">
              <a:buNone/>
              <a:defRPr sz="711"/>
            </a:lvl8pPr>
            <a:lvl9pPr marL="2890028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580E8C-55B1-487C-B8B7-DC417E95F7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4D5307-45F1-4164-B8F0-5C57DAD77A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50F4D-B587-4503-9E1A-D7D839E1B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001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4C8178-C0BA-4183-BE99-E1FF7B7CB8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B4D8BE-8E0F-423A-A34C-36D424FD80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E726E-0A73-4F39-9343-994C80D232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49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39" y="609600"/>
            <a:ext cx="569383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9E846C-FF4B-45AA-BBCC-E96996C629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7CC4D3-37F8-4C41-ACAC-058530C6FD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73EAB-5E81-46D8-B01E-90B9F1743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999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29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61253" indent="0" algn="ctr">
              <a:buNone/>
              <a:defRPr/>
            </a:lvl2pPr>
            <a:lvl3pPr marL="722507" indent="0" algn="ctr">
              <a:buNone/>
              <a:defRPr/>
            </a:lvl3pPr>
            <a:lvl4pPr marL="1083760" indent="0" algn="ctr">
              <a:buNone/>
              <a:defRPr/>
            </a:lvl4pPr>
            <a:lvl5pPr marL="1445014" indent="0" algn="ctr">
              <a:buNone/>
              <a:defRPr/>
            </a:lvl5pPr>
            <a:lvl6pPr marL="1806267" indent="0" algn="ctr">
              <a:buNone/>
              <a:defRPr/>
            </a:lvl6pPr>
            <a:lvl7pPr marL="2167520" indent="0" algn="ctr">
              <a:buNone/>
              <a:defRPr/>
            </a:lvl7pPr>
            <a:lvl8pPr marL="2528775" indent="0" algn="ctr">
              <a:buNone/>
              <a:defRPr/>
            </a:lvl8pPr>
            <a:lvl9pPr marL="289002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BDA3E0-C13E-EC04-E850-D8F5BF85C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BEF5A8-254B-4536-F791-76EF319702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0D85F-9CF0-4CF0-B949-31217794B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349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B9A5C-BAE6-C02B-8C86-2A6F3D14BB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C2A5BD-328B-A799-B3AB-74FD2371F9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5CDEE-D16B-451D-9C4B-0AF7A7732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68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9439"/>
            <a:ext cx="7772400" cy="1362075"/>
          </a:xfrm>
        </p:spPr>
        <p:txBody>
          <a:bodyPr anchor="t"/>
          <a:lstStyle>
            <a:lvl1pPr algn="l">
              <a:defRPr sz="316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580"/>
            </a:lvl1pPr>
            <a:lvl2pPr marL="361253" indent="0">
              <a:buNone/>
              <a:defRPr sz="1422"/>
            </a:lvl2pPr>
            <a:lvl3pPr marL="722507" indent="0">
              <a:buNone/>
              <a:defRPr sz="1264"/>
            </a:lvl3pPr>
            <a:lvl4pPr marL="1083760" indent="0">
              <a:buNone/>
              <a:defRPr sz="1106"/>
            </a:lvl4pPr>
            <a:lvl5pPr marL="1445014" indent="0">
              <a:buNone/>
              <a:defRPr sz="1106"/>
            </a:lvl5pPr>
            <a:lvl6pPr marL="1806267" indent="0">
              <a:buNone/>
              <a:defRPr sz="1106"/>
            </a:lvl6pPr>
            <a:lvl7pPr marL="2167520" indent="0">
              <a:buNone/>
              <a:defRPr sz="1106"/>
            </a:lvl7pPr>
            <a:lvl8pPr marL="2528775" indent="0">
              <a:buNone/>
              <a:defRPr sz="1106"/>
            </a:lvl8pPr>
            <a:lvl9pPr marL="2890028" indent="0">
              <a:buNone/>
              <a:defRPr sz="11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9E975B-13B7-7985-F699-D2AD9F8D03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0F455F-C480-0384-6B4B-F9E64DC68E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5E9B-1F40-45F4-B1C6-D354AD41F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084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89" y="1905000"/>
            <a:ext cx="3818467" cy="4114800"/>
          </a:xfrm>
        </p:spPr>
        <p:txBody>
          <a:bodyPr/>
          <a:lstStyle>
            <a:lvl1pPr>
              <a:defRPr sz="2212"/>
            </a:lvl1pPr>
            <a:lvl2pPr>
              <a:defRPr sz="1896"/>
            </a:lvl2pPr>
            <a:lvl3pPr>
              <a:defRPr sz="158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46" y="1905000"/>
            <a:ext cx="3818467" cy="4114800"/>
          </a:xfrm>
        </p:spPr>
        <p:txBody>
          <a:bodyPr/>
          <a:lstStyle>
            <a:lvl1pPr>
              <a:defRPr sz="2212"/>
            </a:lvl1pPr>
            <a:lvl2pPr>
              <a:defRPr sz="1896"/>
            </a:lvl2pPr>
            <a:lvl3pPr>
              <a:defRPr sz="158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DEE7B4-D6B1-8C68-F9E8-90A128048C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02AF0-05D7-9023-F18F-B28FB72621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26045-AAE2-44FB-8E38-375385A3F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732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1896" b="1"/>
            </a:lvl1pPr>
            <a:lvl2pPr marL="361253" indent="0">
              <a:buNone/>
              <a:defRPr sz="1580" b="1"/>
            </a:lvl2pPr>
            <a:lvl3pPr marL="722507" indent="0">
              <a:buNone/>
              <a:defRPr sz="1422" b="1"/>
            </a:lvl3pPr>
            <a:lvl4pPr marL="1083760" indent="0">
              <a:buNone/>
              <a:defRPr sz="1264" b="1"/>
            </a:lvl4pPr>
            <a:lvl5pPr marL="1445014" indent="0">
              <a:buNone/>
              <a:defRPr sz="1264" b="1"/>
            </a:lvl5pPr>
            <a:lvl6pPr marL="1806267" indent="0">
              <a:buNone/>
              <a:defRPr sz="1264" b="1"/>
            </a:lvl6pPr>
            <a:lvl7pPr marL="2167520" indent="0">
              <a:buNone/>
              <a:defRPr sz="1264" b="1"/>
            </a:lvl7pPr>
            <a:lvl8pPr marL="2528775" indent="0">
              <a:buNone/>
              <a:defRPr sz="1264" b="1"/>
            </a:lvl8pPr>
            <a:lvl9pPr marL="2890028" indent="0">
              <a:buNone/>
              <a:defRPr sz="12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1896"/>
            </a:lvl1pPr>
            <a:lvl2pPr>
              <a:defRPr sz="1580"/>
            </a:lvl2pPr>
            <a:lvl3pPr>
              <a:defRPr sz="1422"/>
            </a:lvl3pPr>
            <a:lvl4pPr>
              <a:defRPr sz="1264"/>
            </a:lvl4pPr>
            <a:lvl5pPr>
              <a:defRPr sz="1264"/>
            </a:lvl5pPr>
            <a:lvl6pPr>
              <a:defRPr sz="1264"/>
            </a:lvl6pPr>
            <a:lvl7pPr>
              <a:defRPr sz="1264"/>
            </a:lvl7pPr>
            <a:lvl8pPr>
              <a:defRPr sz="1264"/>
            </a:lvl8pPr>
            <a:lvl9pPr>
              <a:defRPr sz="1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1896" b="1"/>
            </a:lvl1pPr>
            <a:lvl2pPr marL="361253" indent="0">
              <a:buNone/>
              <a:defRPr sz="1580" b="1"/>
            </a:lvl2pPr>
            <a:lvl3pPr marL="722507" indent="0">
              <a:buNone/>
              <a:defRPr sz="1422" b="1"/>
            </a:lvl3pPr>
            <a:lvl4pPr marL="1083760" indent="0">
              <a:buNone/>
              <a:defRPr sz="1264" b="1"/>
            </a:lvl4pPr>
            <a:lvl5pPr marL="1445014" indent="0">
              <a:buNone/>
              <a:defRPr sz="1264" b="1"/>
            </a:lvl5pPr>
            <a:lvl6pPr marL="1806267" indent="0">
              <a:buNone/>
              <a:defRPr sz="1264" b="1"/>
            </a:lvl6pPr>
            <a:lvl7pPr marL="2167520" indent="0">
              <a:buNone/>
              <a:defRPr sz="1264" b="1"/>
            </a:lvl7pPr>
            <a:lvl8pPr marL="2528775" indent="0">
              <a:buNone/>
              <a:defRPr sz="1264" b="1"/>
            </a:lvl8pPr>
            <a:lvl9pPr marL="2890028" indent="0">
              <a:buNone/>
              <a:defRPr sz="12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1896"/>
            </a:lvl1pPr>
            <a:lvl2pPr>
              <a:defRPr sz="1580"/>
            </a:lvl2pPr>
            <a:lvl3pPr>
              <a:defRPr sz="1422"/>
            </a:lvl3pPr>
            <a:lvl4pPr>
              <a:defRPr sz="1264"/>
            </a:lvl4pPr>
            <a:lvl5pPr>
              <a:defRPr sz="1264"/>
            </a:lvl5pPr>
            <a:lvl6pPr>
              <a:defRPr sz="1264"/>
            </a:lvl6pPr>
            <a:lvl7pPr>
              <a:defRPr sz="1264"/>
            </a:lvl7pPr>
            <a:lvl8pPr>
              <a:defRPr sz="1264"/>
            </a:lvl8pPr>
            <a:lvl9pPr>
              <a:defRPr sz="1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A999CFE-0A2E-0BB2-EB44-A0F6BF5ACB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F6B3E83-09E7-1F11-80FF-713DD3FDB7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888A0-2BF6-470A-AD2F-8EB7F01192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661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C27101-3F55-68E6-28FF-D6EC813AEA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8CEADC-7F6F-5131-0448-19007160CA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877D-361C-4823-AFC9-87264FC8C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998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4190901-703C-6810-4668-8E87F9E1DB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56307E2-3C32-A6A2-D200-9AE39F611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E4D2-5FC0-40BD-A04F-22BCEF4C3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837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489" cy="1162050"/>
          </a:xfrm>
        </p:spPr>
        <p:txBody>
          <a:bodyPr anchor="b"/>
          <a:lstStyle>
            <a:lvl1pPr algn="l">
              <a:defRPr sz="15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89" y="274752"/>
            <a:ext cx="5111044" cy="5853113"/>
          </a:xfrm>
        </p:spPr>
        <p:txBody>
          <a:bodyPr/>
          <a:lstStyle>
            <a:lvl1pPr>
              <a:defRPr sz="2528"/>
            </a:lvl1pPr>
            <a:lvl2pPr>
              <a:defRPr sz="2212"/>
            </a:lvl2pPr>
            <a:lvl3pPr>
              <a:defRPr sz="1896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13"/>
            <a:ext cx="3008489" cy="4691063"/>
          </a:xfrm>
        </p:spPr>
        <p:txBody>
          <a:bodyPr/>
          <a:lstStyle>
            <a:lvl1pPr marL="0" indent="0">
              <a:buNone/>
              <a:defRPr sz="1106"/>
            </a:lvl1pPr>
            <a:lvl2pPr marL="361253" indent="0">
              <a:buNone/>
              <a:defRPr sz="948"/>
            </a:lvl2pPr>
            <a:lvl3pPr marL="722507" indent="0">
              <a:buNone/>
              <a:defRPr sz="790"/>
            </a:lvl3pPr>
            <a:lvl4pPr marL="1083760" indent="0">
              <a:buNone/>
              <a:defRPr sz="711"/>
            </a:lvl4pPr>
            <a:lvl5pPr marL="1445014" indent="0">
              <a:buNone/>
              <a:defRPr sz="711"/>
            </a:lvl5pPr>
            <a:lvl6pPr marL="1806267" indent="0">
              <a:buNone/>
              <a:defRPr sz="711"/>
            </a:lvl6pPr>
            <a:lvl7pPr marL="2167520" indent="0">
              <a:buNone/>
              <a:defRPr sz="711"/>
            </a:lvl7pPr>
            <a:lvl8pPr marL="2528775" indent="0">
              <a:buNone/>
              <a:defRPr sz="711"/>
            </a:lvl8pPr>
            <a:lvl9pPr marL="2890028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E990BE-619D-8D8D-160A-DD57D12330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E9DBFE-3938-9FCF-9B57-E7E551E79C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BCCA1-72D5-493B-9633-01FB15D85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13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5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528"/>
            </a:lvl1pPr>
            <a:lvl2pPr marL="361253" indent="0">
              <a:buNone/>
              <a:defRPr sz="2212"/>
            </a:lvl2pPr>
            <a:lvl3pPr marL="722507" indent="0">
              <a:buNone/>
              <a:defRPr sz="1896"/>
            </a:lvl3pPr>
            <a:lvl4pPr marL="1083760" indent="0">
              <a:buNone/>
              <a:defRPr sz="1580"/>
            </a:lvl4pPr>
            <a:lvl5pPr marL="1445014" indent="0">
              <a:buNone/>
              <a:defRPr sz="1580"/>
            </a:lvl5pPr>
            <a:lvl6pPr marL="1806267" indent="0">
              <a:buNone/>
              <a:defRPr sz="1580"/>
            </a:lvl6pPr>
            <a:lvl7pPr marL="2167520" indent="0">
              <a:buNone/>
              <a:defRPr sz="1580"/>
            </a:lvl7pPr>
            <a:lvl8pPr marL="2528775" indent="0">
              <a:buNone/>
              <a:defRPr sz="1580"/>
            </a:lvl8pPr>
            <a:lvl9pPr marL="2890028" indent="0">
              <a:buNone/>
              <a:defRPr sz="158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106"/>
            </a:lvl1pPr>
            <a:lvl2pPr marL="361253" indent="0">
              <a:buNone/>
              <a:defRPr sz="948"/>
            </a:lvl2pPr>
            <a:lvl3pPr marL="722507" indent="0">
              <a:buNone/>
              <a:defRPr sz="790"/>
            </a:lvl3pPr>
            <a:lvl4pPr marL="1083760" indent="0">
              <a:buNone/>
              <a:defRPr sz="711"/>
            </a:lvl4pPr>
            <a:lvl5pPr marL="1445014" indent="0">
              <a:buNone/>
              <a:defRPr sz="711"/>
            </a:lvl5pPr>
            <a:lvl6pPr marL="1806267" indent="0">
              <a:buNone/>
              <a:defRPr sz="711"/>
            </a:lvl6pPr>
            <a:lvl7pPr marL="2167520" indent="0">
              <a:buNone/>
              <a:defRPr sz="711"/>
            </a:lvl7pPr>
            <a:lvl8pPr marL="2528775" indent="0">
              <a:buNone/>
              <a:defRPr sz="711"/>
            </a:lvl8pPr>
            <a:lvl9pPr marL="2890028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BDEDC9-2274-E1D3-4DE1-887F82F11B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276008-CAF2-4742-1F41-C58DCF1CAB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4CA5C-4C14-4E8A-9A38-2207D4C5B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512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FDAB63-C53D-23CA-F2DE-4F30391330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B64287-C515-A4ED-28E1-49D262D66E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D796E-8A21-45FD-8773-A9BEC5FA8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61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39" y="609600"/>
            <a:ext cx="569383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00A3A6-F5EF-C79E-C832-16AE74A2D3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1AD2E-9081-9199-9489-3101AF9E0C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B174-DD6D-47F8-A9B8-8FE689707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53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003F88-B420-4B0D-31EF-C008D5600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Rad 4-4-06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9A89BD-0C61-4894-3927-CACC08601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BEDB63-BA5B-F044-4846-C5210D094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552690A-B65F-408B-8103-46D68D689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98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274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684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47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860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301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544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126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2442-22CF-6142-8451-AA282636B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074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300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CB6F-CD2B-2111-C355-218A0B84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933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Rad 4-4-06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65F82DF-6103-4172-9F55-5E3EAB7F5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281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44AA-C767-4F70-AE95-954B7C1F5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88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2" y="274640"/>
            <a:ext cx="82296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457202" y="1371600"/>
            <a:ext cx="8229600" cy="4203697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  <a:lvl2pPr>
              <a:defRPr sz="1304"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7204" y="5575297"/>
            <a:ext cx="7086597" cy="482602"/>
          </a:xfrm>
        </p:spPr>
        <p:txBody>
          <a:bodyPr anchor="b"/>
          <a:lstStyle>
            <a:lvl1pPr marL="0" indent="0">
              <a:buNone/>
              <a:defRPr sz="593"/>
            </a:lvl1pPr>
          </a:lstStyle>
          <a:p>
            <a:pPr lvl="0"/>
            <a:r>
              <a:rPr lang="en-US"/>
              <a:t>*Reference copy goes here in Arial Regular 10pts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46E0BF-416D-F1C7-4883-F65F709AC56F}"/>
              </a:ext>
            </a:extLst>
          </p:cNvPr>
          <p:cNvSpPr txBox="1">
            <a:spLocks noGrp="1"/>
          </p:cNvSpPr>
          <p:nvPr>
            <p:ph type="ftr" sz="quarter" idx="10"/>
          </p:nvPr>
        </p:nvSpPr>
        <p:spPr>
          <a:xfrm>
            <a:off x="1186745" y="6300789"/>
            <a:ext cx="2573867" cy="352425"/>
          </a:xfrm>
        </p:spPr>
        <p:txBody>
          <a:bodyPr lIns="0" tIns="0" rIns="0" bIns="0"/>
          <a:lstStyle>
            <a:lvl1pPr fontAlgn="base">
              <a:spcBef>
                <a:spcPct val="0"/>
              </a:spcBef>
              <a:spcAft>
                <a:spcPct val="0"/>
              </a:spcAft>
              <a:defRPr sz="474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T1D-N, type 1 diabetes patients with renal normofiltration; T1D-H, type 1 diabetes patients with renal hyperfiltration; EMPA, empagliflozin. Skrtic M et al. Diabetologia 2014;57:2599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0422C5-677E-3967-1E74-8E870433C22F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>
          <a:xfrm>
            <a:off x="457200" y="6267451"/>
            <a:ext cx="635000" cy="365125"/>
          </a:xfrm>
        </p:spPr>
        <p:txBody>
          <a:bodyPr lIns="0" tIns="0" rIns="0" bIns="0"/>
          <a:lstStyle>
            <a:lvl1pPr algn="l">
              <a:defRPr sz="1185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3A2CAF-A3EA-4BE3-B0C1-BF8B43FC7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211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DC529-4B32-4E58-8FDA-569A02B02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7093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31F31F3-FA0E-D281-984D-C231410B95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B49E273-8F5B-E76D-08B6-B726A82D4C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001B-AB5C-AA49-BB45-AE795B621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946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7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61253" indent="0" algn="ctr">
              <a:buNone/>
              <a:defRPr/>
            </a:lvl2pPr>
            <a:lvl3pPr marL="722507" indent="0" algn="ctr">
              <a:buNone/>
              <a:defRPr/>
            </a:lvl3pPr>
            <a:lvl4pPr marL="1083760" indent="0" algn="ctr">
              <a:buNone/>
              <a:defRPr/>
            </a:lvl4pPr>
            <a:lvl5pPr marL="1445014" indent="0" algn="ctr">
              <a:buNone/>
              <a:defRPr/>
            </a:lvl5pPr>
            <a:lvl6pPr marL="1806267" indent="0" algn="ctr">
              <a:buNone/>
              <a:defRPr/>
            </a:lvl6pPr>
            <a:lvl7pPr marL="2167520" indent="0" algn="ctr">
              <a:buNone/>
              <a:defRPr/>
            </a:lvl7pPr>
            <a:lvl8pPr marL="2528775" indent="0" algn="ctr">
              <a:buNone/>
              <a:defRPr/>
            </a:lvl8pPr>
            <a:lvl9pPr marL="289002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336502-4BF7-3E0B-AE11-08D29304E5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2B14CF-53CF-93E1-9283-7E06B75DE0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E7DE-201C-8847-B7CB-1A97BE782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48828" y="6656137"/>
            <a:ext cx="163101" cy="103875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19"/>
              </a:spcBef>
            </a:pPr>
            <a:fld id="{81D60167-4931-47E6-BA6A-407CBD079E47}" type="slidenum">
              <a:rPr lang="en-US" spc="-19" smtClean="0"/>
              <a:pPr marL="28575">
                <a:spcBef>
                  <a:spcPts val="19"/>
                </a:spcBef>
              </a:pPr>
              <a:t>‹#›</a:t>
            </a:fld>
            <a:endParaRPr lang="en-US" spc="-19" dirty="0"/>
          </a:p>
        </p:txBody>
      </p:sp>
    </p:spTree>
    <p:extLst>
      <p:ext uri="{BB962C8B-B14F-4D97-AF65-F5344CB8AC3E}">
        <p14:creationId xmlns:p14="http://schemas.microsoft.com/office/powerpoint/2010/main" val="1482040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15DDF-2A93-4E4B-9DA5-3D71AF9B6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0351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7397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48828" y="6656137"/>
            <a:ext cx="163101" cy="103875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19"/>
              </a:spcBef>
            </a:pPr>
            <a:fld id="{81D60167-4931-47E6-BA6A-407CBD079E47}" type="slidenum">
              <a:rPr lang="en-US" spc="-19" smtClean="0"/>
              <a:pPr marL="28575">
                <a:spcBef>
                  <a:spcPts val="19"/>
                </a:spcBef>
              </a:pPr>
              <a:t>‹#›</a:t>
            </a:fld>
            <a:endParaRPr lang="en-US" spc="-19" dirty="0"/>
          </a:p>
        </p:txBody>
      </p:sp>
    </p:spTree>
    <p:extLst>
      <p:ext uri="{BB962C8B-B14F-4D97-AF65-F5344CB8AC3E}">
        <p14:creationId xmlns:p14="http://schemas.microsoft.com/office/powerpoint/2010/main" val="232458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CF33-927A-C549-A530-2AA83393FEB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D9D8-50F5-5B48-BEA0-4CB2D3DA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995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0738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9005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998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5A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7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525">
              <a:spcBef>
                <a:spcPts val="19"/>
              </a:spcBef>
            </a:pPr>
            <a:r>
              <a:rPr lang="en-US"/>
              <a:t>This</a:t>
            </a:r>
            <a:r>
              <a:rPr lang="en-US" spc="-11"/>
              <a:t> </a:t>
            </a:r>
            <a:r>
              <a:rPr lang="en-US"/>
              <a:t>content</a:t>
            </a:r>
            <a:r>
              <a:rPr lang="en-US" spc="-34"/>
              <a:t> </a:t>
            </a:r>
            <a:r>
              <a:rPr lang="en-US"/>
              <a:t>is</a:t>
            </a:r>
            <a:r>
              <a:rPr lang="en-US" spc="-4"/>
              <a:t> </a:t>
            </a:r>
            <a:r>
              <a:rPr lang="en-US"/>
              <a:t>intended</a:t>
            </a:r>
            <a:r>
              <a:rPr lang="en-US" spc="-23"/>
              <a:t> </a:t>
            </a:r>
            <a:r>
              <a:rPr lang="en-US"/>
              <a:t>for</a:t>
            </a:r>
            <a:r>
              <a:rPr lang="en-US" spc="-15"/>
              <a:t> </a:t>
            </a:r>
            <a:r>
              <a:rPr lang="en-US"/>
              <a:t>the</a:t>
            </a:r>
            <a:r>
              <a:rPr lang="en-US" spc="-4"/>
              <a:t> </a:t>
            </a:r>
            <a:r>
              <a:rPr lang="en-US"/>
              <a:t>invited</a:t>
            </a:r>
            <a:r>
              <a:rPr lang="en-US" spc="-41"/>
              <a:t> </a:t>
            </a:r>
            <a:r>
              <a:rPr lang="en-US"/>
              <a:t>participant</a:t>
            </a:r>
            <a:r>
              <a:rPr lang="en-US" spc="-53"/>
              <a:t> </a:t>
            </a:r>
            <a:r>
              <a:rPr lang="en-US"/>
              <a:t>only</a:t>
            </a:r>
            <a:r>
              <a:rPr lang="en-US" spc="-4"/>
              <a:t> </a:t>
            </a:r>
            <a:r>
              <a:rPr lang="en-US"/>
              <a:t>and</a:t>
            </a:r>
            <a:r>
              <a:rPr lang="en-US" spc="-8"/>
              <a:t> </a:t>
            </a:r>
            <a:r>
              <a:rPr lang="en-US"/>
              <a:t>should</a:t>
            </a:r>
            <a:r>
              <a:rPr lang="en-US" spc="-23"/>
              <a:t> </a:t>
            </a:r>
            <a:r>
              <a:rPr lang="en-US"/>
              <a:t>not</a:t>
            </a:r>
            <a:r>
              <a:rPr lang="en-US" spc="4"/>
              <a:t> </a:t>
            </a:r>
            <a:r>
              <a:rPr lang="en-US"/>
              <a:t>be </a:t>
            </a:r>
            <a:r>
              <a:rPr lang="en-US" spc="-8"/>
              <a:t>distributed</a:t>
            </a:r>
            <a:endParaRPr lang="en-US" spc="-8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5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19"/>
              </a:spcBef>
            </a:pPr>
            <a:fld id="{81D60167-4931-47E6-BA6A-407CBD079E47}" type="slidenum">
              <a:rPr lang="en-US" spc="-19" smtClean="0"/>
              <a:pPr marL="28575">
                <a:spcBef>
                  <a:spcPts val="19"/>
                </a:spcBef>
              </a:pPr>
              <a:t>‹#›</a:t>
            </a:fld>
            <a:endParaRPr lang="en-US" spc="-19" dirty="0"/>
          </a:p>
        </p:txBody>
      </p:sp>
    </p:spTree>
    <p:extLst>
      <p:ext uri="{BB962C8B-B14F-4D97-AF65-F5344CB8AC3E}">
        <p14:creationId xmlns:p14="http://schemas.microsoft.com/office/powerpoint/2010/main" val="197562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CF33-927A-C549-A530-2AA83393FEB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D9D8-50F5-5B48-BEA0-4CB2D3DA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4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CF33-927A-C549-A530-2AA83393FEB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D9D8-50F5-5B48-BEA0-4CB2D3DA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CF33-927A-C549-A530-2AA83393FEB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D9D8-50F5-5B48-BEA0-4CB2D3DA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4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485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 b="1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85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 b="1"/>
            </a:lvl1pPr>
          </a:lstStyle>
          <a:p>
            <a:pPr>
              <a:defRPr/>
            </a:pPr>
            <a:fld id="{947078B7-AB02-44BE-81C6-956197CC8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3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 b="1">
          <a:solidFill>
            <a:schemeClr val="bg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 b="1">
          <a:solidFill>
            <a:schemeClr val="bg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 b="1">
          <a:solidFill>
            <a:schemeClr val="bg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 b="1">
          <a:solidFill>
            <a:schemeClr val="bg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4D1F30A-99D7-41A6-CDBF-71DA12839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01DB943-522A-B518-BA43-120FCA7DA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DE5E68-614F-0735-8A87-F850A67AF1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6" b="1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C0EFEE9-0A05-4C46-DED9-A003099519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rgbClr val="000000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C54428C9-4206-2C40-A77E-CC21CEB4A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91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MS PGothic" charset="0"/>
        </a:defRPr>
      </a:lvl5pPr>
      <a:lvl6pPr marL="361253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6pPr>
      <a:lvl7pPr marL="722507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7pPr>
      <a:lvl8pPr marL="1083760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8pPr>
      <a:lvl9pPr marL="1445014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9pPr>
    </p:titleStyle>
    <p:bodyStyle>
      <a:lvl1pPr marL="270937" indent="-270937" algn="l" rtl="0" eaLnBrk="0" fontAlgn="base" hangingPunct="0">
        <a:spcBef>
          <a:spcPct val="20000"/>
        </a:spcBef>
        <a:spcAft>
          <a:spcPct val="0"/>
        </a:spcAft>
        <a:buChar char="•"/>
        <a:defRPr sz="2489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587030" indent="-225781" algn="l" rtl="0" eaLnBrk="0" fontAlgn="base" hangingPunct="0">
        <a:spcBef>
          <a:spcPct val="20000"/>
        </a:spcBef>
        <a:spcAft>
          <a:spcPct val="0"/>
        </a:spcAft>
        <a:buChar char="–"/>
        <a:defRPr sz="2133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903122" indent="-180624" algn="l" rtl="0" eaLnBrk="0" fontAlgn="base" hangingPunct="0">
        <a:spcBef>
          <a:spcPct val="20000"/>
        </a:spcBef>
        <a:spcAft>
          <a:spcPct val="0"/>
        </a:spcAft>
        <a:buChar char="•"/>
        <a:defRPr sz="1867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264371" indent="-180624" algn="l" rtl="0" eaLnBrk="0" fontAlgn="base" hangingPunct="0">
        <a:spcBef>
          <a:spcPct val="20000"/>
        </a:spcBef>
        <a:spcAft>
          <a:spcPct val="0"/>
        </a:spcAft>
        <a:buChar char="–"/>
        <a:defRPr sz="1511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1625620" indent="-180624" algn="l" rtl="0" eaLnBrk="0" fontAlgn="base" hangingPunct="0">
        <a:spcBef>
          <a:spcPct val="20000"/>
        </a:spcBef>
        <a:spcAft>
          <a:spcPct val="0"/>
        </a:spcAft>
        <a:buChar char="»"/>
        <a:defRPr sz="1511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1986894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6pPr>
      <a:lvl7pPr marL="2348148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7pPr>
      <a:lvl8pPr marL="2709401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8pPr>
      <a:lvl9pPr marL="3070654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1pPr>
      <a:lvl2pPr marL="361253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2pPr>
      <a:lvl3pPr marL="722507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08376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1445014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5pPr>
      <a:lvl6pPr marL="1806267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6pPr>
      <a:lvl7pPr marL="216752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2528775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890028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44" b="1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fld id="{E6ED88F4-E113-4AC9-9689-98CCCFFE1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7308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7308"/>
          </a:solidFill>
          <a:latin typeface="Helvetica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7308"/>
          </a:solidFill>
          <a:latin typeface="Helvetica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7308"/>
          </a:solidFill>
          <a:latin typeface="Helvetica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7308"/>
          </a:solidFill>
          <a:latin typeface="Helvetica" pitchFamily="34" charset="0"/>
          <a:ea typeface="MS PGothic" pitchFamily="34" charset="-128"/>
          <a:cs typeface="MS PGothic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 b="1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 b="1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68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CF33-927A-C549-A530-2AA83393FEB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ED9D8-50F5-5B48-BEA0-4CB2D3DA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4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B5256BE-B264-4516-B90F-799A563C6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E54E51F-ED7B-46BA-9431-3811DF29D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F4263B7-939D-48D8-820F-DB6FE89EBA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6" b="1">
                <a:latin typeface="Helvetica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F2E691-B5EE-4EAE-8822-6D6615BAC8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6" b="1"/>
            </a:lvl1pPr>
          </a:lstStyle>
          <a:p>
            <a:pPr>
              <a:defRPr/>
            </a:pPr>
            <a:fld id="{8B528A98-C2D5-4129-8BD0-00C6C6564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5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MS PGothic" charset="0"/>
        </a:defRPr>
      </a:lvl5pPr>
      <a:lvl6pPr marL="361253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6pPr>
      <a:lvl7pPr marL="722507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7pPr>
      <a:lvl8pPr marL="1083760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8pPr>
      <a:lvl9pPr marL="1445014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9pPr>
    </p:titleStyle>
    <p:bodyStyle>
      <a:lvl1pPr marL="270937" indent="-270937" algn="l" rtl="0" eaLnBrk="0" fontAlgn="base" hangingPunct="0">
        <a:spcBef>
          <a:spcPct val="20000"/>
        </a:spcBef>
        <a:spcAft>
          <a:spcPct val="0"/>
        </a:spcAft>
        <a:buChar char="•"/>
        <a:defRPr sz="2489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587030" indent="-225781" algn="l" rtl="0" eaLnBrk="0" fontAlgn="base" hangingPunct="0">
        <a:spcBef>
          <a:spcPct val="20000"/>
        </a:spcBef>
        <a:spcAft>
          <a:spcPct val="0"/>
        </a:spcAft>
        <a:buChar char="–"/>
        <a:defRPr sz="2133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903122" indent="-180624" algn="l" rtl="0" eaLnBrk="0" fontAlgn="base" hangingPunct="0">
        <a:spcBef>
          <a:spcPct val="20000"/>
        </a:spcBef>
        <a:spcAft>
          <a:spcPct val="0"/>
        </a:spcAft>
        <a:buChar char="•"/>
        <a:defRPr sz="1867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264371" indent="-180624" algn="l" rtl="0" eaLnBrk="0" fontAlgn="base" hangingPunct="0">
        <a:spcBef>
          <a:spcPct val="20000"/>
        </a:spcBef>
        <a:spcAft>
          <a:spcPct val="0"/>
        </a:spcAft>
        <a:buChar char="–"/>
        <a:defRPr sz="1511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1625620" indent="-180624" algn="l" rtl="0" eaLnBrk="0" fontAlgn="base" hangingPunct="0">
        <a:spcBef>
          <a:spcPct val="20000"/>
        </a:spcBef>
        <a:spcAft>
          <a:spcPct val="0"/>
        </a:spcAft>
        <a:buChar char="»"/>
        <a:defRPr sz="1511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1986894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6pPr>
      <a:lvl7pPr marL="2348148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7pPr>
      <a:lvl8pPr marL="2709401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8pPr>
      <a:lvl9pPr marL="3070654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1pPr>
      <a:lvl2pPr marL="361253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2pPr>
      <a:lvl3pPr marL="722507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08376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1445014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5pPr>
      <a:lvl6pPr marL="1806267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6pPr>
      <a:lvl7pPr marL="216752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2528775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890028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DC630B0-1D36-4390-3C0B-03ED23428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A68EC7C-0F67-8921-9F4B-CEEF608B0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F9FC8C0-BD62-474E-F693-FF3445ACFE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6" b="1">
                <a:latin typeface="Helvetica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44B654-C368-7F64-16E4-18493D08C2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67" b="1"/>
            </a:lvl1pPr>
          </a:lstStyle>
          <a:p>
            <a:pPr>
              <a:defRPr/>
            </a:pPr>
            <a:fld id="{5062A557-9F58-47DF-9C72-8F9380E7D2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4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MS PGothic" charset="0"/>
        </a:defRPr>
      </a:lvl5pPr>
      <a:lvl6pPr marL="361253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6pPr>
      <a:lvl7pPr marL="722507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7pPr>
      <a:lvl8pPr marL="1083760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8pPr>
      <a:lvl9pPr marL="1445014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9pPr>
    </p:titleStyle>
    <p:bodyStyle>
      <a:lvl1pPr marL="270937" indent="-270937" algn="l" rtl="0" eaLnBrk="0" fontAlgn="base" hangingPunct="0">
        <a:spcBef>
          <a:spcPct val="20000"/>
        </a:spcBef>
        <a:spcAft>
          <a:spcPct val="0"/>
        </a:spcAft>
        <a:buChar char="•"/>
        <a:defRPr sz="2489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587030" indent="-225781" algn="l" rtl="0" eaLnBrk="0" fontAlgn="base" hangingPunct="0">
        <a:spcBef>
          <a:spcPct val="20000"/>
        </a:spcBef>
        <a:spcAft>
          <a:spcPct val="0"/>
        </a:spcAft>
        <a:buChar char="–"/>
        <a:defRPr sz="2133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903122" indent="-180624" algn="l" rtl="0" eaLnBrk="0" fontAlgn="base" hangingPunct="0">
        <a:spcBef>
          <a:spcPct val="20000"/>
        </a:spcBef>
        <a:spcAft>
          <a:spcPct val="0"/>
        </a:spcAft>
        <a:buChar char="•"/>
        <a:defRPr sz="1867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264371" indent="-180624" algn="l" rtl="0" eaLnBrk="0" fontAlgn="base" hangingPunct="0">
        <a:spcBef>
          <a:spcPct val="20000"/>
        </a:spcBef>
        <a:spcAft>
          <a:spcPct val="0"/>
        </a:spcAft>
        <a:buChar char="–"/>
        <a:defRPr sz="1511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1625620" indent="-180624" algn="l" rtl="0" eaLnBrk="0" fontAlgn="base" hangingPunct="0">
        <a:spcBef>
          <a:spcPct val="20000"/>
        </a:spcBef>
        <a:spcAft>
          <a:spcPct val="0"/>
        </a:spcAft>
        <a:buChar char="»"/>
        <a:defRPr sz="1511" b="1">
          <a:solidFill>
            <a:schemeClr val="bg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1986894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6pPr>
      <a:lvl7pPr marL="2348148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7pPr>
      <a:lvl8pPr marL="2709401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8pPr>
      <a:lvl9pPr marL="3070654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1pPr>
      <a:lvl2pPr marL="361253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2pPr>
      <a:lvl3pPr marL="722507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08376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1445014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5pPr>
      <a:lvl6pPr marL="1806267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6pPr>
      <a:lvl7pPr marL="216752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2528775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890028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2B91BA5-0C0A-F42E-FE69-0DDE77E16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B81A2CD-10E0-C692-E1C9-EE5BD8033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5700" name="Rectangle 4">
            <a:extLst>
              <a:ext uri="{FF2B5EF4-FFF2-40B4-BE49-F238E27FC236}">
                <a16:creationId xmlns:a16="http://schemas.microsoft.com/office/drawing/2014/main" id="{8EACAD3D-85F6-42CA-29AD-6F1EA679BD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32" b="1">
                <a:solidFill>
                  <a:srgbClr val="FFFFFF"/>
                </a:solidFill>
                <a:latin typeface="Helvetic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Rad 4-4-06</a:t>
            </a:r>
          </a:p>
        </p:txBody>
      </p:sp>
      <p:sp>
        <p:nvSpPr>
          <p:cNvPr id="925701" name="Rectangle 5">
            <a:extLst>
              <a:ext uri="{FF2B5EF4-FFF2-40B4-BE49-F238E27FC236}">
                <a16:creationId xmlns:a16="http://schemas.microsoft.com/office/drawing/2014/main" id="{E9EAF4C7-9733-33E3-385E-3B9111EEEB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6" b="1">
                <a:solidFill>
                  <a:srgbClr val="000000"/>
                </a:solidFill>
                <a:latin typeface="Helvetic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5702" name="Rectangle 6">
            <a:extLst>
              <a:ext uri="{FF2B5EF4-FFF2-40B4-BE49-F238E27FC236}">
                <a16:creationId xmlns:a16="http://schemas.microsoft.com/office/drawing/2014/main" id="{65CCF731-28BA-99A1-E37A-465EC9DEC1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6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002A51-53CF-46D3-A93F-16F15E7D2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7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FF7308"/>
          </a:solidFill>
          <a:latin typeface="Helvetica" pitchFamily="34" charset="0"/>
        </a:defRPr>
      </a:lvl5pPr>
      <a:lvl6pPr marL="361253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6pPr>
      <a:lvl7pPr marL="722507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7pPr>
      <a:lvl8pPr marL="1083760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8pPr>
      <a:lvl9pPr marL="1445014" algn="ctr" rtl="0" eaLnBrk="0" fontAlgn="base" hangingPunct="0">
        <a:spcBef>
          <a:spcPct val="0"/>
        </a:spcBef>
        <a:spcAft>
          <a:spcPct val="0"/>
        </a:spcAft>
        <a:defRPr sz="3476" b="1">
          <a:solidFill>
            <a:srgbClr val="FF7308"/>
          </a:solidFill>
          <a:latin typeface="Helvetica" pitchFamily="34" charset="0"/>
        </a:defRPr>
      </a:lvl9pPr>
    </p:titleStyle>
    <p:bodyStyle>
      <a:lvl1pPr marL="270937" indent="-270937" algn="l" rtl="0" eaLnBrk="0" fontAlgn="base" hangingPunct="0">
        <a:spcBef>
          <a:spcPct val="20000"/>
        </a:spcBef>
        <a:spcAft>
          <a:spcPct val="0"/>
        </a:spcAft>
        <a:buChar char="•"/>
        <a:defRPr sz="2489" b="1">
          <a:solidFill>
            <a:schemeClr val="bg1"/>
          </a:solidFill>
          <a:latin typeface="+mn-lt"/>
          <a:ea typeface="+mn-ea"/>
          <a:cs typeface="+mn-cs"/>
        </a:defRPr>
      </a:lvl1pPr>
      <a:lvl2pPr marL="587030" indent="-225781" algn="l" rtl="0" eaLnBrk="0" fontAlgn="base" hangingPunct="0">
        <a:spcBef>
          <a:spcPct val="20000"/>
        </a:spcBef>
        <a:spcAft>
          <a:spcPct val="0"/>
        </a:spcAft>
        <a:buChar char="–"/>
        <a:defRPr sz="2133" b="1">
          <a:solidFill>
            <a:schemeClr val="bg1"/>
          </a:solidFill>
          <a:latin typeface="+mn-lt"/>
        </a:defRPr>
      </a:lvl2pPr>
      <a:lvl3pPr marL="903122" indent="-180624" algn="l" rtl="0" eaLnBrk="0" fontAlgn="base" hangingPunct="0">
        <a:spcBef>
          <a:spcPct val="20000"/>
        </a:spcBef>
        <a:spcAft>
          <a:spcPct val="0"/>
        </a:spcAft>
        <a:buChar char="•"/>
        <a:defRPr sz="1867" b="1">
          <a:solidFill>
            <a:schemeClr val="bg1"/>
          </a:solidFill>
          <a:latin typeface="+mn-lt"/>
        </a:defRPr>
      </a:lvl3pPr>
      <a:lvl4pPr marL="1264371" indent="-180624" algn="l" rtl="0" eaLnBrk="0" fontAlgn="base" hangingPunct="0">
        <a:spcBef>
          <a:spcPct val="20000"/>
        </a:spcBef>
        <a:spcAft>
          <a:spcPct val="0"/>
        </a:spcAft>
        <a:buChar char="–"/>
        <a:defRPr sz="1511" b="1">
          <a:solidFill>
            <a:schemeClr val="bg1"/>
          </a:solidFill>
          <a:latin typeface="+mn-lt"/>
        </a:defRPr>
      </a:lvl4pPr>
      <a:lvl5pPr marL="1625620" indent="-180624" algn="l" rtl="0" eaLnBrk="0" fontAlgn="base" hangingPunct="0">
        <a:spcBef>
          <a:spcPct val="20000"/>
        </a:spcBef>
        <a:spcAft>
          <a:spcPct val="0"/>
        </a:spcAft>
        <a:buChar char="»"/>
        <a:defRPr sz="1511" b="1">
          <a:solidFill>
            <a:schemeClr val="bg1"/>
          </a:solidFill>
          <a:latin typeface="+mn-lt"/>
        </a:defRPr>
      </a:lvl5pPr>
      <a:lvl6pPr marL="1986894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6pPr>
      <a:lvl7pPr marL="2348148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7pPr>
      <a:lvl8pPr marL="2709401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8pPr>
      <a:lvl9pPr marL="3070654" indent="-180627" algn="l" rtl="0" eaLnBrk="0" fontAlgn="base" hangingPunct="0">
        <a:spcBef>
          <a:spcPct val="20000"/>
        </a:spcBef>
        <a:spcAft>
          <a:spcPct val="0"/>
        </a:spcAft>
        <a:buChar char="»"/>
        <a:defRPr sz="158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1pPr>
      <a:lvl2pPr marL="361253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2pPr>
      <a:lvl3pPr marL="722507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08376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1445014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5pPr>
      <a:lvl6pPr marL="1806267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6pPr>
      <a:lvl7pPr marL="216752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2528775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890028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641080" cy="64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374096"/>
            <a:ext cx="8641080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1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685783" rtl="0" eaLnBrk="1" latinLnBrk="0" hangingPunct="1">
        <a:lnSpc>
          <a:spcPct val="85000"/>
        </a:lnSpc>
        <a:spcBef>
          <a:spcPct val="0"/>
        </a:spcBef>
        <a:buNone/>
        <a:defRPr sz="2400" b="1" i="0" kern="1200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900"/>
        </a:spcBef>
        <a:spcAft>
          <a:spcPts val="15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 spc="37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16689" indent="-17382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sz="1351" kern="1200" spc="37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382181" indent="-165493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tx1"/>
        </a:buClr>
        <a:buFont typeface="Calibri" pitchFamily="34" charset="0"/>
        <a:buChar char="◦"/>
        <a:defRPr sz="1051" kern="1200" spc="37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561961" indent="-179781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tx1"/>
        </a:buClr>
        <a:buFont typeface="Calibri" pitchFamily="34" charset="0"/>
        <a:buChar char="◦"/>
        <a:defRPr sz="1051" kern="1200" spc="37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728644" indent="-166684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tx1"/>
        </a:buClr>
        <a:buFont typeface="Calibri" pitchFamily="34" charset="0"/>
        <a:buChar char="◦"/>
        <a:defRPr sz="1051" kern="1200" spc="37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82497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8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6">
          <p15:clr>
            <a:srgbClr val="F26B43"/>
          </p15:clr>
        </p15:guide>
        <p15:guide id="2" pos="122">
          <p15:clr>
            <a:srgbClr val="F26B43"/>
          </p15:clr>
        </p15:guide>
        <p15:guide id="3" pos="421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711" b="1">
                <a:solidFill>
                  <a:srgbClr val="FFFFFF"/>
                </a:solidFill>
                <a:latin typeface="Helvetic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Rad 4-4-06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44" b="1">
                <a:solidFill>
                  <a:srgbClr val="000000"/>
                </a:solidFill>
                <a:latin typeface="Helvetic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44" b="1">
                <a:solidFill>
                  <a:srgbClr val="000000"/>
                </a:solidFill>
              </a:defRPr>
            </a:lvl1pPr>
          </a:lstStyle>
          <a:p>
            <a:fld id="{10352BFB-B65B-40F1-9F9A-52AF4CBBB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80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 b="1">
          <a:solidFill>
            <a:schemeClr val="bg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 b="1">
          <a:solidFill>
            <a:schemeClr val="bg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 b="1">
          <a:solidFill>
            <a:schemeClr val="bg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 b="1">
          <a:solidFill>
            <a:schemeClr val="bg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44" b="1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44" b="1">
                <a:solidFill>
                  <a:srgbClr val="000000"/>
                </a:solidFill>
              </a:defRPr>
            </a:lvl1pPr>
          </a:lstStyle>
          <a:p>
            <a:fld id="{6D76BBB7-88F1-4134-808C-3BB8131D5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40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+mj-lt"/>
          <a:ea typeface="ＭＳ Ｐゴシック" panose="020B0600070205080204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  <a:ea typeface="ＭＳ Ｐゴシック" panose="020B0600070205080204" pitchFamily="34" charset="-128"/>
          <a:cs typeface="ＭＳ Ｐゴシック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 b="1">
          <a:solidFill>
            <a:schemeClr val="bg1"/>
          </a:solidFill>
          <a:latin typeface="+mn-lt"/>
          <a:ea typeface="ＭＳ Ｐゴシック" panose="020B0600070205080204" pitchFamily="34" charset="-128"/>
          <a:cs typeface="ＭＳ Ｐゴシック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 b="1">
          <a:solidFill>
            <a:schemeClr val="bg1"/>
          </a:solidFill>
          <a:latin typeface="+mn-lt"/>
          <a:ea typeface="ＭＳ Ｐゴシック" panose="020B0600070205080204" pitchFamily="34" charset="-128"/>
          <a:cs typeface="ＭＳ Ｐゴシック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 b="1">
          <a:solidFill>
            <a:schemeClr val="bg1"/>
          </a:solidFill>
          <a:latin typeface="+mn-lt"/>
          <a:ea typeface="ＭＳ Ｐゴシック" panose="020B0600070205080204" pitchFamily="34" charset="-128"/>
          <a:cs typeface="ＭＳ Ｐゴシック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 b="1">
          <a:solidFill>
            <a:schemeClr val="bg1"/>
          </a:solidFill>
          <a:latin typeface="+mn-lt"/>
          <a:ea typeface="ＭＳ Ｐゴシック" panose="020B0600070205080204" pitchFamily="34" charset="-128"/>
          <a:cs typeface="ＭＳ Ｐゴシック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  <a:ea typeface="ＭＳ Ｐゴシック" panose="020B0600070205080204" pitchFamily="34" charset="-128"/>
          <a:cs typeface="ＭＳ Ｐゴシック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B4029382-E7CA-A454-F36D-3A003E8D2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47A8B18-17C3-9FD1-2379-C712AC97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9476" name="Rectangle 4">
            <a:extLst>
              <a:ext uri="{FF2B5EF4-FFF2-40B4-BE49-F238E27FC236}">
                <a16:creationId xmlns:a16="http://schemas.microsoft.com/office/drawing/2014/main" id="{116D80D9-F792-63F3-0CE4-46C69420C1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632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SR121262-3/03</a:t>
            </a:r>
          </a:p>
        </p:txBody>
      </p:sp>
      <p:sp>
        <p:nvSpPr>
          <p:cNvPr id="489477" name="Rectangle 5">
            <a:extLst>
              <a:ext uri="{FF2B5EF4-FFF2-40B4-BE49-F238E27FC236}">
                <a16:creationId xmlns:a16="http://schemas.microsoft.com/office/drawing/2014/main" id="{39BA7EB9-DD9F-DFA1-0A4A-EEAD8F197E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6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478" name="Rectangle 6">
            <a:extLst>
              <a:ext uri="{FF2B5EF4-FFF2-40B4-BE49-F238E27FC236}">
                <a16:creationId xmlns:a16="http://schemas.microsoft.com/office/drawing/2014/main" id="{BE0C224C-9691-F43C-8CB4-17CEED61A9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6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94A4C3-CF92-4384-A81C-8ED689C96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4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5pPr>
      <a:lvl6pPr marL="361253" algn="ctr" rtl="0" fontAlgn="base">
        <a:spcBef>
          <a:spcPct val="0"/>
        </a:spcBef>
        <a:spcAft>
          <a:spcPct val="0"/>
        </a:spcAft>
        <a:defRPr sz="3476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722507" algn="ctr" rtl="0" fontAlgn="base">
        <a:spcBef>
          <a:spcPct val="0"/>
        </a:spcBef>
        <a:spcAft>
          <a:spcPct val="0"/>
        </a:spcAft>
        <a:defRPr sz="3476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083760" algn="ctr" rtl="0" fontAlgn="base">
        <a:spcBef>
          <a:spcPct val="0"/>
        </a:spcBef>
        <a:spcAft>
          <a:spcPct val="0"/>
        </a:spcAft>
        <a:defRPr sz="3476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1445014" algn="ctr" rtl="0" fontAlgn="base">
        <a:spcBef>
          <a:spcPct val="0"/>
        </a:spcBef>
        <a:spcAft>
          <a:spcPct val="0"/>
        </a:spcAft>
        <a:defRPr sz="3476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270937" indent="-270937" algn="l" rtl="0" eaLnBrk="0" fontAlgn="base" hangingPunct="0">
        <a:spcBef>
          <a:spcPct val="20000"/>
        </a:spcBef>
        <a:spcAft>
          <a:spcPct val="0"/>
        </a:spcAft>
        <a:buChar char="•"/>
        <a:defRPr sz="2489">
          <a:solidFill>
            <a:schemeClr val="tx1"/>
          </a:solidFill>
          <a:latin typeface="+mn-lt"/>
          <a:ea typeface="+mn-ea"/>
          <a:cs typeface="+mn-cs"/>
        </a:defRPr>
      </a:lvl1pPr>
      <a:lvl2pPr marL="587030" indent="-225781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2pPr>
      <a:lvl3pPr marL="903122" indent="-180624" algn="l" rtl="0" eaLnBrk="0" fontAlgn="base" hangingPunct="0">
        <a:spcBef>
          <a:spcPct val="20000"/>
        </a:spcBef>
        <a:spcAft>
          <a:spcPct val="0"/>
        </a:spcAft>
        <a:buChar char="•"/>
        <a:defRPr sz="1867">
          <a:solidFill>
            <a:schemeClr val="tx1"/>
          </a:solidFill>
          <a:latin typeface="+mn-lt"/>
        </a:defRPr>
      </a:lvl3pPr>
      <a:lvl4pPr marL="1264371" indent="-180624" algn="l" rtl="0" eaLnBrk="0" fontAlgn="base" hangingPunct="0">
        <a:spcBef>
          <a:spcPct val="20000"/>
        </a:spcBef>
        <a:spcAft>
          <a:spcPct val="0"/>
        </a:spcAft>
        <a:buChar char="–"/>
        <a:defRPr sz="1511">
          <a:solidFill>
            <a:schemeClr val="tx1"/>
          </a:solidFill>
          <a:latin typeface="+mn-lt"/>
        </a:defRPr>
      </a:lvl4pPr>
      <a:lvl5pPr marL="1625620" indent="-180624" algn="l" rtl="0" eaLnBrk="0" fontAlgn="base" hangingPunct="0">
        <a:spcBef>
          <a:spcPct val="20000"/>
        </a:spcBef>
        <a:spcAft>
          <a:spcPct val="0"/>
        </a:spcAft>
        <a:buChar char="»"/>
        <a:defRPr sz="1511">
          <a:solidFill>
            <a:schemeClr val="tx1"/>
          </a:solidFill>
          <a:latin typeface="+mn-lt"/>
        </a:defRPr>
      </a:lvl5pPr>
      <a:lvl6pPr marL="1986894" indent="-180627" algn="l" rtl="0" fontAlgn="base">
        <a:spcBef>
          <a:spcPct val="20000"/>
        </a:spcBef>
        <a:spcAft>
          <a:spcPct val="0"/>
        </a:spcAft>
        <a:buChar char="»"/>
        <a:defRPr sz="1580">
          <a:solidFill>
            <a:schemeClr val="tx1"/>
          </a:solidFill>
          <a:latin typeface="+mn-lt"/>
        </a:defRPr>
      </a:lvl6pPr>
      <a:lvl7pPr marL="2348148" indent="-180627" algn="l" rtl="0" fontAlgn="base">
        <a:spcBef>
          <a:spcPct val="20000"/>
        </a:spcBef>
        <a:spcAft>
          <a:spcPct val="0"/>
        </a:spcAft>
        <a:buChar char="»"/>
        <a:defRPr sz="1580">
          <a:solidFill>
            <a:schemeClr val="tx1"/>
          </a:solidFill>
          <a:latin typeface="+mn-lt"/>
        </a:defRPr>
      </a:lvl7pPr>
      <a:lvl8pPr marL="2709401" indent="-180627" algn="l" rtl="0" fontAlgn="base">
        <a:spcBef>
          <a:spcPct val="20000"/>
        </a:spcBef>
        <a:spcAft>
          <a:spcPct val="0"/>
        </a:spcAft>
        <a:buChar char="»"/>
        <a:defRPr sz="1580">
          <a:solidFill>
            <a:schemeClr val="tx1"/>
          </a:solidFill>
          <a:latin typeface="+mn-lt"/>
        </a:defRPr>
      </a:lvl8pPr>
      <a:lvl9pPr marL="3070654" indent="-180627" algn="l" rtl="0" fontAlgn="base">
        <a:spcBef>
          <a:spcPct val="20000"/>
        </a:spcBef>
        <a:spcAft>
          <a:spcPct val="0"/>
        </a:spcAft>
        <a:buChar char="»"/>
        <a:defRPr sz="15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1pPr>
      <a:lvl2pPr marL="361253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2pPr>
      <a:lvl3pPr marL="722507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08376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1445014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5pPr>
      <a:lvl6pPr marL="1806267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6pPr>
      <a:lvl7pPr marL="2167520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2528775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890028" algn="l" defTabSz="722507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0.png"/><Relationship Id="rId12" Type="http://schemas.openxmlformats.org/officeDocument/2006/relationships/image" Target="../media/image3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0.png"/><Relationship Id="rId12" Type="http://schemas.openxmlformats.org/officeDocument/2006/relationships/image" Target="../media/image31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2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11" Type="http://schemas.openxmlformats.org/officeDocument/2006/relationships/image" Target="../media/image31.png"/><Relationship Id="rId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0.png"/><Relationship Id="rId12" Type="http://schemas.openxmlformats.org/officeDocument/2006/relationships/image" Target="../media/image31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27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2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11" Type="http://schemas.openxmlformats.org/officeDocument/2006/relationships/image" Target="../media/image31.png"/><Relationship Id="rId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33.png"/><Relationship Id="rId10" Type="http://schemas.microsoft.com/office/2007/relationships/hdphoto" Target="../media/hdphoto3.wdp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A34FC0-BDE9-44A8-BCD3-2979FBE6A8A2}"/>
              </a:ext>
            </a:extLst>
          </p:cNvPr>
          <p:cNvSpPr txBox="1"/>
          <p:nvPr/>
        </p:nvSpPr>
        <p:spPr>
          <a:xfrm>
            <a:off x="448888" y="468815"/>
            <a:ext cx="8246224" cy="156966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>
                <a:solidFill>
                  <a:srgbClr val="FFFFFF"/>
                </a:solidFill>
                <a:latin typeface="Helvetica"/>
                <a:ea typeface="+mn-ea"/>
                <a:cs typeface="+mn-cs"/>
              </a:rPr>
              <a:t>A NEW CAUSE OF DIABETES THAT AFFECTS ~1.25 </a:t>
            </a:r>
            <a:r>
              <a:rPr lang="tr-TR" sz="3200" b="1" kern="1200" dirty="0">
                <a:solidFill>
                  <a:srgbClr val="FFFFFF"/>
                </a:solidFill>
                <a:latin typeface="Helvetica"/>
                <a:ea typeface="+mn-ea"/>
                <a:cs typeface="+mn-cs"/>
              </a:rPr>
              <a:t>MİLLİON </a:t>
            </a:r>
            <a:r>
              <a:rPr lang="en-US" sz="3200" b="1" kern="1200" dirty="0">
                <a:solidFill>
                  <a:srgbClr val="FFFFFF"/>
                </a:solidFill>
                <a:latin typeface="Helvetica"/>
                <a:ea typeface="+mn-ea"/>
                <a:cs typeface="+mn-cs"/>
              </a:rPr>
              <a:t>AMERICANS:  WHO WOUDA THOUGHT?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FFF08-9A88-566B-EA07-FF70518FF97C}"/>
              </a:ext>
            </a:extLst>
          </p:cNvPr>
          <p:cNvSpPr txBox="1"/>
          <p:nvPr/>
        </p:nvSpPr>
        <p:spPr>
          <a:xfrm>
            <a:off x="575495" y="2660390"/>
            <a:ext cx="4728023" cy="33239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Ralph A. DeFronzo, MD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Professor of Medicine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Chief, Diabetes Division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UT Health San Antonio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Deputy Director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Texas Diabetes Institute</a:t>
            </a:r>
          </a:p>
        </p:txBody>
      </p:sp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1F372706-3E2F-5B3B-B3D5-18CC82214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963" y="2572715"/>
            <a:ext cx="2799470" cy="34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584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D37D3F-12E7-502B-FCFE-DB23B1B5D0C5}"/>
              </a:ext>
            </a:extLst>
          </p:cNvPr>
          <p:cNvCxnSpPr>
            <a:cxnSpLocks/>
          </p:cNvCxnSpPr>
          <p:nvPr/>
        </p:nvCxnSpPr>
        <p:spPr>
          <a:xfrm>
            <a:off x="5150476" y="2493504"/>
            <a:ext cx="993635" cy="0"/>
          </a:xfrm>
          <a:prstGeom prst="straightConnector1">
            <a:avLst/>
          </a:prstGeom>
          <a:ln w="104775">
            <a:solidFill>
              <a:schemeClr val="bg1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85DCB2F-23F1-34A1-6901-C1A84F5B3E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320" y="274320"/>
            <a:ext cx="8641080" cy="640080"/>
          </a:xfrm>
          <a:solidFill>
            <a:srgbClr val="FA7F00"/>
          </a:solidFill>
        </p:spPr>
        <p:txBody>
          <a:bodyPr/>
          <a:lstStyle/>
          <a:p>
            <a:r>
              <a:rPr lang="en-US" sz="4000" dirty="0"/>
              <a:t>CATALYST: STUDY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6D7AC-2513-B6CC-19CC-F61D1EFE9B34}"/>
              </a:ext>
            </a:extLst>
          </p:cNvPr>
          <p:cNvSpPr txBox="1"/>
          <p:nvPr/>
        </p:nvSpPr>
        <p:spPr>
          <a:xfrm>
            <a:off x="-105893" y="2774154"/>
            <a:ext cx="1701836" cy="972319"/>
          </a:xfrm>
          <a:prstGeom prst="rect">
            <a:avLst/>
          </a:prstGeom>
          <a:noFill/>
        </p:spPr>
        <p:txBody>
          <a:bodyPr wrap="square" lIns="68580" tIns="34291" rIns="68580" bIns="34291" rtlCol="0" anchor="t">
            <a:spAutoFit/>
          </a:bodyPr>
          <a:lstStyle/>
          <a:p>
            <a:pPr algn="ctr" defTabSz="914377" rtl="0"/>
            <a:r>
              <a:rPr lang="en-US" sz="1467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Persons with difficult-to-control T2D (n~1000)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9A6FB8-9948-BD96-223E-388EBD0BC6E2}"/>
              </a:ext>
            </a:extLst>
          </p:cNvPr>
          <p:cNvCxnSpPr>
            <a:cxnSpLocks/>
          </p:cNvCxnSpPr>
          <p:nvPr/>
        </p:nvCxnSpPr>
        <p:spPr>
          <a:xfrm>
            <a:off x="1177397" y="2493504"/>
            <a:ext cx="993635" cy="0"/>
          </a:xfrm>
          <a:prstGeom prst="straightConnector1">
            <a:avLst/>
          </a:prstGeom>
          <a:ln w="104775">
            <a:solidFill>
              <a:schemeClr val="bg1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1C0387-0F85-3449-B94E-CD3970202744}"/>
              </a:ext>
            </a:extLst>
          </p:cNvPr>
          <p:cNvSpPr txBox="1"/>
          <p:nvPr/>
        </p:nvSpPr>
        <p:spPr>
          <a:xfrm>
            <a:off x="816584" y="1796242"/>
            <a:ext cx="157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rtl="0"/>
            <a:r>
              <a:rPr lang="en-US" sz="1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1-mg overnight DST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1A096-EC3A-D21A-4D29-BA7FEAFF45DD}"/>
              </a:ext>
            </a:extLst>
          </p:cNvPr>
          <p:cNvSpPr txBox="1"/>
          <p:nvPr/>
        </p:nvSpPr>
        <p:spPr>
          <a:xfrm>
            <a:off x="2192963" y="2068389"/>
            <a:ext cx="3103645" cy="850427"/>
          </a:xfrm>
          <a:prstGeom prst="rect">
            <a:avLst/>
          </a:prstGeom>
          <a:solidFill>
            <a:srgbClr val="FF0000"/>
          </a:solidFill>
        </p:spPr>
        <p:txBody>
          <a:bodyPr wrap="square" lIns="68580" tIns="68580" rIns="68580" bIns="102871" rtlCol="0" anchor="t">
            <a:spAutoFit/>
          </a:bodyPr>
          <a:lstStyle/>
          <a:p>
            <a:pPr algn="ctr" defTabSz="914377" rtl="0"/>
            <a:r>
              <a:rPr lang="en-US" sz="1467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Hypercortisolism</a:t>
            </a:r>
          </a:p>
          <a:p>
            <a:pPr algn="ctr" defTabSz="914377" rtl="0"/>
            <a:r>
              <a:rPr lang="en-US" sz="1467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Post-DST cortisol &gt;1.8 </a:t>
            </a:r>
            <a:r>
              <a:rPr lang="el-GR" sz="1467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lang="en-US" sz="1467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g/dL with dexamethasone ≥140 ng/dL</a:t>
            </a:r>
            <a:endParaRPr lang="en-US" sz="1467" b="1" kern="1200" dirty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CE5AA-9FEA-5176-2814-392A56FE81E5}"/>
              </a:ext>
            </a:extLst>
          </p:cNvPr>
          <p:cNvSpPr txBox="1"/>
          <p:nvPr/>
        </p:nvSpPr>
        <p:spPr>
          <a:xfrm>
            <a:off x="5128094" y="1790216"/>
            <a:ext cx="120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rtl="0"/>
            <a:r>
              <a:rPr lang="en-US" sz="1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Further evaluation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B8BBB-AF64-3176-D493-A17DB379AA51}"/>
              </a:ext>
            </a:extLst>
          </p:cNvPr>
          <p:cNvSpPr txBox="1"/>
          <p:nvPr/>
        </p:nvSpPr>
        <p:spPr>
          <a:xfrm>
            <a:off x="6186349" y="2152386"/>
            <a:ext cx="2871956" cy="695062"/>
          </a:xfrm>
          <a:prstGeom prst="rect">
            <a:avLst/>
          </a:prstGeom>
          <a:solidFill>
            <a:srgbClr val="FF0000"/>
          </a:solidFill>
        </p:spPr>
        <p:txBody>
          <a:bodyPr wrap="square" tIns="68580" bIns="68580" rtlCol="0">
            <a:spAutoFit/>
          </a:bodyPr>
          <a:lstStyle/>
          <a:p>
            <a:pPr marL="171446" indent="-171446" algn="l" defTabSz="914377" rtl="0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Labs (ACTH, DHEAS, cortisol)</a:t>
            </a:r>
          </a:p>
          <a:p>
            <a:pPr marL="171446" indent="-171446" algn="l" defTabSz="914377" rtl="0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Adrenal CT scan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9BF97FD-CEF9-F4D8-7A88-23E81588B90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90300" y="2904108"/>
            <a:ext cx="379965" cy="332187"/>
          </a:xfrm>
          <a:prstGeom prst="bentConnector2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2D00D80-D53D-C65F-9023-085445813C4E}"/>
              </a:ext>
            </a:extLst>
          </p:cNvPr>
          <p:cNvSpPr txBox="1"/>
          <p:nvPr/>
        </p:nvSpPr>
        <p:spPr>
          <a:xfrm>
            <a:off x="6841283" y="2912990"/>
            <a:ext cx="2484221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377" rtl="0"/>
            <a:r>
              <a:rPr lang="en-US" sz="1467" b="1" kern="1200" spc="37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 those requiring </a:t>
            </a:r>
            <a:br>
              <a:rPr lang="en-US" sz="1467" b="1" kern="1200" spc="37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67" b="1" kern="1200" spc="37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 for elevated </a:t>
            </a:r>
            <a:br>
              <a:rPr lang="en-US" sz="1467" b="1" kern="1200" spc="37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67" b="1" kern="1200" spc="37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ACTH for care outside </a:t>
            </a:r>
            <a:br>
              <a:rPr lang="en-US" sz="1467" b="1" kern="1200" spc="37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67" b="1" kern="1200" spc="37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study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179B7C-4748-FCA3-83B4-5EB694CA3EE9}"/>
              </a:ext>
            </a:extLst>
          </p:cNvPr>
          <p:cNvSpPr txBox="1"/>
          <p:nvPr/>
        </p:nvSpPr>
        <p:spPr>
          <a:xfrm>
            <a:off x="842459" y="3810452"/>
            <a:ext cx="5664055" cy="2476320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lIns="68580" tIns="68580" rIns="68580" bIns="102871" rtlCol="0" anchor="t">
            <a:spAutoFit/>
          </a:bodyPr>
          <a:lstStyle/>
          <a:p>
            <a:pPr algn="l" defTabSz="914377" rtl="0">
              <a:spcAft>
                <a:spcPts val="225"/>
              </a:spcAft>
            </a:pPr>
            <a:r>
              <a:rPr lang="en-US" sz="1600" b="1" kern="1200" spc="37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Primary endpoint</a:t>
            </a:r>
          </a:p>
          <a:p>
            <a:pPr marL="214308" indent="-214308" algn="l" defTabSz="914377" rtl="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kern="1200" spc="37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Prevalence of hypercortisolism</a:t>
            </a:r>
          </a:p>
          <a:p>
            <a:pPr algn="l" defTabSz="914377" rtl="0">
              <a:spcAft>
                <a:spcPts val="451"/>
              </a:spcAft>
            </a:pPr>
            <a:r>
              <a:rPr lang="en-US" sz="1600" b="1" kern="1200" spc="37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Key secondary endpoints</a:t>
            </a:r>
          </a:p>
          <a:p>
            <a:pPr marL="214308" indent="-214308" algn="l" defTabSz="914377" rtl="0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sz="1600" kern="1200" spc="37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Clinical characteristics of participants with hypercortisolism</a:t>
            </a:r>
          </a:p>
          <a:p>
            <a:pPr marL="214308" indent="-214308" algn="l" defTabSz="914377" rtl="0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sz="1600" kern="1200" spc="37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Percentage of participants with hypercortisolism with/without abnormal adrenal CT scan</a:t>
            </a:r>
            <a:endParaRPr lang="en-US" sz="1600" kern="1200" spc="37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214308" indent="-214308" algn="l" defTabSz="914377" rtl="0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sz="1600" kern="1200" spc="37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Clinical/laboratory characteristics of participants with hypercortisolism with/without abnormal adrenal CT scan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B55DD9-66BC-0A14-BDAC-911B9252FE75}"/>
              </a:ext>
            </a:extLst>
          </p:cNvPr>
          <p:cNvGrpSpPr/>
          <p:nvPr/>
        </p:nvGrpSpPr>
        <p:grpSpPr>
          <a:xfrm>
            <a:off x="5804947" y="3496243"/>
            <a:ext cx="1078700" cy="1078700"/>
            <a:chOff x="4839917" y="2764438"/>
            <a:chExt cx="514350" cy="51435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C45C67-98BD-85E6-6785-AC56CA45F8AF}"/>
                </a:ext>
              </a:extLst>
            </p:cNvPr>
            <p:cNvSpPr/>
            <p:nvPr/>
          </p:nvSpPr>
          <p:spPr>
            <a:xfrm>
              <a:off x="4892842" y="2833038"/>
              <a:ext cx="393192" cy="393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rtl="0"/>
              <a:endParaRPr lang="en-US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5" name="Graphic 24" descr="Bullseye with solid fill">
              <a:extLst>
                <a:ext uri="{FF2B5EF4-FFF2-40B4-BE49-F238E27FC236}">
                  <a16:creationId xmlns:a16="http://schemas.microsoft.com/office/drawing/2014/main" id="{C4AA5279-C85E-3389-44CD-D5720E3CB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39917" y="2764438"/>
              <a:ext cx="514350" cy="51435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1E9BBB8-DCAB-73FD-4423-73244A599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" y="1990171"/>
            <a:ext cx="104740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6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A73E-ECBD-B378-93EF-E3701AC6D0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3282" y="168731"/>
            <a:ext cx="7470140" cy="998275"/>
          </a:xfrm>
          <a:solidFill>
            <a:srgbClr val="FA7F00"/>
          </a:solidFill>
        </p:spPr>
        <p:txBody>
          <a:bodyPr/>
          <a:lstStyle/>
          <a:p>
            <a:r>
              <a:rPr lang="en-US" sz="3200" spc="37" dirty="0"/>
              <a:t>PREVALENCE OF HYPERCORTISOLISM IN CATALYST</a:t>
            </a:r>
            <a:endParaRPr lang="en-US" sz="3200" b="0" spc="37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BCB1048B-95E3-D209-7EAA-5838B83779E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28079" y="1167006"/>
          <a:ext cx="4030739" cy="585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A73C51-D8DE-54EF-7D01-07682D41125C}"/>
              </a:ext>
            </a:extLst>
          </p:cNvPr>
          <p:cNvSpPr txBox="1"/>
          <p:nvPr/>
        </p:nvSpPr>
        <p:spPr>
          <a:xfrm>
            <a:off x="5451417" y="2829469"/>
            <a:ext cx="3281753" cy="748795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377" rtl="0"/>
            <a:r>
              <a:rPr lang="en-US" sz="1600" b="1" kern="1200" spc="37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253 of 1055 </a:t>
            </a:r>
            <a:br>
              <a:rPr lang="en-US" sz="1333" b="1" kern="1200" spc="37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333" b="1" kern="1200" spc="37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CATALYST participants screened </a:t>
            </a:r>
            <a:br>
              <a:rPr lang="en-US" sz="1333" b="1" kern="1200" spc="37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333" b="1" kern="1200" spc="37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hypercortisolism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D164A-754C-FEC0-2D6F-3B959BC34172}"/>
              </a:ext>
            </a:extLst>
          </p:cNvPr>
          <p:cNvSpPr txBox="1"/>
          <p:nvPr/>
        </p:nvSpPr>
        <p:spPr>
          <a:xfrm>
            <a:off x="4952840" y="3825259"/>
            <a:ext cx="4030739" cy="56169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1" rIns="68580" bIns="34291" anchor="t">
            <a:spAutoFit/>
          </a:bodyPr>
          <a:lstStyle/>
          <a:p>
            <a:pPr algn="l" defTabSz="914377" rtl="0"/>
            <a:r>
              <a:rPr lang="en-US" sz="1600" b="1" kern="1200" spc="37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Post-DST cortisol: 3.5 </a:t>
            </a:r>
            <a:r>
              <a:rPr lang="el-GR" sz="1600" b="1" kern="1200" spc="37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lang="en-US" sz="1600" b="1" kern="1200" spc="37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g/dL</a:t>
            </a:r>
            <a:endParaRPr lang="en-US" sz="1600" b="1" kern="1200" spc="37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 defTabSz="914377" rtl="0"/>
            <a:r>
              <a:rPr lang="en-US" sz="1600" b="1" kern="1200" spc="37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Post-DST dexamethasone: 413 ng/dL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E165B-1E9A-F865-2C92-4FD56F36E97D}"/>
              </a:ext>
            </a:extLst>
          </p:cNvPr>
          <p:cNvSpPr txBox="1"/>
          <p:nvPr/>
        </p:nvSpPr>
        <p:spPr>
          <a:xfrm rot="16200000">
            <a:off x="-607016" y="3573874"/>
            <a:ext cx="206659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sz="2667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 (%)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7B96EB-21D1-7412-B0FD-1E2696130944}"/>
              </a:ext>
            </a:extLst>
          </p:cNvPr>
          <p:cNvSpPr/>
          <p:nvPr/>
        </p:nvSpPr>
        <p:spPr>
          <a:xfrm>
            <a:off x="1787549" y="3162586"/>
            <a:ext cx="2649239" cy="33459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969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763" y="1852211"/>
            <a:ext cx="8364511" cy="2037618"/>
          </a:xfrm>
          <a:solidFill>
            <a:srgbClr val="FFFF00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</a:rPr>
              <a:t>24% of poorly controlled T2D patients with A1c &gt; 7.5% on multiple oral hypoglycemic agents ± insulin have hypercortisolism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6504EE3-F366-4973-9BC3-CC28FFAE5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63" y="362416"/>
            <a:ext cx="8364510" cy="821802"/>
          </a:xfrm>
          <a:prstGeom prst="rect">
            <a:avLst/>
          </a:prstGeom>
          <a:solidFill>
            <a:srgbClr val="FF7308"/>
          </a:solidFill>
          <a:ln>
            <a:solidFill>
              <a:srgbClr val="FF730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5pPr>
            <a:lvl6pPr marL="406405"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6pPr>
            <a:lvl7pPr marL="812810"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7pPr>
            <a:lvl8pPr marL="1219215"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8pPr>
            <a:lvl9pPr marL="1625620"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CATALYST TRIAL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3F514C-3DF6-4B64-9D22-EF08684E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63" y="4287415"/>
            <a:ext cx="8364511" cy="150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5pPr>
            <a:lvl6pPr marL="406405"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6pPr>
            <a:lvl7pPr marL="812810"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7pPr>
            <a:lvl8pPr marL="1219215"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8pPr>
            <a:lvl9pPr marL="1625620" algn="ctr" rtl="0" eaLnBrk="0" fontAlgn="base" hangingPunct="0">
              <a:spcBef>
                <a:spcPct val="0"/>
              </a:spcBef>
              <a:spcAft>
                <a:spcPct val="0"/>
              </a:spcAft>
              <a:defRPr sz="3911" b="1">
                <a:solidFill>
                  <a:srgbClr val="FF7308"/>
                </a:solidFill>
                <a:latin typeface="Helvetic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Approximately 1 in 3 have an adrenal adenoma</a:t>
            </a:r>
          </a:p>
        </p:txBody>
      </p:sp>
    </p:spTree>
    <p:extLst>
      <p:ext uri="{BB962C8B-B14F-4D97-AF65-F5344CB8AC3E}">
        <p14:creationId xmlns:p14="http://schemas.microsoft.com/office/powerpoint/2010/main" val="234113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6">
            <a:extLst>
              <a:ext uri="{FF2B5EF4-FFF2-40B4-BE49-F238E27FC236}">
                <a16:creationId xmlns:a16="http://schemas.microsoft.com/office/drawing/2014/main" id="{557A611D-79D0-D67A-6381-2E509BC80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7" y="144959"/>
            <a:ext cx="8925273" cy="76944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IN CATALYST ~ 1 OF 4 PATIENTS WITH DIFFICULT-TO-CONTROL T2D HAD ENDOGENOUS HYPERCORTISOLISM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7A2A0-261E-AF10-6BD5-F47B7318431A}"/>
              </a:ext>
            </a:extLst>
          </p:cNvPr>
          <p:cNvSpPr txBox="1"/>
          <p:nvPr/>
        </p:nvSpPr>
        <p:spPr>
          <a:xfrm>
            <a:off x="4305847" y="4481430"/>
            <a:ext cx="4100803" cy="400110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ＭＳ Ｐゴシック" pitchFamily="34" charset="-128"/>
                <a:cs typeface="+mn-cs"/>
              </a:rPr>
              <a:t>34% had an adrenal abnormality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1966AF5-8989-70A1-1606-682DBC97C321}"/>
              </a:ext>
            </a:extLst>
          </p:cNvPr>
          <p:cNvGraphicFramePr/>
          <p:nvPr/>
        </p:nvGraphicFramePr>
        <p:xfrm>
          <a:off x="-1054451" y="1655431"/>
          <a:ext cx="6464652" cy="430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F3F081-6A14-C77F-6D11-F08EAD37F037}"/>
              </a:ext>
            </a:extLst>
          </p:cNvPr>
          <p:cNvSpPr txBox="1"/>
          <p:nvPr/>
        </p:nvSpPr>
        <p:spPr>
          <a:xfrm>
            <a:off x="4334422" y="2782219"/>
            <a:ext cx="4710388" cy="1015663"/>
          </a:xfrm>
          <a:prstGeom prst="rect">
            <a:avLst/>
          </a:prstGeom>
          <a:solidFill>
            <a:srgbClr val="FFFD7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ＭＳ Ｐゴシック" pitchFamily="34" charset="-128"/>
                <a:cs typeface="+mn-cs"/>
              </a:rPr>
              <a:t>Dexamethasone Suppression Test (1mg) AM Plasma Cortisol &gt;1.8ug/dl and dexamethasone ≥140ng/dl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23353-C16C-C1B0-04D3-7B1036F4E2AA}"/>
              </a:ext>
            </a:extLst>
          </p:cNvPr>
          <p:cNvSpPr txBox="1"/>
          <p:nvPr/>
        </p:nvSpPr>
        <p:spPr>
          <a:xfrm>
            <a:off x="3820407" y="1524000"/>
            <a:ext cx="5205353" cy="677108"/>
          </a:xfrm>
          <a:prstGeom prst="rect">
            <a:avLst/>
          </a:prstGeom>
          <a:solidFill>
            <a:srgbClr val="FFAC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ＭＳ Ｐゴシック" pitchFamily="34" charset="-128"/>
                <a:cs typeface="+mn-cs"/>
              </a:rPr>
              <a:t>24% (N=253/1055) OF T2D PARTICIPANTS HAD HYPERCORTISOLISM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D0FFA-8863-07B5-6098-1BED940BD3CA}"/>
              </a:ext>
            </a:extLst>
          </p:cNvPr>
          <p:cNvSpPr txBox="1"/>
          <p:nvPr/>
        </p:nvSpPr>
        <p:spPr>
          <a:xfrm>
            <a:off x="990600" y="39677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ＭＳ Ｐゴシック" pitchFamily="34" charset="-128"/>
                <a:cs typeface="+mn-cs"/>
              </a:rPr>
              <a:t>76%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82E20C-E832-BCEF-59C7-E08B6D582701}"/>
              </a:ext>
            </a:extLst>
          </p:cNvPr>
          <p:cNvSpPr txBox="1"/>
          <p:nvPr/>
        </p:nvSpPr>
        <p:spPr>
          <a:xfrm>
            <a:off x="2514600" y="252060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ＭＳ Ｐゴシック" pitchFamily="34" charset="-128"/>
                <a:cs typeface="+mn-cs"/>
              </a:rPr>
              <a:t>24%</a:t>
            </a:r>
          </a:p>
        </p:txBody>
      </p:sp>
    </p:spTree>
    <p:extLst>
      <p:ext uri="{BB962C8B-B14F-4D97-AF65-F5344CB8AC3E}">
        <p14:creationId xmlns:p14="http://schemas.microsoft.com/office/powerpoint/2010/main" val="2597776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0BEBEDE-8889-939F-37C0-DC46D19DC020}"/>
              </a:ext>
            </a:extLst>
          </p:cNvPr>
          <p:cNvSpPr txBox="1"/>
          <p:nvPr/>
        </p:nvSpPr>
        <p:spPr>
          <a:xfrm>
            <a:off x="1571066" y="2287219"/>
            <a:ext cx="36195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Bilateral adrenal adenomas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CE20EC-62ED-7711-272E-FD089F37BA1C}"/>
              </a:ext>
            </a:extLst>
          </p:cNvPr>
          <p:cNvSpPr txBox="1"/>
          <p:nvPr/>
        </p:nvSpPr>
        <p:spPr>
          <a:xfrm>
            <a:off x="908426" y="1846053"/>
            <a:ext cx="4757269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Unilateral/bilateral adrenal enlargement,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BA73E-ECBD-B378-93EF-E3701AC6D0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779" y="152636"/>
            <a:ext cx="8641080" cy="1191259"/>
          </a:xfrm>
          <a:solidFill>
            <a:srgbClr val="FFC000"/>
          </a:solidFill>
        </p:spPr>
        <p:txBody>
          <a:bodyPr/>
          <a:lstStyle/>
          <a:p>
            <a:r>
              <a:rPr lang="en-US" sz="2667" dirty="0"/>
              <a:t>ADRENAL IMAGING ABNORMALITY DOCUMENTED IN ONE-THIRD OF CATALYST PARTICIPANTS WITH HYPERCORTISOLISM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E37D0-BC6E-868F-6385-021AA03F4731}"/>
              </a:ext>
            </a:extLst>
          </p:cNvPr>
          <p:cNvSpPr txBox="1"/>
          <p:nvPr/>
        </p:nvSpPr>
        <p:spPr>
          <a:xfrm>
            <a:off x="7522598" y="5700390"/>
            <a:ext cx="1554428" cy="830997"/>
          </a:xfrm>
          <a:prstGeom prst="rect">
            <a:avLst/>
          </a:prstGeom>
          <a:solidFill>
            <a:srgbClr val="FF9A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imaging abnormality reported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FC4A9-F15B-8523-8ADC-683A5DC263A6}"/>
              </a:ext>
            </a:extLst>
          </p:cNvPr>
          <p:cNvSpPr txBox="1"/>
          <p:nvPr/>
        </p:nvSpPr>
        <p:spPr>
          <a:xfrm>
            <a:off x="1337190" y="3763926"/>
            <a:ext cx="4435601" cy="338554"/>
          </a:xfrm>
          <a:prstGeom prst="rect">
            <a:avLst/>
          </a:prstGeom>
          <a:solidFill>
            <a:srgbClr val="FA7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Unilateral adrenal adenoma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B048C-D091-AEB0-06CE-B4B26F981837}"/>
              </a:ext>
            </a:extLst>
          </p:cNvPr>
          <p:cNvSpPr txBox="1"/>
          <p:nvPr/>
        </p:nvSpPr>
        <p:spPr>
          <a:xfrm>
            <a:off x="6078071" y="1599831"/>
            <a:ext cx="1923191" cy="584775"/>
          </a:xfrm>
          <a:prstGeom prst="rect">
            <a:avLst/>
          </a:prstGeom>
          <a:solidFill>
            <a:srgbClr val="73FEFF"/>
          </a:solidFill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adrenal abnormality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C8D1E-AA7E-0935-4BD2-97CAFAC6CFD3}"/>
              </a:ext>
            </a:extLst>
          </p:cNvPr>
          <p:cNvSpPr txBox="1"/>
          <p:nvPr/>
        </p:nvSpPr>
        <p:spPr>
          <a:xfrm>
            <a:off x="1571066" y="4984906"/>
            <a:ext cx="2762231" cy="338554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Potential surgical targets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CD5CCC-BC6B-899E-BFC5-39ACB6E83946}"/>
              </a:ext>
            </a:extLst>
          </p:cNvPr>
          <p:cNvCxnSpPr>
            <a:cxnSpLocks/>
          </p:cNvCxnSpPr>
          <p:nvPr/>
        </p:nvCxnSpPr>
        <p:spPr>
          <a:xfrm flipV="1">
            <a:off x="3620903" y="4360636"/>
            <a:ext cx="658535" cy="538845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69D3C9-5C1F-A759-66BD-620C1B51473F}"/>
              </a:ext>
            </a:extLst>
          </p:cNvPr>
          <p:cNvGraphicFramePr>
            <a:graphicFrameLocks/>
          </p:cNvGraphicFramePr>
          <p:nvPr/>
        </p:nvGraphicFramePr>
        <p:xfrm>
          <a:off x="2803179" y="1798651"/>
          <a:ext cx="7188699" cy="448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4D20964-FFEC-3949-8F31-204A3DFF94E8}"/>
              </a:ext>
            </a:extLst>
          </p:cNvPr>
          <p:cNvSpPr txBox="1"/>
          <p:nvPr/>
        </p:nvSpPr>
        <p:spPr>
          <a:xfrm>
            <a:off x="40351" y="3029049"/>
            <a:ext cx="960519" cy="4205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27.1%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DF7E73-3011-B709-6B94-0CF74B536178}"/>
              </a:ext>
            </a:extLst>
          </p:cNvPr>
          <p:cNvCxnSpPr>
            <a:stCxn id="13" idx="3"/>
          </p:cNvCxnSpPr>
          <p:nvPr/>
        </p:nvCxnSpPr>
        <p:spPr>
          <a:xfrm>
            <a:off x="1000870" y="3239331"/>
            <a:ext cx="626233" cy="4715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5E6069-F354-5A85-476B-5B25D16948E8}"/>
              </a:ext>
            </a:extLst>
          </p:cNvPr>
          <p:cNvCxnSpPr>
            <a:cxnSpLocks/>
          </p:cNvCxnSpPr>
          <p:nvPr/>
        </p:nvCxnSpPr>
        <p:spPr>
          <a:xfrm flipV="1">
            <a:off x="1035530" y="2777277"/>
            <a:ext cx="564677" cy="44908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00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40AD-3F41-344A-D2A6-CCA1AE6091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6556" y="82507"/>
            <a:ext cx="7370888" cy="1029703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dirty="0"/>
              <a:t>PARTICIPANTS WITH HYPERCORTISOLISM HAD </a:t>
            </a:r>
            <a:br>
              <a:rPr lang="en-US" dirty="0"/>
            </a:br>
            <a:r>
              <a:rPr lang="en-US" dirty="0"/>
              <a:t>MORE CARDIOVASCULAR DISEASE</a:t>
            </a:r>
            <a:endParaRPr lang="en-US" sz="1500" strike="sngStrike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CAEE87E-CECD-87BC-F333-FF6EEC3BFA56}"/>
              </a:ext>
            </a:extLst>
          </p:cNvPr>
          <p:cNvGraphicFramePr/>
          <p:nvPr/>
        </p:nvGraphicFramePr>
        <p:xfrm>
          <a:off x="331892" y="1585877"/>
          <a:ext cx="2194560" cy="419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877743E-4139-7814-76DE-8558F0131541}"/>
              </a:ext>
            </a:extLst>
          </p:cNvPr>
          <p:cNvGraphicFramePr/>
          <p:nvPr/>
        </p:nvGraphicFramePr>
        <p:xfrm>
          <a:off x="2523144" y="1585877"/>
          <a:ext cx="2194560" cy="419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C4FFC28-DFDF-0605-0DE6-2BEBCF36A4B9}"/>
              </a:ext>
            </a:extLst>
          </p:cNvPr>
          <p:cNvGraphicFramePr/>
          <p:nvPr/>
        </p:nvGraphicFramePr>
        <p:xfrm>
          <a:off x="4712213" y="1585877"/>
          <a:ext cx="2194560" cy="419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785092B-7AF5-A445-9E9E-279E06FCE6A8}"/>
              </a:ext>
            </a:extLst>
          </p:cNvPr>
          <p:cNvGraphicFramePr/>
          <p:nvPr/>
        </p:nvGraphicFramePr>
        <p:xfrm>
          <a:off x="6901284" y="1585877"/>
          <a:ext cx="2194560" cy="419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1FF4D3-1E69-86EE-F0E4-4E53DD06638B}"/>
              </a:ext>
            </a:extLst>
          </p:cNvPr>
          <p:cNvSpPr txBox="1"/>
          <p:nvPr/>
        </p:nvSpPr>
        <p:spPr>
          <a:xfrm>
            <a:off x="944188" y="5640435"/>
            <a:ext cx="8016408" cy="782396"/>
          </a:xfrm>
          <a:prstGeom prst="rect">
            <a:avLst/>
          </a:prstGeom>
          <a:solidFill>
            <a:srgbClr val="FF9AFF"/>
          </a:solidFill>
          <a:ln w="19050">
            <a:noFill/>
          </a:ln>
        </p:spPr>
        <p:txBody>
          <a:bodyPr wrap="square" lIns="137160" tIns="102871" rIns="137160" bIns="102871" rtlCol="0">
            <a:spAutoFit/>
          </a:bodyPr>
          <a:lstStyle/>
          <a:p>
            <a:pPr algn="l" defTabSz="914377" rtl="0">
              <a:spcAft>
                <a:spcPts val="900"/>
              </a:spcAft>
            </a:pPr>
            <a:r>
              <a:rPr lang="en-US" sz="1867" b="1" kern="1200" spc="37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with T2D are at higher CVD risk, and this risk appears to increase further in those who also have hypercortisolism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06870-C016-4841-6C1E-F454463C2B8D}"/>
              </a:ext>
            </a:extLst>
          </p:cNvPr>
          <p:cNvSpPr txBox="1"/>
          <p:nvPr/>
        </p:nvSpPr>
        <p:spPr>
          <a:xfrm>
            <a:off x="579958" y="1145401"/>
            <a:ext cx="2116285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sz="1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Cardiac Disorders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7E17E-C494-E488-BD17-B48690E54B40}"/>
              </a:ext>
            </a:extLst>
          </p:cNvPr>
          <p:cNvSpPr txBox="1"/>
          <p:nvPr/>
        </p:nvSpPr>
        <p:spPr>
          <a:xfrm>
            <a:off x="2865779" y="1145401"/>
            <a:ext cx="2279535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sz="1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Coronary Artery Disease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D6AF8-EDF5-49C5-FC71-58AC13A32722}"/>
              </a:ext>
            </a:extLst>
          </p:cNvPr>
          <p:cNvSpPr txBox="1"/>
          <p:nvPr/>
        </p:nvSpPr>
        <p:spPr>
          <a:xfrm>
            <a:off x="5442499" y="1145401"/>
            <a:ext cx="1606530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sz="1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Atrial Fibrillation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BC2DE-C79D-07DF-9A14-2253E1A7EA37}"/>
              </a:ext>
            </a:extLst>
          </p:cNvPr>
          <p:cNvSpPr txBox="1"/>
          <p:nvPr/>
        </p:nvSpPr>
        <p:spPr>
          <a:xfrm>
            <a:off x="7504453" y="1145401"/>
            <a:ext cx="1279517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sz="1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Heart Failure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DACDB8-2EEC-9F23-8E85-452AE8082F2E}"/>
              </a:ext>
            </a:extLst>
          </p:cNvPr>
          <p:cNvSpPr/>
          <p:nvPr/>
        </p:nvSpPr>
        <p:spPr>
          <a:xfrm>
            <a:off x="3232310" y="3281757"/>
            <a:ext cx="515983" cy="2278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rtl="0"/>
            <a:endParaRPr lang="en-US" sz="1467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F77200-9015-571D-1303-275BC5E5D89F}"/>
              </a:ext>
            </a:extLst>
          </p:cNvPr>
          <p:cNvSpPr/>
          <p:nvPr/>
        </p:nvSpPr>
        <p:spPr>
          <a:xfrm>
            <a:off x="3938167" y="2090058"/>
            <a:ext cx="515983" cy="34702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rtl="0"/>
            <a:endParaRPr lang="en-US" sz="1467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C7BE09-2E3F-9417-B1D0-114757A52A3F}"/>
              </a:ext>
            </a:extLst>
          </p:cNvPr>
          <p:cNvSpPr/>
          <p:nvPr/>
        </p:nvSpPr>
        <p:spPr>
          <a:xfrm>
            <a:off x="5415890" y="4968470"/>
            <a:ext cx="515983" cy="5918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rtl="0"/>
            <a:endParaRPr lang="en-US" sz="1467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A1B989-B765-9E26-77AF-31587FEF04F5}"/>
              </a:ext>
            </a:extLst>
          </p:cNvPr>
          <p:cNvSpPr/>
          <p:nvPr/>
        </p:nvSpPr>
        <p:spPr>
          <a:xfrm>
            <a:off x="6129419" y="3529264"/>
            <a:ext cx="515983" cy="20310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rtl="0"/>
            <a:endParaRPr lang="en-US" sz="1467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74F3D2-3C4E-E483-FEFE-3548C3CD0459}"/>
              </a:ext>
            </a:extLst>
          </p:cNvPr>
          <p:cNvSpPr/>
          <p:nvPr/>
        </p:nvSpPr>
        <p:spPr>
          <a:xfrm>
            <a:off x="7599470" y="5272123"/>
            <a:ext cx="515983" cy="2881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rtl="0"/>
            <a:endParaRPr lang="en-US" sz="1467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6C2B6-0624-56FE-4DE6-F3E699F13032}"/>
              </a:ext>
            </a:extLst>
          </p:cNvPr>
          <p:cNvSpPr/>
          <p:nvPr/>
        </p:nvSpPr>
        <p:spPr>
          <a:xfrm>
            <a:off x="8318489" y="4042611"/>
            <a:ext cx="515983" cy="15176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rtl="0"/>
            <a:endParaRPr lang="en-US" sz="1467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FF2221-5135-8111-0C9B-7EBE1FF3707F}"/>
              </a:ext>
            </a:extLst>
          </p:cNvPr>
          <p:cNvSpPr txBox="1"/>
          <p:nvPr/>
        </p:nvSpPr>
        <p:spPr>
          <a:xfrm>
            <a:off x="1313383" y="6406607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Post-DMS Cortisol &lt; 1.8mg/dl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E2CF08-FBE6-17AA-3FCF-372BC611CC50}"/>
              </a:ext>
            </a:extLst>
          </p:cNvPr>
          <p:cNvSpPr txBox="1"/>
          <p:nvPr/>
        </p:nvSpPr>
        <p:spPr>
          <a:xfrm>
            <a:off x="5348888" y="6406607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Post-DMS Cortisol </a:t>
            </a:r>
            <a:r>
              <a:rPr lang="en-US" b="1" u="sng" kern="1200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lang="en-US" b="1" kern="1200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1.8mg/dl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2232FC-F781-268D-CD93-E3D22649DA86}"/>
              </a:ext>
            </a:extLst>
          </p:cNvPr>
          <p:cNvSpPr/>
          <p:nvPr/>
        </p:nvSpPr>
        <p:spPr>
          <a:xfrm>
            <a:off x="1127524" y="6486703"/>
            <a:ext cx="265840" cy="2399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7F4C12-76FF-4214-603F-C71D96B57D8B}"/>
              </a:ext>
            </a:extLst>
          </p:cNvPr>
          <p:cNvSpPr/>
          <p:nvPr/>
        </p:nvSpPr>
        <p:spPr>
          <a:xfrm>
            <a:off x="5141185" y="6486703"/>
            <a:ext cx="265840" cy="2399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B6EEE-8390-0378-EDAC-0043F261C549}"/>
              </a:ext>
            </a:extLst>
          </p:cNvPr>
          <p:cNvSpPr txBox="1"/>
          <p:nvPr/>
        </p:nvSpPr>
        <p:spPr>
          <a:xfrm>
            <a:off x="3360923" y="1477557"/>
            <a:ext cx="10748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 rtl="0"/>
            <a:r>
              <a:rPr lang="en-US" sz="1600" b="1" i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lang="en-US" sz="16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=0.004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3177D-A625-B1CF-774D-01BF73BF2257}"/>
              </a:ext>
            </a:extLst>
          </p:cNvPr>
          <p:cNvSpPr txBox="1"/>
          <p:nvPr/>
        </p:nvSpPr>
        <p:spPr>
          <a:xfrm rot="16200000">
            <a:off x="-824369" y="3487603"/>
            <a:ext cx="206659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sz="2667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405960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BB0B066-252F-01B5-4CDC-E8DEE02862DF}"/>
              </a:ext>
            </a:extLst>
          </p:cNvPr>
          <p:cNvGrpSpPr/>
          <p:nvPr/>
        </p:nvGrpSpPr>
        <p:grpSpPr>
          <a:xfrm>
            <a:off x="2954390" y="1030306"/>
            <a:ext cx="3938419" cy="1162858"/>
            <a:chOff x="2954390" y="1030306"/>
            <a:chExt cx="3938419" cy="116285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3A43CE-866E-DE28-09F5-C3B258AD7D14}"/>
                </a:ext>
              </a:extLst>
            </p:cNvPr>
            <p:cNvSpPr/>
            <p:nvPr/>
          </p:nvSpPr>
          <p:spPr bwMode="auto">
            <a:xfrm>
              <a:off x="3307748" y="1352698"/>
              <a:ext cx="3235218" cy="522081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FE9506-4114-1878-C4F9-EE43B5B808A0}"/>
                </a:ext>
              </a:extLst>
            </p:cNvPr>
            <p:cNvSpPr/>
            <p:nvPr/>
          </p:nvSpPr>
          <p:spPr bwMode="auto">
            <a:xfrm>
              <a:off x="2954390" y="1672971"/>
              <a:ext cx="3938419" cy="520193"/>
            </a:xfrm>
            <a:prstGeom prst="rect">
              <a:avLst/>
            </a:prstGeom>
            <a:solidFill>
              <a:srgbClr val="0000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0AB0E3-516E-3B5D-C236-F620A1DD4E57}"/>
                </a:ext>
              </a:extLst>
            </p:cNvPr>
            <p:cNvSpPr txBox="1"/>
            <p:nvPr/>
          </p:nvSpPr>
          <p:spPr>
            <a:xfrm>
              <a:off x="4273826" y="1030306"/>
              <a:ext cx="1046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P &lt; 0.01</a:t>
              </a:r>
            </a:p>
          </p:txBody>
        </p:sp>
      </p:grpSp>
      <p:sp>
        <p:nvSpPr>
          <p:cNvPr id="5" name="TextBox 126">
            <a:extLst>
              <a:ext uri="{FF2B5EF4-FFF2-40B4-BE49-F238E27FC236}">
                <a16:creationId xmlns:a16="http://schemas.microsoft.com/office/drawing/2014/main" id="{92C4CCFB-E5A7-C497-3F4D-D32CCF2D3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31" y="79755"/>
            <a:ext cx="8691538" cy="904863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CATALYST PARTICIPANTS WITH HYPERCORTISOLISM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HAD MORE RESISTANT HYPERTENSION</a:t>
            </a:r>
          </a:p>
        </p:txBody>
      </p:sp>
      <p:sp>
        <p:nvSpPr>
          <p:cNvPr id="2" name="Text Box 45">
            <a:extLst>
              <a:ext uri="{FF2B5EF4-FFF2-40B4-BE49-F238E27FC236}">
                <a16:creationId xmlns:a16="http://schemas.microsoft.com/office/drawing/2014/main" id="{FD408CB8-F958-140B-8B8B-C0476F2B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60" y="6229232"/>
            <a:ext cx="1601396" cy="626931"/>
          </a:xfrm>
          <a:prstGeom prst="rect">
            <a:avLst/>
          </a:prstGeom>
          <a:noFill/>
          <a:ln>
            <a:noFill/>
          </a:ln>
        </p:spPr>
        <p:txBody>
          <a:bodyPr wrap="none" lIns="72229" tIns="36114" rIns="72229" bIns="361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Post-DMS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Cortisol &gt; 1.8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0273C7-D3BD-0C44-D1A5-ACEAE1280DCE}"/>
              </a:ext>
            </a:extLst>
          </p:cNvPr>
          <p:cNvSpPr/>
          <p:nvPr/>
        </p:nvSpPr>
        <p:spPr bwMode="auto">
          <a:xfrm>
            <a:off x="5098679" y="2174594"/>
            <a:ext cx="2849957" cy="4017734"/>
          </a:xfrm>
          <a:prstGeom prst="rect">
            <a:avLst/>
          </a:prstGeom>
          <a:solidFill>
            <a:srgbClr val="FFD5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4B38476D-FFFE-A450-827E-BEA8DE0C4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8736" y="1441281"/>
            <a:ext cx="0" cy="478795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Box 36">
            <a:extLst>
              <a:ext uri="{FF2B5EF4-FFF2-40B4-BE49-F238E27FC236}">
                <a16:creationId xmlns:a16="http://schemas.microsoft.com/office/drawing/2014/main" id="{957E812E-AA0B-0E20-2D60-FA51D6C61E5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966541" y="3571574"/>
            <a:ext cx="4067194" cy="349932"/>
          </a:xfrm>
          <a:prstGeom prst="rect">
            <a:avLst/>
          </a:prstGeom>
          <a:noFill/>
          <a:ln>
            <a:noFill/>
          </a:ln>
        </p:spPr>
        <p:txBody>
          <a:bodyPr wrap="square" lIns="72229" tIns="36114" rIns="72229" bIns="361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Percent  (%)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E059F065-3BC1-607B-F3E2-96CC42251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64" y="1265472"/>
            <a:ext cx="586695" cy="380710"/>
          </a:xfrm>
          <a:prstGeom prst="rect">
            <a:avLst/>
          </a:prstGeom>
          <a:noFill/>
          <a:ln>
            <a:noFill/>
          </a:ln>
        </p:spPr>
        <p:txBody>
          <a:bodyPr wrap="none" lIns="72229" tIns="36114" rIns="72229" bIns="361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20 -</a:t>
            </a:r>
          </a:p>
        </p:txBody>
      </p:sp>
      <p:sp>
        <p:nvSpPr>
          <p:cNvPr id="9" name="Text Box 38">
            <a:extLst>
              <a:ext uri="{FF2B5EF4-FFF2-40B4-BE49-F238E27FC236}">
                <a16:creationId xmlns:a16="http://schemas.microsoft.com/office/drawing/2014/main" id="{A8B30B68-CF18-609F-E268-C8095206A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64" y="2458782"/>
            <a:ext cx="586695" cy="380710"/>
          </a:xfrm>
          <a:prstGeom prst="rect">
            <a:avLst/>
          </a:prstGeom>
          <a:noFill/>
          <a:ln>
            <a:noFill/>
          </a:ln>
        </p:spPr>
        <p:txBody>
          <a:bodyPr wrap="none" lIns="72229" tIns="36114" rIns="72229" bIns="361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15 -</a:t>
            </a:r>
          </a:p>
        </p:txBody>
      </p:sp>
      <p:sp>
        <p:nvSpPr>
          <p:cNvPr id="10" name="Text Box 39">
            <a:extLst>
              <a:ext uri="{FF2B5EF4-FFF2-40B4-BE49-F238E27FC236}">
                <a16:creationId xmlns:a16="http://schemas.microsoft.com/office/drawing/2014/main" id="{8494D361-F44D-2AED-0EEA-AD3F06D8F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64" y="3645586"/>
            <a:ext cx="586695" cy="380710"/>
          </a:xfrm>
          <a:prstGeom prst="rect">
            <a:avLst/>
          </a:prstGeom>
          <a:noFill/>
          <a:ln>
            <a:noFill/>
          </a:ln>
        </p:spPr>
        <p:txBody>
          <a:bodyPr wrap="none" lIns="72229" tIns="36114" rIns="72229" bIns="361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10 -</a:t>
            </a:r>
          </a:p>
        </p:txBody>
      </p:sp>
      <p:sp>
        <p:nvSpPr>
          <p:cNvPr id="11" name="Text Box 40">
            <a:extLst>
              <a:ext uri="{FF2B5EF4-FFF2-40B4-BE49-F238E27FC236}">
                <a16:creationId xmlns:a16="http://schemas.microsoft.com/office/drawing/2014/main" id="{0B9FF9C6-1A0D-7533-DD3D-60E968DC1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986" y="6013984"/>
            <a:ext cx="759124" cy="380710"/>
          </a:xfrm>
          <a:prstGeom prst="rect">
            <a:avLst/>
          </a:prstGeom>
          <a:noFill/>
          <a:ln>
            <a:noFill/>
          </a:ln>
        </p:spPr>
        <p:txBody>
          <a:bodyPr wrap="square" lIns="72229" tIns="36114" rIns="72229" bIns="361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0 -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EC91AF06-AD4B-3A32-F0B9-D685A81F7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032" y="4832389"/>
            <a:ext cx="444027" cy="380710"/>
          </a:xfrm>
          <a:prstGeom prst="rect">
            <a:avLst/>
          </a:prstGeom>
          <a:noFill/>
          <a:ln>
            <a:noFill/>
          </a:ln>
        </p:spPr>
        <p:txBody>
          <a:bodyPr wrap="none" lIns="72229" tIns="36114" rIns="72229" bIns="361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5 -</a:t>
            </a:r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id="{FC7A4E4D-4E28-D940-AAE5-40F6950E6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59" y="6233068"/>
            <a:ext cx="1601396" cy="626931"/>
          </a:xfrm>
          <a:prstGeom prst="rect">
            <a:avLst/>
          </a:prstGeom>
          <a:noFill/>
          <a:ln>
            <a:noFill/>
          </a:ln>
        </p:spPr>
        <p:txBody>
          <a:bodyPr wrap="none" lIns="72229" tIns="36114" rIns="72229" bIns="361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Post-DMS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Cortisol &lt; 1.8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04EB4-DBB1-1084-9928-0E0BA1E35326}"/>
              </a:ext>
            </a:extLst>
          </p:cNvPr>
          <p:cNvSpPr/>
          <p:nvPr/>
        </p:nvSpPr>
        <p:spPr bwMode="auto">
          <a:xfrm>
            <a:off x="2038778" y="4333458"/>
            <a:ext cx="2849957" cy="185887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9" name="Text Box 45">
            <a:extLst>
              <a:ext uri="{FF2B5EF4-FFF2-40B4-BE49-F238E27FC236}">
                <a16:creationId xmlns:a16="http://schemas.microsoft.com/office/drawing/2014/main" id="{0C548E8B-4024-FBED-2E6C-338F07E30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912" y="3920224"/>
            <a:ext cx="953688" cy="411488"/>
          </a:xfrm>
          <a:prstGeom prst="rect">
            <a:avLst/>
          </a:prstGeom>
          <a:noFill/>
          <a:ln>
            <a:noFill/>
          </a:ln>
        </p:spPr>
        <p:txBody>
          <a:bodyPr wrap="square" lIns="72229" tIns="36114" rIns="72229" bIns="361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8.5 %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0" name="Text Box 45">
            <a:extLst>
              <a:ext uri="{FF2B5EF4-FFF2-40B4-BE49-F238E27FC236}">
                <a16:creationId xmlns:a16="http://schemas.microsoft.com/office/drawing/2014/main" id="{DA596E25-6693-B27D-8E6B-9487DDE79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488" y="1744855"/>
            <a:ext cx="1091679" cy="411488"/>
          </a:xfrm>
          <a:prstGeom prst="rect">
            <a:avLst/>
          </a:prstGeom>
          <a:noFill/>
          <a:ln>
            <a:noFill/>
          </a:ln>
        </p:spPr>
        <p:txBody>
          <a:bodyPr wrap="square" lIns="72229" tIns="36114" rIns="72229" bIns="361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17.7%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19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282CE-EBD9-A377-0BAF-94B3FB9F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0068"/>
            <a:ext cx="7886700" cy="1038738"/>
          </a:xfrm>
          <a:solidFill>
            <a:srgbClr val="FF7F1B"/>
          </a:solidFill>
          <a:ln>
            <a:solidFill>
              <a:srgbClr val="FF7F1B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PREVALENCE OF HYPERGLYCEMIA SECONDARY TO HYPERCORTISOLISM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51BDE-B0F6-A129-6C22-F19B2A81C3FF}"/>
              </a:ext>
            </a:extLst>
          </p:cNvPr>
          <p:cNvSpPr txBox="1"/>
          <p:nvPr/>
        </p:nvSpPr>
        <p:spPr>
          <a:xfrm>
            <a:off x="1893943" y="1556654"/>
            <a:ext cx="4961423" cy="461665"/>
          </a:xfrm>
          <a:prstGeom prst="rect">
            <a:avLst/>
          </a:prstGeom>
          <a:solidFill>
            <a:srgbClr val="FFB9FF"/>
          </a:solidFill>
          <a:ln>
            <a:solidFill>
              <a:srgbClr val="FFB9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40 million Americans have T2DM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A941A-954C-594D-235D-DCC85B99662A}"/>
              </a:ext>
            </a:extLst>
          </p:cNvPr>
          <p:cNvSpPr txBox="1"/>
          <p:nvPr/>
        </p:nvSpPr>
        <p:spPr>
          <a:xfrm>
            <a:off x="2706665" y="3081045"/>
            <a:ext cx="325101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 million Americans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42C50-C748-B0FD-2D4A-E282D5D08D9B}"/>
              </a:ext>
            </a:extLst>
          </p:cNvPr>
          <p:cNvSpPr txBox="1"/>
          <p:nvPr/>
        </p:nvSpPr>
        <p:spPr>
          <a:xfrm>
            <a:off x="2706665" y="4616330"/>
            <a:ext cx="3079497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 million Americans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C3E48-B8A0-0FA1-1040-09FBCD37D8AD}"/>
              </a:ext>
            </a:extLst>
          </p:cNvPr>
          <p:cNvSpPr txBox="1"/>
          <p:nvPr/>
        </p:nvSpPr>
        <p:spPr>
          <a:xfrm>
            <a:off x="4688747" y="5386316"/>
            <a:ext cx="4333238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~</a:t>
            </a:r>
            <a:r>
              <a:rPr lang="en-US" sz="2400" b="1" kern="1200" dirty="0">
                <a:solidFill>
                  <a:prstClr val="white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have hypercortisolism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8FB12-7A24-9819-C0C2-6C1A2AD269A8}"/>
              </a:ext>
            </a:extLst>
          </p:cNvPr>
          <p:cNvSpPr txBox="1"/>
          <p:nvPr/>
        </p:nvSpPr>
        <p:spPr>
          <a:xfrm>
            <a:off x="2900629" y="6096785"/>
            <a:ext cx="320453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1,125,000 Americans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7A75044-534C-6630-D021-B449A9DD490A}"/>
              </a:ext>
            </a:extLst>
          </p:cNvPr>
          <p:cNvSpPr/>
          <p:nvPr/>
        </p:nvSpPr>
        <p:spPr>
          <a:xfrm>
            <a:off x="3895684" y="2192886"/>
            <a:ext cx="349745" cy="764895"/>
          </a:xfrm>
          <a:prstGeom prst="downArrow">
            <a:avLst/>
          </a:prstGeom>
          <a:solidFill>
            <a:srgbClr val="FFB9FF"/>
          </a:solidFill>
          <a:ln>
            <a:solidFill>
              <a:srgbClr val="FFB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8F74823-54EE-9F34-036F-EBDA1C82E1A7}"/>
              </a:ext>
            </a:extLst>
          </p:cNvPr>
          <p:cNvSpPr/>
          <p:nvPr/>
        </p:nvSpPr>
        <p:spPr>
          <a:xfrm>
            <a:off x="3982429" y="3713868"/>
            <a:ext cx="349745" cy="76489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ED3CC54-EDDC-C329-CF41-9F387B58A8B4}"/>
              </a:ext>
            </a:extLst>
          </p:cNvPr>
          <p:cNvSpPr/>
          <p:nvPr/>
        </p:nvSpPr>
        <p:spPr>
          <a:xfrm>
            <a:off x="4024909" y="5215565"/>
            <a:ext cx="349745" cy="7648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8BE88F-DA77-1A33-4DF2-68E90B057BC2}"/>
              </a:ext>
            </a:extLst>
          </p:cNvPr>
          <p:cNvSpPr txBox="1"/>
          <p:nvPr/>
        </p:nvSpPr>
        <p:spPr>
          <a:xfrm>
            <a:off x="4199781" y="2318263"/>
            <a:ext cx="34594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9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~25% have A1c &gt; 8.0%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E5CC7E-6A23-8E44-CB77-CAAA31B41813}"/>
              </a:ext>
            </a:extLst>
          </p:cNvPr>
          <p:cNvSpPr txBox="1"/>
          <p:nvPr/>
        </p:nvSpPr>
        <p:spPr>
          <a:xfrm>
            <a:off x="4332174" y="3791514"/>
            <a:ext cx="381065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~</a:t>
            </a:r>
            <a:r>
              <a:rPr lang="en-US" sz="2400" b="1" kern="1200" dirty="0">
                <a:solidFill>
                  <a:srgbClr val="FFFF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are on &gt; 2-3 OHAs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          ± insulin</a:t>
            </a:r>
          </a:p>
        </p:txBody>
      </p:sp>
    </p:spTree>
    <p:extLst>
      <p:ext uri="{BB962C8B-B14F-4D97-AF65-F5344CB8AC3E}">
        <p14:creationId xmlns:p14="http://schemas.microsoft.com/office/powerpoint/2010/main" val="28829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A34FC0-BDE9-44A8-BCD3-2979FBE6A8A2}"/>
              </a:ext>
            </a:extLst>
          </p:cNvPr>
          <p:cNvSpPr txBox="1"/>
          <p:nvPr/>
        </p:nvSpPr>
        <p:spPr>
          <a:xfrm>
            <a:off x="202801" y="304796"/>
            <a:ext cx="8638190" cy="113877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rPr>
              <a:t>SCREENING FOR HYPERCORTISOLISM IN DIFFICULT-TO-TREAT T2D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C9CD2-5FE0-C319-EA32-CB9CEC64E36E}"/>
              </a:ext>
            </a:extLst>
          </p:cNvPr>
          <p:cNvSpPr txBox="1"/>
          <p:nvPr/>
        </p:nvSpPr>
        <p:spPr>
          <a:xfrm>
            <a:off x="129645" y="1848904"/>
            <a:ext cx="884366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rPr>
              <a:t>OVERNIGHT DEXAMETHASONE (1 mg) SUPPRESSION TEST (DMS)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33813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rPr>
              <a:t>	Cortisol &lt; 1.8 ug/dL; Dexamethasone &gt;140 ng/dL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EE7EB-C87D-167C-EFF0-066641918559}"/>
              </a:ext>
            </a:extLst>
          </p:cNvPr>
          <p:cNvSpPr txBox="1"/>
          <p:nvPr/>
        </p:nvSpPr>
        <p:spPr>
          <a:xfrm>
            <a:off x="202799" y="3319155"/>
            <a:ext cx="84315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rPr>
              <a:t>Urinary free cortisol – often normal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A06BB-5AA6-ABA9-7083-2DD66756D7C4}"/>
              </a:ext>
            </a:extLst>
          </p:cNvPr>
          <p:cNvSpPr txBox="1"/>
          <p:nvPr/>
        </p:nvSpPr>
        <p:spPr>
          <a:xfrm>
            <a:off x="202799" y="5040661"/>
            <a:ext cx="843151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rPr>
              <a:t>ACTH – low/low normal (supportive)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3144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rPr>
              <a:t>  	 – excludes pituitary/ectopic Cushing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9035CE-2ADB-A4ED-F0D9-89873A810503}"/>
              </a:ext>
            </a:extLst>
          </p:cNvPr>
          <p:cNvSpPr txBox="1"/>
          <p:nvPr/>
        </p:nvSpPr>
        <p:spPr>
          <a:xfrm>
            <a:off x="202799" y="3927285"/>
            <a:ext cx="84315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rPr>
              <a:t>Late night salivary cortisol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DA3EF-E1BB-8D6F-49EF-69EFC1A7091D}"/>
              </a:ext>
            </a:extLst>
          </p:cNvPr>
          <p:cNvSpPr txBox="1"/>
          <p:nvPr/>
        </p:nvSpPr>
        <p:spPr>
          <a:xfrm>
            <a:off x="202799" y="6057398"/>
            <a:ext cx="84315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rPr>
              <a:t>DHEAS – low (supportive)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42DAE-BFF5-1E7B-E15A-22373604C5A8}"/>
              </a:ext>
            </a:extLst>
          </p:cNvPr>
          <p:cNvSpPr txBox="1"/>
          <p:nvPr/>
        </p:nvSpPr>
        <p:spPr>
          <a:xfrm>
            <a:off x="1096027" y="4382081"/>
            <a:ext cx="5755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rPr>
              <a:t>– poor specificity; cumbersome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942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4" grpId="0"/>
      <p:bldP spid="6" grpId="0"/>
      <p:bldP spid="2" grpId="0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991826" y="2085975"/>
            <a:ext cx="1161574" cy="1038225"/>
          </a:xfrm>
          <a:custGeom>
            <a:avLst/>
            <a:gdLst/>
            <a:ahLst/>
            <a:cxnLst/>
            <a:rect l="l" t="t" r="r" b="b"/>
            <a:pathLst>
              <a:path w="1548765" h="1384300">
                <a:moveTo>
                  <a:pt x="1083484" y="0"/>
                </a:moveTo>
                <a:lnTo>
                  <a:pt x="464893" y="0"/>
                </a:lnTo>
                <a:lnTo>
                  <a:pt x="424353" y="5385"/>
                </a:lnTo>
                <a:lnTo>
                  <a:pt x="387210" y="20835"/>
                </a:lnTo>
                <a:lnTo>
                  <a:pt x="355272" y="45289"/>
                </a:lnTo>
                <a:lnTo>
                  <a:pt x="330349" y="77685"/>
                </a:lnTo>
                <a:lnTo>
                  <a:pt x="20812" y="613968"/>
                </a:lnTo>
                <a:lnTo>
                  <a:pt x="5203" y="651763"/>
                </a:lnTo>
                <a:lnTo>
                  <a:pt x="0" y="691719"/>
                </a:lnTo>
                <a:lnTo>
                  <a:pt x="5203" y="731763"/>
                </a:lnTo>
                <a:lnTo>
                  <a:pt x="20812" y="769823"/>
                </a:lnTo>
                <a:lnTo>
                  <a:pt x="330349" y="1305636"/>
                </a:lnTo>
                <a:lnTo>
                  <a:pt x="355272" y="1338304"/>
                </a:lnTo>
                <a:lnTo>
                  <a:pt x="387210" y="1362897"/>
                </a:lnTo>
                <a:lnTo>
                  <a:pt x="424353" y="1378398"/>
                </a:lnTo>
                <a:lnTo>
                  <a:pt x="464893" y="1383792"/>
                </a:lnTo>
                <a:lnTo>
                  <a:pt x="1083484" y="1383792"/>
                </a:lnTo>
                <a:lnTo>
                  <a:pt x="1124031" y="1378398"/>
                </a:lnTo>
                <a:lnTo>
                  <a:pt x="1161226" y="1362897"/>
                </a:lnTo>
                <a:lnTo>
                  <a:pt x="1193303" y="1338304"/>
                </a:lnTo>
                <a:lnTo>
                  <a:pt x="1218498" y="1305636"/>
                </a:lnTo>
                <a:lnTo>
                  <a:pt x="1527565" y="769823"/>
                </a:lnTo>
                <a:lnTo>
                  <a:pt x="1543178" y="731761"/>
                </a:lnTo>
                <a:lnTo>
                  <a:pt x="1548380" y="691718"/>
                </a:lnTo>
                <a:lnTo>
                  <a:pt x="1547080" y="671599"/>
                </a:lnTo>
                <a:lnTo>
                  <a:pt x="1536674" y="632466"/>
                </a:lnTo>
                <a:lnTo>
                  <a:pt x="1218498" y="77685"/>
                </a:lnTo>
                <a:lnTo>
                  <a:pt x="1193303" y="45289"/>
                </a:lnTo>
                <a:lnTo>
                  <a:pt x="1161226" y="20835"/>
                </a:lnTo>
                <a:lnTo>
                  <a:pt x="1124031" y="5385"/>
                </a:lnTo>
                <a:lnTo>
                  <a:pt x="1083484" y="0"/>
                </a:lnTo>
                <a:close/>
              </a:path>
            </a:pathLst>
          </a:custGeom>
          <a:solidFill>
            <a:srgbClr val="FFAC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20026" y="2064869"/>
            <a:ext cx="1161574" cy="1038225"/>
          </a:xfrm>
          <a:custGeom>
            <a:avLst/>
            <a:gdLst/>
            <a:ahLst/>
            <a:cxnLst/>
            <a:rect l="l" t="t" r="r" b="b"/>
            <a:pathLst>
              <a:path w="1548765" h="1384300">
                <a:moveTo>
                  <a:pt x="1083484" y="0"/>
                </a:moveTo>
                <a:lnTo>
                  <a:pt x="464893" y="0"/>
                </a:lnTo>
                <a:lnTo>
                  <a:pt x="424353" y="5385"/>
                </a:lnTo>
                <a:lnTo>
                  <a:pt x="387210" y="20835"/>
                </a:lnTo>
                <a:lnTo>
                  <a:pt x="355272" y="45289"/>
                </a:lnTo>
                <a:lnTo>
                  <a:pt x="330349" y="77685"/>
                </a:lnTo>
                <a:lnTo>
                  <a:pt x="20812" y="613968"/>
                </a:lnTo>
                <a:lnTo>
                  <a:pt x="5203" y="651763"/>
                </a:lnTo>
                <a:lnTo>
                  <a:pt x="0" y="691719"/>
                </a:lnTo>
                <a:lnTo>
                  <a:pt x="5203" y="731763"/>
                </a:lnTo>
                <a:lnTo>
                  <a:pt x="20812" y="769823"/>
                </a:lnTo>
                <a:lnTo>
                  <a:pt x="330349" y="1305636"/>
                </a:lnTo>
                <a:lnTo>
                  <a:pt x="355272" y="1338304"/>
                </a:lnTo>
                <a:lnTo>
                  <a:pt x="387210" y="1362897"/>
                </a:lnTo>
                <a:lnTo>
                  <a:pt x="424353" y="1378398"/>
                </a:lnTo>
                <a:lnTo>
                  <a:pt x="464893" y="1383792"/>
                </a:lnTo>
                <a:lnTo>
                  <a:pt x="1083484" y="1383792"/>
                </a:lnTo>
                <a:lnTo>
                  <a:pt x="1124031" y="1378398"/>
                </a:lnTo>
                <a:lnTo>
                  <a:pt x="1161226" y="1362897"/>
                </a:lnTo>
                <a:lnTo>
                  <a:pt x="1193303" y="1338304"/>
                </a:lnTo>
                <a:lnTo>
                  <a:pt x="1218498" y="1305636"/>
                </a:lnTo>
                <a:lnTo>
                  <a:pt x="1527565" y="769823"/>
                </a:lnTo>
                <a:lnTo>
                  <a:pt x="1543178" y="731761"/>
                </a:lnTo>
                <a:lnTo>
                  <a:pt x="1548380" y="691718"/>
                </a:lnTo>
                <a:lnTo>
                  <a:pt x="1547080" y="671599"/>
                </a:lnTo>
                <a:lnTo>
                  <a:pt x="1536674" y="632466"/>
                </a:lnTo>
                <a:lnTo>
                  <a:pt x="1218498" y="77685"/>
                </a:lnTo>
                <a:lnTo>
                  <a:pt x="1193303" y="45289"/>
                </a:lnTo>
                <a:lnTo>
                  <a:pt x="1161226" y="20835"/>
                </a:lnTo>
                <a:lnTo>
                  <a:pt x="1124031" y="5385"/>
                </a:lnTo>
                <a:lnTo>
                  <a:pt x="1083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3831" y="2123695"/>
            <a:ext cx="1163955" cy="1038225"/>
          </a:xfrm>
          <a:custGeom>
            <a:avLst/>
            <a:gdLst/>
            <a:ahLst/>
            <a:cxnLst/>
            <a:rect l="l" t="t" r="r" b="b"/>
            <a:pathLst>
              <a:path w="1551939" h="1384300">
                <a:moveTo>
                  <a:pt x="1085618" y="0"/>
                </a:moveTo>
                <a:lnTo>
                  <a:pt x="465807" y="0"/>
                </a:lnTo>
                <a:lnTo>
                  <a:pt x="425187" y="5385"/>
                </a:lnTo>
                <a:lnTo>
                  <a:pt x="387972" y="20835"/>
                </a:lnTo>
                <a:lnTo>
                  <a:pt x="355972" y="45289"/>
                </a:lnTo>
                <a:lnTo>
                  <a:pt x="330996" y="77685"/>
                </a:lnTo>
                <a:lnTo>
                  <a:pt x="20850" y="613968"/>
                </a:lnTo>
                <a:lnTo>
                  <a:pt x="5212" y="651763"/>
                </a:lnTo>
                <a:lnTo>
                  <a:pt x="0" y="691719"/>
                </a:lnTo>
                <a:lnTo>
                  <a:pt x="5212" y="731763"/>
                </a:lnTo>
                <a:lnTo>
                  <a:pt x="20850" y="769823"/>
                </a:lnTo>
                <a:lnTo>
                  <a:pt x="330996" y="1305636"/>
                </a:lnTo>
                <a:lnTo>
                  <a:pt x="355972" y="1338304"/>
                </a:lnTo>
                <a:lnTo>
                  <a:pt x="387972" y="1362897"/>
                </a:lnTo>
                <a:lnTo>
                  <a:pt x="425187" y="1378398"/>
                </a:lnTo>
                <a:lnTo>
                  <a:pt x="465807" y="1383792"/>
                </a:lnTo>
                <a:lnTo>
                  <a:pt x="1085618" y="1383792"/>
                </a:lnTo>
                <a:lnTo>
                  <a:pt x="1126245" y="1378398"/>
                </a:lnTo>
                <a:lnTo>
                  <a:pt x="1163512" y="1362897"/>
                </a:lnTo>
                <a:lnTo>
                  <a:pt x="1195651" y="1338304"/>
                </a:lnTo>
                <a:lnTo>
                  <a:pt x="1220898" y="1305636"/>
                </a:lnTo>
                <a:lnTo>
                  <a:pt x="1530575" y="769823"/>
                </a:lnTo>
                <a:lnTo>
                  <a:pt x="1546217" y="731761"/>
                </a:lnTo>
                <a:lnTo>
                  <a:pt x="1551428" y="691718"/>
                </a:lnTo>
                <a:lnTo>
                  <a:pt x="1550126" y="671599"/>
                </a:lnTo>
                <a:lnTo>
                  <a:pt x="1539700" y="632466"/>
                </a:lnTo>
                <a:lnTo>
                  <a:pt x="1220898" y="77685"/>
                </a:lnTo>
                <a:lnTo>
                  <a:pt x="1195651" y="45289"/>
                </a:lnTo>
                <a:lnTo>
                  <a:pt x="1163512" y="20835"/>
                </a:lnTo>
                <a:lnTo>
                  <a:pt x="1126245" y="5385"/>
                </a:lnTo>
                <a:lnTo>
                  <a:pt x="10856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32332" y="235137"/>
            <a:ext cx="7413304" cy="1150315"/>
          </a:xfrm>
          <a:prstGeom prst="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525" marR="3810" algn="ctr">
              <a:spcBef>
                <a:spcPts val="330"/>
              </a:spcBef>
            </a:pPr>
            <a:r>
              <a:rPr lang="en-US" dirty="0">
                <a:solidFill>
                  <a:schemeClr val="bg1"/>
                </a:solidFill>
              </a:rPr>
              <a:t>PATIENT</a:t>
            </a:r>
            <a:r>
              <a:rPr lang="en-US" spc="-45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POPULATIONS</a:t>
            </a:r>
            <a:r>
              <a:rPr lang="en-US" spc="-45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</a:t>
            </a:r>
            <a:r>
              <a:rPr lang="en-US" spc="-6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spc="-6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FOLLOWING</a:t>
            </a:r>
            <a:r>
              <a:rPr lang="en-US" spc="-94" dirty="0">
                <a:solidFill>
                  <a:schemeClr val="bg1"/>
                </a:solidFill>
              </a:rPr>
              <a:t> </a:t>
            </a:r>
            <a:r>
              <a:rPr lang="en-US" spc="-8" dirty="0">
                <a:solidFill>
                  <a:schemeClr val="bg1"/>
                </a:solidFill>
              </a:rPr>
              <a:t>MANIFESTATIONS </a:t>
            </a:r>
            <a:r>
              <a:rPr lang="en-US" dirty="0">
                <a:solidFill>
                  <a:schemeClr val="bg1"/>
                </a:solidFill>
              </a:rPr>
              <a:t>SHOULD</a:t>
            </a:r>
            <a:r>
              <a:rPr lang="en-US" spc="-49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BE</a:t>
            </a:r>
            <a:r>
              <a:rPr lang="en-US" spc="-45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SCREENED</a:t>
            </a:r>
            <a:r>
              <a:rPr lang="en-US" spc="-15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spc="-60" dirty="0">
                <a:solidFill>
                  <a:schemeClr val="bg1"/>
                </a:solidFill>
              </a:rPr>
              <a:t> </a:t>
            </a:r>
            <a:r>
              <a:rPr lang="en-US" spc="-8" dirty="0">
                <a:solidFill>
                  <a:schemeClr val="bg1"/>
                </a:solidFill>
              </a:rPr>
              <a:t>HYPERCORTISOLISM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379" y="3584044"/>
            <a:ext cx="2973703" cy="1815721"/>
          </a:xfrm>
          <a:prstGeom prst="rect">
            <a:avLst/>
          </a:prstGeom>
        </p:spPr>
        <p:txBody>
          <a:bodyPr vert="horz" wrap="square" lIns="0" tIns="101441" rIns="0" bIns="0" rtlCol="0">
            <a:spAutoFit/>
          </a:bodyPr>
          <a:lstStyle/>
          <a:p>
            <a:pPr marL="180975" marR="162401" lvl="0" indent="-171450" algn="l" defTabSz="914400" rtl="0" eaLnBrk="1" fontAlgn="auto" latinLnBrk="0" hangingPunct="1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rgbClr val="FF0000"/>
              </a:buClr>
              <a:buSzPct val="170000"/>
              <a:buFontTx/>
              <a:buChar char="•"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Poorly</a:t>
            </a:r>
            <a:r>
              <a:rPr kumimoji="0" sz="1400" b="0" i="0" u="none" strike="noStrike" kern="0" cap="none" spc="-4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controlled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T2DM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despite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medications</a:t>
            </a:r>
            <a:r>
              <a:rPr kumimoji="0" sz="1400" b="0" i="0" u="none" strike="noStrike" kern="0" cap="none" spc="-26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400" b="0" i="0" u="none" strike="noStrike" kern="0" cap="none" spc="-4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appropriate</a:t>
            </a:r>
            <a:r>
              <a:rPr kumimoji="0" sz="1400" b="0" i="0" u="none" strike="noStrike" kern="0" cap="none" spc="-26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diet</a:t>
            </a:r>
            <a:endParaRPr kumimoji="0" lang="en-US" sz="1400" b="0" i="0" u="none" strike="noStrike" kern="0" cap="none" spc="-15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0975" marR="162401" lvl="0" indent="-171450" algn="l" defTabSz="914400" rtl="0" eaLnBrk="1" fontAlgn="auto" latinLnBrk="0" hangingPunct="1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rgbClr val="FF0000"/>
              </a:buClr>
              <a:buSzPct val="170000"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Combination</a:t>
            </a:r>
            <a:r>
              <a:rPr kumimoji="0" lang="en-US" sz="1400" b="0" i="0" u="none" strike="noStrike" kern="0" cap="none" spc="-4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US" sz="1400" b="0" i="0" u="none" strike="noStrike" kern="0" cap="none" spc="-6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poorly</a:t>
            </a:r>
            <a:r>
              <a:rPr kumimoji="0" lang="en-US" sz="1400" b="0" i="0" u="none" strike="noStrike" kern="0" cap="none" spc="-3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controlled</a:t>
            </a:r>
            <a:r>
              <a:rPr kumimoji="0" lang="en-US" sz="1400" b="0" i="0" u="none" strike="noStrike" kern="0" cap="none" spc="-3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T2DM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US" sz="1400" b="0" i="0" u="none" strike="noStrike" kern="0" cap="none" spc="-26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-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hypertension</a:t>
            </a:r>
          </a:p>
          <a:p>
            <a:pPr marL="180975" marR="162401" lvl="0" indent="-171450" algn="l" defTabSz="914400" rtl="0" eaLnBrk="1" fontAlgn="auto" latinLnBrk="0" hangingPunct="1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rgbClr val="FF0000"/>
              </a:buClr>
              <a:buSzPct val="170000"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Onset</a:t>
            </a:r>
            <a:r>
              <a:rPr kumimoji="0" lang="en-US" sz="1400" b="0" i="0" u="none" strike="noStrike" kern="0" cap="none" spc="-23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US" sz="1400" b="0" i="0" u="none" strike="noStrike" kern="0" cap="none" spc="-19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T2DM</a:t>
            </a:r>
            <a:r>
              <a:rPr kumimoji="0" lang="en-US" sz="1400" b="0" i="0" u="none" strike="noStrike" kern="0" cap="none" spc="-4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r>
              <a:rPr kumimoji="0" lang="en-US" sz="1400" b="0" i="0" u="none" strike="noStrike" kern="0" cap="none" spc="-23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&lt;40</a:t>
            </a:r>
            <a:r>
              <a:rPr kumimoji="0" lang="en-US" sz="1400" b="0" i="0" u="none" strike="noStrike" kern="0" cap="none" spc="-23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</a:t>
            </a:r>
            <a:r>
              <a:rPr kumimoji="0" lang="en-US" sz="1400" b="0" i="0" u="none" strike="noStrike" kern="0" cap="none" spc="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US" sz="1400" b="0" i="0" u="none" strike="noStrike" kern="0" cap="none" spc="-23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-19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without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family</a:t>
            </a:r>
            <a:r>
              <a:rPr kumimoji="0" lang="en-US" sz="1400" b="0" i="0" u="none" strike="noStrike" kern="0" cap="none" spc="-56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history</a:t>
            </a:r>
            <a:r>
              <a:rPr kumimoji="0" lang="en-US" sz="1400" b="0" i="0" u="none" strike="noStrike" kern="0" cap="none" spc="-4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and/or</a:t>
            </a: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l-GR" sz="1400" b="0" i="0" u="none" strike="noStrike" kern="0" cap="none" spc="-1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β-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 </a:t>
            </a:r>
            <a:r>
              <a:rPr kumimoji="0" lang="en-US" sz="1400" b="0" i="0" u="none" strike="noStrike" kern="0" cap="none" spc="-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autoimmunity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65170" y="3618509"/>
            <a:ext cx="2973702" cy="1333538"/>
          </a:xfrm>
          <a:prstGeom prst="rect">
            <a:avLst/>
          </a:prstGeom>
        </p:spPr>
        <p:txBody>
          <a:bodyPr vert="horz" wrap="square" lIns="0" tIns="101441" rIns="0" bIns="0" rtlCol="0">
            <a:spAutoFit/>
          </a:bodyPr>
          <a:lstStyle/>
          <a:p>
            <a:pPr marL="233363" marR="0" lvl="0" indent="-223838" algn="l" defTabSz="914400" rtl="0" eaLnBrk="1" fontAlgn="auto" latinLnBrk="0" hangingPunct="1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>
                <a:srgbClr val="FF0000"/>
              </a:buClr>
              <a:buSzPct val="172000"/>
              <a:buFontTx/>
              <a:buChar char="•"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</a:t>
            </a:r>
            <a:r>
              <a:rPr kumimoji="0" sz="1400" b="0" i="0" u="none" strike="noStrike" kern="0" cap="none" spc="-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400" b="0" i="0" u="none" strike="noStrike" kern="0" cap="none" spc="-4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400" b="0" i="0" u="none" strike="noStrike" kern="0" cap="none" spc="-2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resistant</a:t>
            </a:r>
            <a:r>
              <a:rPr kumimoji="0" sz="1400" b="0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hypertension</a:t>
            </a:r>
            <a:endParaRPr kumimoji="0" lang="en-US" sz="1400" b="0" i="0" u="none" strike="noStrike" kern="0" cap="none" spc="-8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3363" marR="0" lvl="0" indent="-223838" algn="l" defTabSz="914400" rtl="0" eaLnBrk="1" fontAlgn="auto" latinLnBrk="0" hangingPunct="1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>
                <a:srgbClr val="FF0000"/>
              </a:buClr>
              <a:buSzPct val="172000"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Sudden</a:t>
            </a:r>
            <a:r>
              <a:rPr kumimoji="0" lang="en-US" sz="1400" b="0" i="0" u="none" strike="noStrike" kern="0" cap="none" spc="-2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onset/unexpected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worsening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US" sz="1400" b="0" i="0" u="none" strike="noStrike" kern="0" cap="none" spc="-4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hypertension</a:t>
            </a:r>
          </a:p>
          <a:p>
            <a:pPr marL="233363" marR="0" lvl="0" indent="-223838" algn="l" defTabSz="914400" rtl="0" eaLnBrk="1" fontAlgn="auto" latinLnBrk="0" hangingPunct="1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>
                <a:srgbClr val="FF0000"/>
              </a:buClr>
              <a:buSzPct val="172000"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Onset</a:t>
            </a: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hypertension</a:t>
            </a:r>
            <a:r>
              <a:rPr kumimoji="0" lang="en-US" sz="1400" b="0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&lt;30</a:t>
            </a:r>
            <a:r>
              <a:rPr kumimoji="0" lang="en-US" sz="14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</a:t>
            </a:r>
            <a:r>
              <a:rPr kumimoji="0" lang="en-US" sz="1400" b="0" i="0" u="none" strike="noStrike" kern="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US" sz="1400" b="0" i="0" u="none" strike="noStrike" kern="0" cap="none" spc="-3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</a:t>
            </a:r>
            <a:r>
              <a:rPr kumimoji="0" lang="en-US" sz="14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without</a:t>
            </a:r>
            <a:r>
              <a:rPr kumimoji="0" lang="en-US" sz="1400" b="0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family history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54385" y="3648623"/>
            <a:ext cx="3029912" cy="1333538"/>
          </a:xfrm>
          <a:prstGeom prst="rect">
            <a:avLst/>
          </a:prstGeom>
        </p:spPr>
        <p:txBody>
          <a:bodyPr vert="horz" wrap="square" lIns="0" tIns="101441" rIns="0" bIns="0" rtlCol="0">
            <a:spAutoFit/>
          </a:bodyPr>
          <a:lstStyle/>
          <a:p>
            <a:pPr marL="1809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>
                <a:srgbClr val="FF0000"/>
              </a:buClr>
              <a:buSzPct val="170000"/>
              <a:buFontTx/>
              <a:buChar char="•"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Adrenal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8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incidentalomas</a:t>
            </a:r>
            <a:endParaRPr kumimoji="0" lang="en-US" sz="1400" b="0" i="0" u="none" strike="noStrike" kern="0" cap="none" spc="-8" normalizeH="0" baseline="0" noProof="0" dirty="0">
              <a:ln>
                <a:noFill/>
              </a:ln>
              <a:solidFill>
                <a:srgbClr val="FFAC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09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>
                <a:srgbClr val="FF0000"/>
              </a:buClr>
              <a:buSzPct val="170000"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Pituitary</a:t>
            </a:r>
            <a:r>
              <a:rPr kumimoji="0" lang="en-US" sz="1400" b="0" i="0" u="none" strike="noStrike" kern="0" cap="none" spc="-8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incidentalomas </a:t>
            </a:r>
            <a:br>
              <a:rPr kumimoji="0" lang="en-US" sz="1400" b="0" i="0" u="none" strike="noStrike" kern="0" cap="none" spc="-8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400" b="0" i="0" u="none" strike="noStrike" kern="0" cap="none" spc="-19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fragility</a:t>
            </a:r>
            <a:r>
              <a:rPr kumimoji="0" lang="en-US" sz="1400" b="0" i="0" u="none" strike="noStrike" kern="0" cap="none" spc="-38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fractures,</a:t>
            </a:r>
            <a:r>
              <a:rPr kumimoji="0" lang="en-US" sz="1400" b="0" i="0" u="none" strike="noStrike" kern="0" cap="none" spc="-34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T2DM,</a:t>
            </a:r>
            <a:r>
              <a:rPr kumimoji="0" lang="en-US" sz="1400" b="0" i="0" u="none" strike="noStrike" kern="0" cap="none" spc="-53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br>
              <a:rPr kumimoji="0" lang="en-US" sz="1400" b="0" i="0" u="none" strike="noStrike" kern="0" cap="none" spc="-53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400" b="0" i="0" u="none" strike="noStrike" kern="0" cap="none" spc="-8" normalizeH="0" baseline="0" noProof="0" dirty="0">
                <a:ln>
                  <a:noFill/>
                </a:ln>
                <a:solidFill>
                  <a:srgbClr val="FFA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and/or hypertension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AC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5726" marR="0" lvl="0" indent="-86201" algn="l" defTabSz="914400" rtl="0" eaLnBrk="1" fontAlgn="auto" latinLnBrk="0" hangingPunct="1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>
                <a:srgbClr val="FF0000"/>
              </a:buClr>
              <a:buSzPct val="170000"/>
              <a:buFontTx/>
              <a:buChar char="•"/>
              <a:tabLst>
                <a:tab pos="95726" algn="l"/>
              </a:tabLst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AC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77431" y="3241490"/>
            <a:ext cx="0" cy="2359819"/>
          </a:xfrm>
          <a:custGeom>
            <a:avLst/>
            <a:gdLst/>
            <a:ahLst/>
            <a:cxnLst/>
            <a:rect l="l" t="t" r="r" b="b"/>
            <a:pathLst>
              <a:path h="3146425">
                <a:moveTo>
                  <a:pt x="0" y="0"/>
                </a:moveTo>
                <a:lnTo>
                  <a:pt x="0" y="3145891"/>
                </a:lnTo>
              </a:path>
            </a:pathLst>
          </a:custGeom>
          <a:ln w="3175">
            <a:solidFill>
              <a:schemeClr val="bg1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24600" y="2724864"/>
            <a:ext cx="0" cy="2359819"/>
          </a:xfrm>
          <a:custGeom>
            <a:avLst/>
            <a:gdLst/>
            <a:ahLst/>
            <a:cxnLst/>
            <a:rect l="l" t="t" r="r" b="b"/>
            <a:pathLst>
              <a:path h="3146425">
                <a:moveTo>
                  <a:pt x="0" y="0"/>
                </a:moveTo>
                <a:lnTo>
                  <a:pt x="0" y="3145891"/>
                </a:lnTo>
              </a:path>
            </a:pathLst>
          </a:custGeom>
          <a:ln w="3175">
            <a:solidFill>
              <a:schemeClr val="bg1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DB935B-402F-CBC4-C3E6-0382BA7AD8C6}"/>
              </a:ext>
            </a:extLst>
          </p:cNvPr>
          <p:cNvSpPr txBox="1"/>
          <p:nvPr/>
        </p:nvSpPr>
        <p:spPr>
          <a:xfrm>
            <a:off x="152400" y="3243413"/>
            <a:ext cx="2597334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Difficult-to-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</a:t>
            </a:r>
            <a:r>
              <a:rPr kumimoji="0" lang="en-US" sz="1600" b="1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T2DM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2EFF91-6C5B-DA60-AD75-07FCA3783E0B}"/>
              </a:ext>
            </a:extLst>
          </p:cNvPr>
          <p:cNvSpPr txBox="1"/>
          <p:nvPr/>
        </p:nvSpPr>
        <p:spPr>
          <a:xfrm>
            <a:off x="3167051" y="3243413"/>
            <a:ext cx="277118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Resistant</a:t>
            </a:r>
            <a:r>
              <a:rPr kumimoji="0" lang="en-US" sz="1600" b="1" i="0" u="none" strike="noStrike" kern="0" cap="none" spc="-49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1" i="0" u="none" strike="noStrike" kern="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hypertension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428E685-404B-1B99-A51A-E09792448B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04" y="2219385"/>
            <a:ext cx="6802460" cy="79098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AB826AA-62E6-B256-2F2F-891E6381D339}"/>
              </a:ext>
            </a:extLst>
          </p:cNvPr>
          <p:cNvSpPr/>
          <p:nvPr/>
        </p:nvSpPr>
        <p:spPr>
          <a:xfrm rot="3745547">
            <a:off x="1640931" y="2055377"/>
            <a:ext cx="993578" cy="31869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3B8AF7-996D-CBF2-EFF0-344B85E3E448}"/>
              </a:ext>
            </a:extLst>
          </p:cNvPr>
          <p:cNvSpPr/>
          <p:nvPr/>
        </p:nvSpPr>
        <p:spPr>
          <a:xfrm rot="7031683">
            <a:off x="1778396" y="2565516"/>
            <a:ext cx="993578" cy="31869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31C29C-4810-341F-0B8E-7336C812E572}"/>
              </a:ext>
            </a:extLst>
          </p:cNvPr>
          <p:cNvSpPr txBox="1"/>
          <p:nvPr/>
        </p:nvSpPr>
        <p:spPr>
          <a:xfrm>
            <a:off x="6834958" y="3243413"/>
            <a:ext cx="1322909" cy="338554"/>
          </a:xfrm>
          <a:prstGeom prst="rect">
            <a:avLst/>
          </a:prstGeom>
          <a:solidFill>
            <a:srgbClr val="FFACFF"/>
          </a:solidFill>
        </p:spPr>
        <p:txBody>
          <a:bodyPr wrap="square"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Adenomas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80533D9-24DB-D351-B0B4-F968712F2577}"/>
              </a:ext>
            </a:extLst>
          </p:cNvPr>
          <p:cNvSpPr/>
          <p:nvPr/>
        </p:nvSpPr>
        <p:spPr>
          <a:xfrm rot="7031683">
            <a:off x="4832170" y="2551095"/>
            <a:ext cx="993578" cy="31869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9C7299A-3E9F-42BA-2C88-D526C0C50170}"/>
              </a:ext>
            </a:extLst>
          </p:cNvPr>
          <p:cNvSpPr/>
          <p:nvPr/>
        </p:nvSpPr>
        <p:spPr>
          <a:xfrm rot="3745547">
            <a:off x="4665370" y="1964346"/>
            <a:ext cx="993578" cy="31869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B7413A6-90F4-CC1C-84CB-B84C95A5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itle 1">
            <a:extLst>
              <a:ext uri="{FF2B5EF4-FFF2-40B4-BE49-F238E27FC236}">
                <a16:creationId xmlns:a16="http://schemas.microsoft.com/office/drawing/2014/main" id="{8BE9D582-A2A0-6E33-0212-A872E8BD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23" y="305203"/>
            <a:ext cx="8413044" cy="756356"/>
          </a:xfrm>
          <a:solidFill>
            <a:srgbClr val="FF6600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4400" dirty="0">
                <a:solidFill>
                  <a:schemeClr val="bg1"/>
                </a:solidFill>
              </a:rPr>
              <a:t>CONFLICT OF INTEREST</a:t>
            </a:r>
          </a:p>
        </p:txBody>
      </p:sp>
      <p:sp>
        <p:nvSpPr>
          <p:cNvPr id="136195" name="TextBox 2">
            <a:extLst>
              <a:ext uri="{FF2B5EF4-FFF2-40B4-BE49-F238E27FC236}">
                <a16:creationId xmlns:a16="http://schemas.microsoft.com/office/drawing/2014/main" id="{65202A31-DA63-38C8-B67B-54430F202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1" y="1689165"/>
            <a:ext cx="1641796" cy="584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Grants:</a:t>
            </a:r>
          </a:p>
        </p:txBody>
      </p:sp>
      <p:sp>
        <p:nvSpPr>
          <p:cNvPr id="136196" name="TextBox 6">
            <a:extLst>
              <a:ext uri="{FF2B5EF4-FFF2-40B4-BE49-F238E27FC236}">
                <a16:creationId xmlns:a16="http://schemas.microsoft.com/office/drawing/2014/main" id="{D58C5FCC-C5FE-4620-4A39-799B515C6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057" y="1543819"/>
            <a:ext cx="67592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Boehringer-Ingelheim, Astra Zeneca, 89Bio, Amgen,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Medality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, CORCEPT</a:t>
            </a:r>
          </a:p>
        </p:txBody>
      </p:sp>
      <p:sp>
        <p:nvSpPr>
          <p:cNvPr id="136198" name="TextBox 2">
            <a:extLst>
              <a:ext uri="{FF2B5EF4-FFF2-40B4-BE49-F238E27FC236}">
                <a16:creationId xmlns:a16="http://schemas.microsoft.com/office/drawing/2014/main" id="{11287CE4-6E4B-FB49-5DD9-5EDD38997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67" y="3159020"/>
            <a:ext cx="3669594" cy="584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Speakers Bureau:</a:t>
            </a:r>
          </a:p>
        </p:txBody>
      </p:sp>
      <p:sp>
        <p:nvSpPr>
          <p:cNvPr id="136199" name="TextBox 6">
            <a:extLst>
              <a:ext uri="{FF2B5EF4-FFF2-40B4-BE49-F238E27FC236}">
                <a16:creationId xmlns:a16="http://schemas.microsoft.com/office/drawing/2014/main" id="{06A75919-3814-D1EE-48DC-3031E2292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185" y="3136101"/>
            <a:ext cx="4804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Astra Zeneca, CORCEPT, </a:t>
            </a:r>
          </a:p>
        </p:txBody>
      </p:sp>
      <p:sp>
        <p:nvSpPr>
          <p:cNvPr id="136200" name="TextBox 2">
            <a:extLst>
              <a:ext uri="{FF2B5EF4-FFF2-40B4-BE49-F238E27FC236}">
                <a16:creationId xmlns:a16="http://schemas.microsoft.com/office/drawing/2014/main" id="{0BD66D0B-2FA1-ED71-C52D-A6449FB1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67" y="4738202"/>
            <a:ext cx="3373039" cy="584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Advisory Board:</a:t>
            </a:r>
          </a:p>
        </p:txBody>
      </p:sp>
      <p:sp>
        <p:nvSpPr>
          <p:cNvPr id="136201" name="TextBox 6">
            <a:extLst>
              <a:ext uri="{FF2B5EF4-FFF2-40B4-BE49-F238E27FC236}">
                <a16:creationId xmlns:a16="http://schemas.microsoft.com/office/drawing/2014/main" id="{E99ED96C-8EBE-8C6F-4D49-FC9A3DC3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848" y="4628875"/>
            <a:ext cx="53156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Astra Zeneca, Novo Nordisk, Boehringer Ingelheim, Intarcia, Aardvark,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Renalytx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, CORCEPT, Alnylam</a:t>
            </a:r>
          </a:p>
        </p:txBody>
      </p:sp>
    </p:spTree>
    <p:extLst>
      <p:ext uri="{BB962C8B-B14F-4D97-AF65-F5344CB8AC3E}">
        <p14:creationId xmlns:p14="http://schemas.microsoft.com/office/powerpoint/2010/main" val="32842928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A34FC0-BDE9-44A8-BCD3-2979FBE6A8A2}"/>
              </a:ext>
            </a:extLst>
          </p:cNvPr>
          <p:cNvSpPr txBox="1"/>
          <p:nvPr/>
        </p:nvSpPr>
        <p:spPr>
          <a:xfrm>
            <a:off x="448888" y="1720840"/>
            <a:ext cx="8246224" cy="341632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HOW DOES HYPERCORTISOLISM CAUSE HYPERGLYCEMIA?</a:t>
            </a:r>
          </a:p>
        </p:txBody>
      </p:sp>
    </p:spTree>
    <p:extLst>
      <p:ext uri="{BB962C8B-B14F-4D97-AF65-F5344CB8AC3E}">
        <p14:creationId xmlns:p14="http://schemas.microsoft.com/office/powerpoint/2010/main" val="203267375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38" descr="Muscle.png">
            <a:extLst>
              <a:ext uri="{FF2B5EF4-FFF2-40B4-BE49-F238E27FC236}">
                <a16:creationId xmlns:a16="http://schemas.microsoft.com/office/drawing/2014/main" id="{5D636BB3-18CD-046D-3999-46444AE40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3958">
            <a:off x="5356578" y="4433711"/>
            <a:ext cx="3167945" cy="94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7" descr="Liver.png">
            <a:extLst>
              <a:ext uri="{FF2B5EF4-FFF2-40B4-BE49-F238E27FC236}">
                <a16:creationId xmlns:a16="http://schemas.microsoft.com/office/drawing/2014/main" id="{DFF73838-3799-368A-F24C-91CE71FB9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89" y="4341989"/>
            <a:ext cx="2020711" cy="151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35" descr="Pancrease.png">
            <a:extLst>
              <a:ext uri="{FF2B5EF4-FFF2-40B4-BE49-F238E27FC236}">
                <a16:creationId xmlns:a16="http://schemas.microsoft.com/office/drawing/2014/main" id="{A57D1FC3-278F-0D37-E969-A6E09501A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16" r="56291"/>
          <a:stretch>
            <a:fillRect/>
          </a:stretch>
        </p:blipFill>
        <p:spPr bwMode="auto">
          <a:xfrm rot="1221901">
            <a:off x="3100212" y="1063978"/>
            <a:ext cx="3802944" cy="225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9" name="Oval 3">
            <a:extLst>
              <a:ext uri="{FF2B5EF4-FFF2-40B4-BE49-F238E27FC236}">
                <a16:creationId xmlns:a16="http://schemas.microsoft.com/office/drawing/2014/main" id="{6B1500D3-1B67-1434-9371-273481ACB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834" y="3626556"/>
            <a:ext cx="2489200" cy="735189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96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1110" name="Rectangle 263">
            <a:extLst>
              <a:ext uri="{FF2B5EF4-FFF2-40B4-BE49-F238E27FC236}">
                <a16:creationId xmlns:a16="http://schemas.microsoft.com/office/drawing/2014/main" id="{62E2E51E-96F9-13A0-ECCF-2236298D6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256" y="770467"/>
            <a:ext cx="7189611" cy="771878"/>
          </a:xfrm>
          <a:prstGeom prst="rect">
            <a:avLst/>
          </a:prstGeom>
          <a:solidFill>
            <a:srgbClr val="FF7F00"/>
          </a:solidFill>
          <a:ln w="9525">
            <a:solidFill>
              <a:srgbClr val="FF7F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281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74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TRIUMVIRATE</a:t>
            </a:r>
          </a:p>
        </p:txBody>
      </p:sp>
      <p:sp>
        <p:nvSpPr>
          <p:cNvPr id="141319" name="Rectangle 265">
            <a:extLst>
              <a:ext uri="{FF2B5EF4-FFF2-40B4-BE49-F238E27FC236}">
                <a16:creationId xmlns:a16="http://schemas.microsoft.com/office/drawing/2014/main" id="{3F823D80-258F-69AA-951A-1CC838911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78" y="2085623"/>
            <a:ext cx="3412794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Impaired Insulin Secretion</a:t>
            </a:r>
            <a:endParaRPr kumimoji="0" lang="en-US" altLang="en-US" sz="21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1112" name="Rectangle 266">
            <a:extLst>
              <a:ext uri="{FF2B5EF4-FFF2-40B4-BE49-F238E27FC236}">
                <a16:creationId xmlns:a16="http://schemas.microsoft.com/office/drawing/2014/main" id="{6B9BE40E-25D4-1BC5-FF6C-9F46C47B7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078" y="3833989"/>
            <a:ext cx="2013372" cy="34041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1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Hyperglycemia</a:t>
            </a:r>
          </a:p>
        </p:txBody>
      </p:sp>
      <p:sp>
        <p:nvSpPr>
          <p:cNvPr id="141321" name="Rectangle 294">
            <a:extLst>
              <a:ext uri="{FF2B5EF4-FFF2-40B4-BE49-F238E27FC236}">
                <a16:creationId xmlns:a16="http://schemas.microsoft.com/office/drawing/2014/main" id="{88EDA163-6166-F560-F9E2-B40AA1B8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205" y="4478867"/>
            <a:ext cx="1383392" cy="8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81281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Decreased</a:t>
            </a:r>
            <a:b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Glucose</a:t>
            </a:r>
          </a:p>
          <a:p>
            <a:pPr marL="0" marR="0" lvl="0" indent="0" algn="ctr" defTabSz="81281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Uptake</a:t>
            </a:r>
          </a:p>
        </p:txBody>
      </p:sp>
      <p:sp>
        <p:nvSpPr>
          <p:cNvPr id="431117" name="Rectangle 264">
            <a:extLst>
              <a:ext uri="{FF2B5EF4-FFF2-40B4-BE49-F238E27FC236}">
                <a16:creationId xmlns:a16="http://schemas.microsoft.com/office/drawing/2014/main" id="{000BE406-271C-483C-459F-E5A25E0F1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730" y="4610101"/>
            <a:ext cx="1320874" cy="6808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1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Increased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1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HGP</a:t>
            </a:r>
          </a:p>
        </p:txBody>
      </p:sp>
      <p:sp>
        <p:nvSpPr>
          <p:cNvPr id="141323" name="TextBox 13">
            <a:extLst>
              <a:ext uri="{FF2B5EF4-FFF2-40B4-BE49-F238E27FC236}">
                <a16:creationId xmlns:a16="http://schemas.microsoft.com/office/drawing/2014/main" id="{627B394D-8E84-E634-AADA-1A6634E03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834" y="5767212"/>
            <a:ext cx="3684022" cy="3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DeFronzo RA, Diabetes 37:667-687, 1988</a:t>
            </a:r>
          </a:p>
        </p:txBody>
      </p:sp>
      <p:sp>
        <p:nvSpPr>
          <p:cNvPr id="141324" name="Line 267">
            <a:extLst>
              <a:ext uri="{FF2B5EF4-FFF2-40B4-BE49-F238E27FC236}">
                <a16:creationId xmlns:a16="http://schemas.microsoft.com/office/drawing/2014/main" id="{375FF721-8364-D781-E4EE-AA0243580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0533" y="2822222"/>
            <a:ext cx="0" cy="722489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1325" name="Freeform 268">
            <a:extLst>
              <a:ext uri="{FF2B5EF4-FFF2-40B4-BE49-F238E27FC236}">
                <a16:creationId xmlns:a16="http://schemas.microsoft.com/office/drawing/2014/main" id="{6AAD99BB-1F30-2B85-2EBF-6FE4D3EA3021}"/>
              </a:ext>
            </a:extLst>
          </p:cNvPr>
          <p:cNvSpPr>
            <a:spLocks/>
          </p:cNvSpPr>
          <p:nvPr/>
        </p:nvSpPr>
        <p:spPr bwMode="auto">
          <a:xfrm>
            <a:off x="6059311" y="3941234"/>
            <a:ext cx="1152878" cy="407811"/>
          </a:xfrm>
          <a:custGeom>
            <a:avLst/>
            <a:gdLst>
              <a:gd name="T0" fmla="*/ 2147483646 w 919"/>
              <a:gd name="T1" fmla="*/ 2147483646 h 326"/>
              <a:gd name="T2" fmla="*/ 2147483646 w 919"/>
              <a:gd name="T3" fmla="*/ 2147483646 h 326"/>
              <a:gd name="T4" fmla="*/ 0 w 919"/>
              <a:gd name="T5" fmla="*/ 2147483646 h 326"/>
              <a:gd name="T6" fmla="*/ 0 60000 65536"/>
              <a:gd name="T7" fmla="*/ 0 60000 65536"/>
              <a:gd name="T8" fmla="*/ 0 60000 65536"/>
              <a:gd name="T9" fmla="*/ 0 w 919"/>
              <a:gd name="T10" fmla="*/ 0 h 326"/>
              <a:gd name="T11" fmla="*/ 919 w 919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9" h="326">
                <a:moveTo>
                  <a:pt x="917" y="326"/>
                </a:moveTo>
                <a:cubicBezTo>
                  <a:pt x="890" y="279"/>
                  <a:pt x="919" y="95"/>
                  <a:pt x="767" y="48"/>
                </a:cubicBezTo>
                <a:cubicBezTo>
                  <a:pt x="614" y="0"/>
                  <a:pt x="159" y="40"/>
                  <a:pt x="0" y="38"/>
                </a:cubicBezTo>
              </a:path>
            </a:pathLst>
          </a:custGeom>
          <a:noFill/>
          <a:ln w="15240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1326" name="Freeform 269">
            <a:extLst>
              <a:ext uri="{FF2B5EF4-FFF2-40B4-BE49-F238E27FC236}">
                <a16:creationId xmlns:a16="http://schemas.microsoft.com/office/drawing/2014/main" id="{B3E47E86-C702-F561-241E-C170A9278F4B}"/>
              </a:ext>
            </a:extLst>
          </p:cNvPr>
          <p:cNvSpPr>
            <a:spLocks/>
          </p:cNvSpPr>
          <p:nvPr/>
        </p:nvSpPr>
        <p:spPr bwMode="auto">
          <a:xfrm flipH="1">
            <a:off x="2126546" y="3942645"/>
            <a:ext cx="1152877" cy="409222"/>
          </a:xfrm>
          <a:custGeom>
            <a:avLst/>
            <a:gdLst>
              <a:gd name="T0" fmla="*/ 2147483646 w 919"/>
              <a:gd name="T1" fmla="*/ 2147483646 h 326"/>
              <a:gd name="T2" fmla="*/ 2147483646 w 919"/>
              <a:gd name="T3" fmla="*/ 2147483646 h 326"/>
              <a:gd name="T4" fmla="*/ 0 w 919"/>
              <a:gd name="T5" fmla="*/ 2147483646 h 326"/>
              <a:gd name="T6" fmla="*/ 0 60000 65536"/>
              <a:gd name="T7" fmla="*/ 0 60000 65536"/>
              <a:gd name="T8" fmla="*/ 0 60000 65536"/>
              <a:gd name="T9" fmla="*/ 0 w 919"/>
              <a:gd name="T10" fmla="*/ 0 h 326"/>
              <a:gd name="T11" fmla="*/ 919 w 919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9" h="326">
                <a:moveTo>
                  <a:pt x="917" y="326"/>
                </a:moveTo>
                <a:cubicBezTo>
                  <a:pt x="890" y="279"/>
                  <a:pt x="919" y="95"/>
                  <a:pt x="767" y="48"/>
                </a:cubicBezTo>
                <a:cubicBezTo>
                  <a:pt x="614" y="0"/>
                  <a:pt x="159" y="40"/>
                  <a:pt x="0" y="38"/>
                </a:cubicBezTo>
              </a:path>
            </a:pathLst>
          </a:custGeom>
          <a:noFill/>
          <a:ln w="15240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899AFB7-7FDE-0FFC-C761-BEAC32BDA9DF}"/>
              </a:ext>
            </a:extLst>
          </p:cNvPr>
          <p:cNvGrpSpPr/>
          <p:nvPr/>
        </p:nvGrpSpPr>
        <p:grpSpPr>
          <a:xfrm>
            <a:off x="13580" y="1947121"/>
            <a:ext cx="9112084" cy="3949700"/>
            <a:chOff x="13580" y="1947121"/>
            <a:chExt cx="9112084" cy="3949700"/>
          </a:xfrm>
        </p:grpSpPr>
        <p:sp>
          <p:nvSpPr>
            <p:cNvPr id="63534" name="Freeform 4">
              <a:extLst>
                <a:ext uri="{FF2B5EF4-FFF2-40B4-BE49-F238E27FC236}">
                  <a16:creationId xmlns:a16="http://schemas.microsoft.com/office/drawing/2014/main" id="{1035B36F-1570-9CF3-3F65-038BBDF0C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30" y="1966027"/>
              <a:ext cx="8260315" cy="3913606"/>
            </a:xfrm>
            <a:custGeom>
              <a:avLst/>
              <a:gdLst>
                <a:gd name="T0" fmla="*/ 71 w 4805"/>
                <a:gd name="T1" fmla="*/ 643 h 2277"/>
                <a:gd name="T2" fmla="*/ 184 w 4805"/>
                <a:gd name="T3" fmla="*/ 633 h 2277"/>
                <a:gd name="T4" fmla="*/ 295 w 4805"/>
                <a:gd name="T5" fmla="*/ 622 h 2277"/>
                <a:gd name="T6" fmla="*/ 407 w 4805"/>
                <a:gd name="T7" fmla="*/ 607 h 2277"/>
                <a:gd name="T8" fmla="*/ 525 w 4805"/>
                <a:gd name="T9" fmla="*/ 583 h 2277"/>
                <a:gd name="T10" fmla="*/ 653 w 4805"/>
                <a:gd name="T11" fmla="*/ 546 h 2277"/>
                <a:gd name="T12" fmla="*/ 796 w 4805"/>
                <a:gd name="T13" fmla="*/ 490 h 2277"/>
                <a:gd name="T14" fmla="*/ 963 w 4805"/>
                <a:gd name="T15" fmla="*/ 408 h 2277"/>
                <a:gd name="T16" fmla="*/ 1160 w 4805"/>
                <a:gd name="T17" fmla="*/ 306 h 2277"/>
                <a:gd name="T18" fmla="*/ 1389 w 4805"/>
                <a:gd name="T19" fmla="*/ 200 h 2277"/>
                <a:gd name="T20" fmla="*/ 1651 w 4805"/>
                <a:gd name="T21" fmla="*/ 104 h 2277"/>
                <a:gd name="T22" fmla="*/ 1948 w 4805"/>
                <a:gd name="T23" fmla="*/ 32 h 2277"/>
                <a:gd name="T24" fmla="*/ 2281 w 4805"/>
                <a:gd name="T25" fmla="*/ 0 h 2277"/>
                <a:gd name="T26" fmla="*/ 2629 w 4805"/>
                <a:gd name="T27" fmla="*/ 21 h 2277"/>
                <a:gd name="T28" fmla="*/ 2947 w 4805"/>
                <a:gd name="T29" fmla="*/ 93 h 2277"/>
                <a:gd name="T30" fmla="*/ 3238 w 4805"/>
                <a:gd name="T31" fmla="*/ 199 h 2277"/>
                <a:gd name="T32" fmla="*/ 3501 w 4805"/>
                <a:gd name="T33" fmla="*/ 320 h 2277"/>
                <a:gd name="T34" fmla="*/ 3740 w 4805"/>
                <a:gd name="T35" fmla="*/ 440 h 2277"/>
                <a:gd name="T36" fmla="*/ 3955 w 4805"/>
                <a:gd name="T37" fmla="*/ 540 h 2277"/>
                <a:gd name="T38" fmla="*/ 4147 w 4805"/>
                <a:gd name="T39" fmla="*/ 606 h 2277"/>
                <a:gd name="T40" fmla="*/ 4300 w 4805"/>
                <a:gd name="T41" fmla="*/ 649 h 2277"/>
                <a:gd name="T42" fmla="*/ 4421 w 4805"/>
                <a:gd name="T43" fmla="*/ 679 h 2277"/>
                <a:gd name="T44" fmla="*/ 4520 w 4805"/>
                <a:gd name="T45" fmla="*/ 701 h 2277"/>
                <a:gd name="T46" fmla="*/ 4610 w 4805"/>
                <a:gd name="T47" fmla="*/ 718 h 2277"/>
                <a:gd name="T48" fmla="*/ 4701 w 4805"/>
                <a:gd name="T49" fmla="*/ 736 h 2277"/>
                <a:gd name="T50" fmla="*/ 4805 w 4805"/>
                <a:gd name="T51" fmla="*/ 759 h 2277"/>
                <a:gd name="T52" fmla="*/ 4721 w 4805"/>
                <a:gd name="T53" fmla="*/ 1588 h 2277"/>
                <a:gd name="T54" fmla="*/ 4631 w 4805"/>
                <a:gd name="T55" fmla="*/ 1598 h 2277"/>
                <a:gd name="T56" fmla="*/ 4546 w 4805"/>
                <a:gd name="T57" fmla="*/ 1605 h 2277"/>
                <a:gd name="T58" fmla="*/ 4451 w 4805"/>
                <a:gd name="T59" fmla="*/ 1621 h 2277"/>
                <a:gd name="T60" fmla="*/ 4335 w 4805"/>
                <a:gd name="T61" fmla="*/ 1655 h 2277"/>
                <a:gd name="T62" fmla="*/ 4186 w 4805"/>
                <a:gd name="T63" fmla="*/ 1716 h 2277"/>
                <a:gd name="T64" fmla="*/ 3992 w 4805"/>
                <a:gd name="T65" fmla="*/ 1811 h 2277"/>
                <a:gd name="T66" fmla="*/ 3776 w 4805"/>
                <a:gd name="T67" fmla="*/ 1918 h 2277"/>
                <a:gd name="T68" fmla="*/ 3541 w 4805"/>
                <a:gd name="T69" fmla="*/ 2024 h 2277"/>
                <a:gd name="T70" fmla="*/ 3285 w 4805"/>
                <a:gd name="T71" fmla="*/ 2121 h 2277"/>
                <a:gd name="T72" fmla="*/ 3003 w 4805"/>
                <a:gd name="T73" fmla="*/ 2200 h 2277"/>
                <a:gd name="T74" fmla="*/ 2693 w 4805"/>
                <a:gd name="T75" fmla="*/ 2255 h 2277"/>
                <a:gd name="T76" fmla="*/ 2352 w 4805"/>
                <a:gd name="T77" fmla="*/ 2277 h 2277"/>
                <a:gd name="T78" fmla="*/ 2013 w 4805"/>
                <a:gd name="T79" fmla="*/ 2261 h 2277"/>
                <a:gd name="T80" fmla="*/ 1713 w 4805"/>
                <a:gd name="T81" fmla="*/ 2211 h 2277"/>
                <a:gd name="T82" fmla="*/ 1448 w 4805"/>
                <a:gd name="T83" fmla="*/ 2136 h 2277"/>
                <a:gd name="T84" fmla="*/ 1217 w 4805"/>
                <a:gd name="T85" fmla="*/ 2045 h 2277"/>
                <a:gd name="T86" fmla="*/ 1019 w 4805"/>
                <a:gd name="T87" fmla="*/ 1946 h 2277"/>
                <a:gd name="T88" fmla="*/ 849 w 4805"/>
                <a:gd name="T89" fmla="*/ 1846 h 2277"/>
                <a:gd name="T90" fmla="*/ 703 w 4805"/>
                <a:gd name="T91" fmla="*/ 1756 h 2277"/>
                <a:gd name="T92" fmla="*/ 571 w 4805"/>
                <a:gd name="T93" fmla="*/ 1685 h 2277"/>
                <a:gd name="T94" fmla="*/ 448 w 4805"/>
                <a:gd name="T95" fmla="*/ 1631 h 2277"/>
                <a:gd name="T96" fmla="*/ 331 w 4805"/>
                <a:gd name="T97" fmla="*/ 1591 h 2277"/>
                <a:gd name="T98" fmla="*/ 217 w 4805"/>
                <a:gd name="T99" fmla="*/ 1562 h 2277"/>
                <a:gd name="T100" fmla="*/ 103 w 4805"/>
                <a:gd name="T101" fmla="*/ 1540 h 22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05" h="2277">
                  <a:moveTo>
                    <a:pt x="10" y="1526"/>
                  </a:moveTo>
                  <a:lnTo>
                    <a:pt x="0" y="650"/>
                  </a:lnTo>
                  <a:lnTo>
                    <a:pt x="24" y="647"/>
                  </a:lnTo>
                  <a:lnTo>
                    <a:pt x="48" y="645"/>
                  </a:lnTo>
                  <a:lnTo>
                    <a:pt x="71" y="643"/>
                  </a:lnTo>
                  <a:lnTo>
                    <a:pt x="94" y="640"/>
                  </a:lnTo>
                  <a:lnTo>
                    <a:pt x="117" y="638"/>
                  </a:lnTo>
                  <a:lnTo>
                    <a:pt x="139" y="637"/>
                  </a:lnTo>
                  <a:lnTo>
                    <a:pt x="162" y="634"/>
                  </a:lnTo>
                  <a:lnTo>
                    <a:pt x="184" y="633"/>
                  </a:lnTo>
                  <a:lnTo>
                    <a:pt x="207" y="631"/>
                  </a:lnTo>
                  <a:lnTo>
                    <a:pt x="229" y="629"/>
                  </a:lnTo>
                  <a:lnTo>
                    <a:pt x="251" y="627"/>
                  </a:lnTo>
                  <a:lnTo>
                    <a:pt x="273" y="625"/>
                  </a:lnTo>
                  <a:lnTo>
                    <a:pt x="295" y="622"/>
                  </a:lnTo>
                  <a:lnTo>
                    <a:pt x="317" y="620"/>
                  </a:lnTo>
                  <a:lnTo>
                    <a:pt x="340" y="617"/>
                  </a:lnTo>
                  <a:lnTo>
                    <a:pt x="362" y="614"/>
                  </a:lnTo>
                  <a:lnTo>
                    <a:pt x="385" y="611"/>
                  </a:lnTo>
                  <a:lnTo>
                    <a:pt x="407" y="607"/>
                  </a:lnTo>
                  <a:lnTo>
                    <a:pt x="430" y="603"/>
                  </a:lnTo>
                  <a:lnTo>
                    <a:pt x="454" y="599"/>
                  </a:lnTo>
                  <a:lnTo>
                    <a:pt x="477" y="594"/>
                  </a:lnTo>
                  <a:lnTo>
                    <a:pt x="501" y="589"/>
                  </a:lnTo>
                  <a:lnTo>
                    <a:pt x="525" y="583"/>
                  </a:lnTo>
                  <a:lnTo>
                    <a:pt x="550" y="577"/>
                  </a:lnTo>
                  <a:lnTo>
                    <a:pt x="575" y="570"/>
                  </a:lnTo>
                  <a:lnTo>
                    <a:pt x="601" y="562"/>
                  </a:lnTo>
                  <a:lnTo>
                    <a:pt x="627" y="554"/>
                  </a:lnTo>
                  <a:lnTo>
                    <a:pt x="653" y="546"/>
                  </a:lnTo>
                  <a:lnTo>
                    <a:pt x="680" y="536"/>
                  </a:lnTo>
                  <a:lnTo>
                    <a:pt x="708" y="526"/>
                  </a:lnTo>
                  <a:lnTo>
                    <a:pt x="737" y="515"/>
                  </a:lnTo>
                  <a:lnTo>
                    <a:pt x="766" y="503"/>
                  </a:lnTo>
                  <a:lnTo>
                    <a:pt x="796" y="490"/>
                  </a:lnTo>
                  <a:lnTo>
                    <a:pt x="827" y="476"/>
                  </a:lnTo>
                  <a:lnTo>
                    <a:pt x="859" y="460"/>
                  </a:lnTo>
                  <a:lnTo>
                    <a:pt x="892" y="444"/>
                  </a:lnTo>
                  <a:lnTo>
                    <a:pt x="927" y="426"/>
                  </a:lnTo>
                  <a:lnTo>
                    <a:pt x="963" y="408"/>
                  </a:lnTo>
                  <a:lnTo>
                    <a:pt x="1000" y="388"/>
                  </a:lnTo>
                  <a:lnTo>
                    <a:pt x="1038" y="369"/>
                  </a:lnTo>
                  <a:lnTo>
                    <a:pt x="1077" y="348"/>
                  </a:lnTo>
                  <a:lnTo>
                    <a:pt x="1118" y="327"/>
                  </a:lnTo>
                  <a:lnTo>
                    <a:pt x="1160" y="306"/>
                  </a:lnTo>
                  <a:lnTo>
                    <a:pt x="1203" y="285"/>
                  </a:lnTo>
                  <a:lnTo>
                    <a:pt x="1248" y="263"/>
                  </a:lnTo>
                  <a:lnTo>
                    <a:pt x="1293" y="242"/>
                  </a:lnTo>
                  <a:lnTo>
                    <a:pt x="1341" y="221"/>
                  </a:lnTo>
                  <a:lnTo>
                    <a:pt x="1389" y="200"/>
                  </a:lnTo>
                  <a:lnTo>
                    <a:pt x="1439" y="179"/>
                  </a:lnTo>
                  <a:lnTo>
                    <a:pt x="1490" y="159"/>
                  </a:lnTo>
                  <a:lnTo>
                    <a:pt x="1542" y="140"/>
                  </a:lnTo>
                  <a:lnTo>
                    <a:pt x="1596" y="121"/>
                  </a:lnTo>
                  <a:lnTo>
                    <a:pt x="1651" y="104"/>
                  </a:lnTo>
                  <a:lnTo>
                    <a:pt x="1708" y="87"/>
                  </a:lnTo>
                  <a:lnTo>
                    <a:pt x="1766" y="71"/>
                  </a:lnTo>
                  <a:lnTo>
                    <a:pt x="1825" y="57"/>
                  </a:lnTo>
                  <a:lnTo>
                    <a:pt x="1886" y="44"/>
                  </a:lnTo>
                  <a:lnTo>
                    <a:pt x="1948" y="32"/>
                  </a:lnTo>
                  <a:lnTo>
                    <a:pt x="2012" y="22"/>
                  </a:lnTo>
                  <a:lnTo>
                    <a:pt x="2077" y="14"/>
                  </a:lnTo>
                  <a:lnTo>
                    <a:pt x="2143" y="7"/>
                  </a:lnTo>
                  <a:lnTo>
                    <a:pt x="2211" y="2"/>
                  </a:lnTo>
                  <a:lnTo>
                    <a:pt x="2281" y="0"/>
                  </a:lnTo>
                  <a:lnTo>
                    <a:pt x="2352" y="0"/>
                  </a:lnTo>
                  <a:lnTo>
                    <a:pt x="2423" y="1"/>
                  </a:lnTo>
                  <a:lnTo>
                    <a:pt x="2493" y="6"/>
                  </a:lnTo>
                  <a:lnTo>
                    <a:pt x="2561" y="13"/>
                  </a:lnTo>
                  <a:lnTo>
                    <a:pt x="2629" y="21"/>
                  </a:lnTo>
                  <a:lnTo>
                    <a:pt x="2695" y="32"/>
                  </a:lnTo>
                  <a:lnTo>
                    <a:pt x="2760" y="45"/>
                  </a:lnTo>
                  <a:lnTo>
                    <a:pt x="2824" y="59"/>
                  </a:lnTo>
                  <a:lnTo>
                    <a:pt x="2886" y="76"/>
                  </a:lnTo>
                  <a:lnTo>
                    <a:pt x="2947" y="93"/>
                  </a:lnTo>
                  <a:lnTo>
                    <a:pt x="3008" y="112"/>
                  </a:lnTo>
                  <a:lnTo>
                    <a:pt x="3067" y="133"/>
                  </a:lnTo>
                  <a:lnTo>
                    <a:pt x="3125" y="154"/>
                  </a:lnTo>
                  <a:lnTo>
                    <a:pt x="3182" y="176"/>
                  </a:lnTo>
                  <a:lnTo>
                    <a:pt x="3238" y="199"/>
                  </a:lnTo>
                  <a:lnTo>
                    <a:pt x="3293" y="223"/>
                  </a:lnTo>
                  <a:lnTo>
                    <a:pt x="3346" y="247"/>
                  </a:lnTo>
                  <a:lnTo>
                    <a:pt x="3399" y="271"/>
                  </a:lnTo>
                  <a:lnTo>
                    <a:pt x="3450" y="296"/>
                  </a:lnTo>
                  <a:lnTo>
                    <a:pt x="3501" y="320"/>
                  </a:lnTo>
                  <a:lnTo>
                    <a:pt x="3551" y="345"/>
                  </a:lnTo>
                  <a:lnTo>
                    <a:pt x="3600" y="369"/>
                  </a:lnTo>
                  <a:lnTo>
                    <a:pt x="3647" y="394"/>
                  </a:lnTo>
                  <a:lnTo>
                    <a:pt x="3694" y="417"/>
                  </a:lnTo>
                  <a:lnTo>
                    <a:pt x="3740" y="440"/>
                  </a:lnTo>
                  <a:lnTo>
                    <a:pt x="3785" y="462"/>
                  </a:lnTo>
                  <a:lnTo>
                    <a:pt x="3828" y="484"/>
                  </a:lnTo>
                  <a:lnTo>
                    <a:pt x="3872" y="504"/>
                  </a:lnTo>
                  <a:lnTo>
                    <a:pt x="3914" y="523"/>
                  </a:lnTo>
                  <a:lnTo>
                    <a:pt x="3955" y="540"/>
                  </a:lnTo>
                  <a:lnTo>
                    <a:pt x="3995" y="556"/>
                  </a:lnTo>
                  <a:lnTo>
                    <a:pt x="4035" y="571"/>
                  </a:lnTo>
                  <a:lnTo>
                    <a:pt x="4074" y="584"/>
                  </a:lnTo>
                  <a:lnTo>
                    <a:pt x="4111" y="595"/>
                  </a:lnTo>
                  <a:lnTo>
                    <a:pt x="4147" y="606"/>
                  </a:lnTo>
                  <a:lnTo>
                    <a:pt x="4180" y="616"/>
                  </a:lnTo>
                  <a:lnTo>
                    <a:pt x="4213" y="625"/>
                  </a:lnTo>
                  <a:lnTo>
                    <a:pt x="4243" y="634"/>
                  </a:lnTo>
                  <a:lnTo>
                    <a:pt x="4273" y="642"/>
                  </a:lnTo>
                  <a:lnTo>
                    <a:pt x="4300" y="649"/>
                  </a:lnTo>
                  <a:lnTo>
                    <a:pt x="4326" y="656"/>
                  </a:lnTo>
                  <a:lnTo>
                    <a:pt x="4352" y="663"/>
                  </a:lnTo>
                  <a:lnTo>
                    <a:pt x="4376" y="668"/>
                  </a:lnTo>
                  <a:lnTo>
                    <a:pt x="4399" y="674"/>
                  </a:lnTo>
                  <a:lnTo>
                    <a:pt x="4421" y="679"/>
                  </a:lnTo>
                  <a:lnTo>
                    <a:pt x="4442" y="684"/>
                  </a:lnTo>
                  <a:lnTo>
                    <a:pt x="4462" y="689"/>
                  </a:lnTo>
                  <a:lnTo>
                    <a:pt x="4482" y="693"/>
                  </a:lnTo>
                  <a:lnTo>
                    <a:pt x="4501" y="697"/>
                  </a:lnTo>
                  <a:lnTo>
                    <a:pt x="4520" y="701"/>
                  </a:lnTo>
                  <a:lnTo>
                    <a:pt x="4539" y="704"/>
                  </a:lnTo>
                  <a:lnTo>
                    <a:pt x="4557" y="708"/>
                  </a:lnTo>
                  <a:lnTo>
                    <a:pt x="4575" y="711"/>
                  </a:lnTo>
                  <a:lnTo>
                    <a:pt x="4592" y="715"/>
                  </a:lnTo>
                  <a:lnTo>
                    <a:pt x="4610" y="718"/>
                  </a:lnTo>
                  <a:lnTo>
                    <a:pt x="4628" y="721"/>
                  </a:lnTo>
                  <a:lnTo>
                    <a:pt x="4645" y="725"/>
                  </a:lnTo>
                  <a:lnTo>
                    <a:pt x="4664" y="728"/>
                  </a:lnTo>
                  <a:lnTo>
                    <a:pt x="4682" y="732"/>
                  </a:lnTo>
                  <a:lnTo>
                    <a:pt x="4701" y="736"/>
                  </a:lnTo>
                  <a:lnTo>
                    <a:pt x="4720" y="740"/>
                  </a:lnTo>
                  <a:lnTo>
                    <a:pt x="4740" y="745"/>
                  </a:lnTo>
                  <a:lnTo>
                    <a:pt x="4761" y="749"/>
                  </a:lnTo>
                  <a:lnTo>
                    <a:pt x="4782" y="754"/>
                  </a:lnTo>
                  <a:lnTo>
                    <a:pt x="4805" y="759"/>
                  </a:lnTo>
                  <a:lnTo>
                    <a:pt x="4804" y="1573"/>
                  </a:lnTo>
                  <a:lnTo>
                    <a:pt x="4782" y="1578"/>
                  </a:lnTo>
                  <a:lnTo>
                    <a:pt x="4761" y="1582"/>
                  </a:lnTo>
                  <a:lnTo>
                    <a:pt x="4740" y="1585"/>
                  </a:lnTo>
                  <a:lnTo>
                    <a:pt x="4721" y="1588"/>
                  </a:lnTo>
                  <a:lnTo>
                    <a:pt x="4702" y="1591"/>
                  </a:lnTo>
                  <a:lnTo>
                    <a:pt x="4683" y="1593"/>
                  </a:lnTo>
                  <a:lnTo>
                    <a:pt x="4666" y="1594"/>
                  </a:lnTo>
                  <a:lnTo>
                    <a:pt x="4648" y="1596"/>
                  </a:lnTo>
                  <a:lnTo>
                    <a:pt x="4631" y="1598"/>
                  </a:lnTo>
                  <a:lnTo>
                    <a:pt x="4614" y="1599"/>
                  </a:lnTo>
                  <a:lnTo>
                    <a:pt x="4597" y="1600"/>
                  </a:lnTo>
                  <a:lnTo>
                    <a:pt x="4580" y="1602"/>
                  </a:lnTo>
                  <a:lnTo>
                    <a:pt x="4563" y="1604"/>
                  </a:lnTo>
                  <a:lnTo>
                    <a:pt x="4546" y="1605"/>
                  </a:lnTo>
                  <a:lnTo>
                    <a:pt x="4528" y="1608"/>
                  </a:lnTo>
                  <a:lnTo>
                    <a:pt x="4509" y="1610"/>
                  </a:lnTo>
                  <a:lnTo>
                    <a:pt x="4491" y="1613"/>
                  </a:lnTo>
                  <a:lnTo>
                    <a:pt x="4471" y="1617"/>
                  </a:lnTo>
                  <a:lnTo>
                    <a:pt x="4451" y="1621"/>
                  </a:lnTo>
                  <a:lnTo>
                    <a:pt x="4430" y="1626"/>
                  </a:lnTo>
                  <a:lnTo>
                    <a:pt x="4409" y="1632"/>
                  </a:lnTo>
                  <a:lnTo>
                    <a:pt x="4386" y="1639"/>
                  </a:lnTo>
                  <a:lnTo>
                    <a:pt x="4361" y="1646"/>
                  </a:lnTo>
                  <a:lnTo>
                    <a:pt x="4335" y="1655"/>
                  </a:lnTo>
                  <a:lnTo>
                    <a:pt x="4309" y="1664"/>
                  </a:lnTo>
                  <a:lnTo>
                    <a:pt x="4281" y="1675"/>
                  </a:lnTo>
                  <a:lnTo>
                    <a:pt x="4251" y="1687"/>
                  </a:lnTo>
                  <a:lnTo>
                    <a:pt x="4219" y="1701"/>
                  </a:lnTo>
                  <a:lnTo>
                    <a:pt x="4186" y="1716"/>
                  </a:lnTo>
                  <a:lnTo>
                    <a:pt x="4150" y="1732"/>
                  </a:lnTo>
                  <a:lnTo>
                    <a:pt x="4113" y="1750"/>
                  </a:lnTo>
                  <a:lnTo>
                    <a:pt x="4074" y="1769"/>
                  </a:lnTo>
                  <a:lnTo>
                    <a:pt x="4033" y="1790"/>
                  </a:lnTo>
                  <a:lnTo>
                    <a:pt x="3992" y="1811"/>
                  </a:lnTo>
                  <a:lnTo>
                    <a:pt x="3950" y="1832"/>
                  </a:lnTo>
                  <a:lnTo>
                    <a:pt x="3907" y="1854"/>
                  </a:lnTo>
                  <a:lnTo>
                    <a:pt x="3864" y="1875"/>
                  </a:lnTo>
                  <a:lnTo>
                    <a:pt x="3820" y="1897"/>
                  </a:lnTo>
                  <a:lnTo>
                    <a:pt x="3776" y="1918"/>
                  </a:lnTo>
                  <a:lnTo>
                    <a:pt x="3730" y="1940"/>
                  </a:lnTo>
                  <a:lnTo>
                    <a:pt x="3684" y="1961"/>
                  </a:lnTo>
                  <a:lnTo>
                    <a:pt x="3638" y="1983"/>
                  </a:lnTo>
                  <a:lnTo>
                    <a:pt x="3590" y="2003"/>
                  </a:lnTo>
                  <a:lnTo>
                    <a:pt x="3541" y="2024"/>
                  </a:lnTo>
                  <a:lnTo>
                    <a:pt x="3492" y="2044"/>
                  </a:lnTo>
                  <a:lnTo>
                    <a:pt x="3442" y="2064"/>
                  </a:lnTo>
                  <a:lnTo>
                    <a:pt x="3391" y="2083"/>
                  </a:lnTo>
                  <a:lnTo>
                    <a:pt x="3338" y="2102"/>
                  </a:lnTo>
                  <a:lnTo>
                    <a:pt x="3285" y="2121"/>
                  </a:lnTo>
                  <a:lnTo>
                    <a:pt x="3231" y="2138"/>
                  </a:lnTo>
                  <a:lnTo>
                    <a:pt x="3176" y="2155"/>
                  </a:lnTo>
                  <a:lnTo>
                    <a:pt x="3119" y="2171"/>
                  </a:lnTo>
                  <a:lnTo>
                    <a:pt x="3062" y="2186"/>
                  </a:lnTo>
                  <a:lnTo>
                    <a:pt x="3003" y="2200"/>
                  </a:lnTo>
                  <a:lnTo>
                    <a:pt x="2944" y="2214"/>
                  </a:lnTo>
                  <a:lnTo>
                    <a:pt x="2883" y="2226"/>
                  </a:lnTo>
                  <a:lnTo>
                    <a:pt x="2821" y="2237"/>
                  </a:lnTo>
                  <a:lnTo>
                    <a:pt x="2758" y="2247"/>
                  </a:lnTo>
                  <a:lnTo>
                    <a:pt x="2693" y="2255"/>
                  </a:lnTo>
                  <a:lnTo>
                    <a:pt x="2628" y="2262"/>
                  </a:lnTo>
                  <a:lnTo>
                    <a:pt x="2561" y="2268"/>
                  </a:lnTo>
                  <a:lnTo>
                    <a:pt x="2492" y="2272"/>
                  </a:lnTo>
                  <a:lnTo>
                    <a:pt x="2423" y="2276"/>
                  </a:lnTo>
                  <a:lnTo>
                    <a:pt x="2352" y="2277"/>
                  </a:lnTo>
                  <a:lnTo>
                    <a:pt x="2281" y="2277"/>
                  </a:lnTo>
                  <a:lnTo>
                    <a:pt x="2212" y="2275"/>
                  </a:lnTo>
                  <a:lnTo>
                    <a:pt x="2144" y="2272"/>
                  </a:lnTo>
                  <a:lnTo>
                    <a:pt x="2078" y="2267"/>
                  </a:lnTo>
                  <a:lnTo>
                    <a:pt x="2013" y="2261"/>
                  </a:lnTo>
                  <a:lnTo>
                    <a:pt x="1950" y="2253"/>
                  </a:lnTo>
                  <a:lnTo>
                    <a:pt x="1889" y="2244"/>
                  </a:lnTo>
                  <a:lnTo>
                    <a:pt x="1828" y="2234"/>
                  </a:lnTo>
                  <a:lnTo>
                    <a:pt x="1770" y="2223"/>
                  </a:lnTo>
                  <a:lnTo>
                    <a:pt x="1713" y="2211"/>
                  </a:lnTo>
                  <a:lnTo>
                    <a:pt x="1657" y="2198"/>
                  </a:lnTo>
                  <a:lnTo>
                    <a:pt x="1603" y="2184"/>
                  </a:lnTo>
                  <a:lnTo>
                    <a:pt x="1550" y="2169"/>
                  </a:lnTo>
                  <a:lnTo>
                    <a:pt x="1498" y="2153"/>
                  </a:lnTo>
                  <a:lnTo>
                    <a:pt x="1448" y="2136"/>
                  </a:lnTo>
                  <a:lnTo>
                    <a:pt x="1399" y="2119"/>
                  </a:lnTo>
                  <a:lnTo>
                    <a:pt x="1352" y="2101"/>
                  </a:lnTo>
                  <a:lnTo>
                    <a:pt x="1306" y="2083"/>
                  </a:lnTo>
                  <a:lnTo>
                    <a:pt x="1261" y="2064"/>
                  </a:lnTo>
                  <a:lnTo>
                    <a:pt x="1217" y="2045"/>
                  </a:lnTo>
                  <a:lnTo>
                    <a:pt x="1175" y="2026"/>
                  </a:lnTo>
                  <a:lnTo>
                    <a:pt x="1134" y="2006"/>
                  </a:lnTo>
                  <a:lnTo>
                    <a:pt x="1095" y="1986"/>
                  </a:lnTo>
                  <a:lnTo>
                    <a:pt x="1056" y="1966"/>
                  </a:lnTo>
                  <a:lnTo>
                    <a:pt x="1019" y="1946"/>
                  </a:lnTo>
                  <a:lnTo>
                    <a:pt x="982" y="1926"/>
                  </a:lnTo>
                  <a:lnTo>
                    <a:pt x="947" y="1905"/>
                  </a:lnTo>
                  <a:lnTo>
                    <a:pt x="913" y="1885"/>
                  </a:lnTo>
                  <a:lnTo>
                    <a:pt x="880" y="1866"/>
                  </a:lnTo>
                  <a:lnTo>
                    <a:pt x="849" y="1846"/>
                  </a:lnTo>
                  <a:lnTo>
                    <a:pt x="817" y="1827"/>
                  </a:lnTo>
                  <a:lnTo>
                    <a:pt x="788" y="1808"/>
                  </a:lnTo>
                  <a:lnTo>
                    <a:pt x="759" y="1790"/>
                  </a:lnTo>
                  <a:lnTo>
                    <a:pt x="731" y="1772"/>
                  </a:lnTo>
                  <a:lnTo>
                    <a:pt x="703" y="1756"/>
                  </a:lnTo>
                  <a:lnTo>
                    <a:pt x="676" y="1741"/>
                  </a:lnTo>
                  <a:lnTo>
                    <a:pt x="649" y="1726"/>
                  </a:lnTo>
                  <a:lnTo>
                    <a:pt x="623" y="1711"/>
                  </a:lnTo>
                  <a:lnTo>
                    <a:pt x="597" y="1698"/>
                  </a:lnTo>
                  <a:lnTo>
                    <a:pt x="571" y="1685"/>
                  </a:lnTo>
                  <a:lnTo>
                    <a:pt x="546" y="1673"/>
                  </a:lnTo>
                  <a:lnTo>
                    <a:pt x="521" y="1662"/>
                  </a:lnTo>
                  <a:lnTo>
                    <a:pt x="496" y="1651"/>
                  </a:lnTo>
                  <a:lnTo>
                    <a:pt x="472" y="1641"/>
                  </a:lnTo>
                  <a:lnTo>
                    <a:pt x="448" y="1631"/>
                  </a:lnTo>
                  <a:lnTo>
                    <a:pt x="424" y="1623"/>
                  </a:lnTo>
                  <a:lnTo>
                    <a:pt x="400" y="1614"/>
                  </a:lnTo>
                  <a:lnTo>
                    <a:pt x="377" y="1606"/>
                  </a:lnTo>
                  <a:lnTo>
                    <a:pt x="354" y="1598"/>
                  </a:lnTo>
                  <a:lnTo>
                    <a:pt x="331" y="1591"/>
                  </a:lnTo>
                  <a:lnTo>
                    <a:pt x="308" y="1585"/>
                  </a:lnTo>
                  <a:lnTo>
                    <a:pt x="285" y="1578"/>
                  </a:lnTo>
                  <a:lnTo>
                    <a:pt x="263" y="1572"/>
                  </a:lnTo>
                  <a:lnTo>
                    <a:pt x="240" y="1567"/>
                  </a:lnTo>
                  <a:lnTo>
                    <a:pt x="217" y="1562"/>
                  </a:lnTo>
                  <a:lnTo>
                    <a:pt x="195" y="1557"/>
                  </a:lnTo>
                  <a:lnTo>
                    <a:pt x="172" y="1552"/>
                  </a:lnTo>
                  <a:lnTo>
                    <a:pt x="149" y="1548"/>
                  </a:lnTo>
                  <a:lnTo>
                    <a:pt x="126" y="1544"/>
                  </a:lnTo>
                  <a:lnTo>
                    <a:pt x="103" y="1540"/>
                  </a:lnTo>
                  <a:lnTo>
                    <a:pt x="80" y="1537"/>
                  </a:lnTo>
                  <a:lnTo>
                    <a:pt x="57" y="1533"/>
                  </a:lnTo>
                  <a:lnTo>
                    <a:pt x="34" y="1530"/>
                  </a:lnTo>
                  <a:lnTo>
                    <a:pt x="10" y="1526"/>
                  </a:lnTo>
                  <a:close/>
                </a:path>
              </a:pathLst>
            </a:custGeom>
            <a:solidFill>
              <a:srgbClr val="966A3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F1175CC-31BD-9640-01C4-FA58DEAE2CC9}"/>
                </a:ext>
              </a:extLst>
            </p:cNvPr>
            <p:cNvGrpSpPr/>
            <p:nvPr/>
          </p:nvGrpSpPr>
          <p:grpSpPr>
            <a:xfrm>
              <a:off x="13580" y="1947121"/>
              <a:ext cx="9112084" cy="3949700"/>
              <a:chOff x="13580" y="1947121"/>
              <a:chExt cx="9112084" cy="3949700"/>
            </a:xfrm>
          </p:grpSpPr>
          <p:sp>
            <p:nvSpPr>
              <p:cNvPr id="63535" name="Freeform 5">
                <a:extLst>
                  <a:ext uri="{FF2B5EF4-FFF2-40B4-BE49-F238E27FC236}">
                    <a16:creationId xmlns:a16="http://schemas.microsoft.com/office/drawing/2014/main" id="{0FA0D118-2EE3-1F98-BC3F-D20336FC1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39" y="3066031"/>
                <a:ext cx="53292" cy="1522817"/>
              </a:xfrm>
              <a:custGeom>
                <a:avLst/>
                <a:gdLst>
                  <a:gd name="T0" fmla="*/ 9 w 31"/>
                  <a:gd name="T1" fmla="*/ 0 h 886"/>
                  <a:gd name="T2" fmla="*/ 0 w 31"/>
                  <a:gd name="T3" fmla="*/ 10 h 886"/>
                  <a:gd name="T4" fmla="*/ 10 w 31"/>
                  <a:gd name="T5" fmla="*/ 886 h 886"/>
                  <a:gd name="T6" fmla="*/ 31 w 31"/>
                  <a:gd name="T7" fmla="*/ 886 h 886"/>
                  <a:gd name="T8" fmla="*/ 20 w 31"/>
                  <a:gd name="T9" fmla="*/ 10 h 886"/>
                  <a:gd name="T10" fmla="*/ 11 w 31"/>
                  <a:gd name="T11" fmla="*/ 20 h 886"/>
                  <a:gd name="T12" fmla="*/ 20 w 31"/>
                  <a:gd name="T13" fmla="*/ 10 h 886"/>
                  <a:gd name="T14" fmla="*/ 19 w 31"/>
                  <a:gd name="T15" fmla="*/ 5 h 886"/>
                  <a:gd name="T16" fmla="*/ 17 w 31"/>
                  <a:gd name="T17" fmla="*/ 2 h 886"/>
                  <a:gd name="T18" fmla="*/ 14 w 31"/>
                  <a:gd name="T19" fmla="*/ 0 h 886"/>
                  <a:gd name="T20" fmla="*/ 10 w 31"/>
                  <a:gd name="T21" fmla="*/ 0 h 886"/>
                  <a:gd name="T22" fmla="*/ 6 w 31"/>
                  <a:gd name="T23" fmla="*/ 0 h 886"/>
                  <a:gd name="T24" fmla="*/ 3 w 31"/>
                  <a:gd name="T25" fmla="*/ 2 h 886"/>
                  <a:gd name="T26" fmla="*/ 1 w 31"/>
                  <a:gd name="T27" fmla="*/ 5 h 886"/>
                  <a:gd name="T28" fmla="*/ 0 w 31"/>
                  <a:gd name="T29" fmla="*/ 10 h 886"/>
                  <a:gd name="T30" fmla="*/ 9 w 31"/>
                  <a:gd name="T31" fmla="*/ 0 h 8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1" h="886">
                    <a:moveTo>
                      <a:pt x="9" y="0"/>
                    </a:moveTo>
                    <a:lnTo>
                      <a:pt x="0" y="10"/>
                    </a:lnTo>
                    <a:lnTo>
                      <a:pt x="10" y="886"/>
                    </a:lnTo>
                    <a:lnTo>
                      <a:pt x="31" y="886"/>
                    </a:lnTo>
                    <a:lnTo>
                      <a:pt x="20" y="10"/>
                    </a:lnTo>
                    <a:lnTo>
                      <a:pt x="11" y="20"/>
                    </a:lnTo>
                    <a:lnTo>
                      <a:pt x="20" y="10"/>
                    </a:lnTo>
                    <a:lnTo>
                      <a:pt x="19" y="5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36" name="Freeform 6">
                <a:extLst>
                  <a:ext uri="{FF2B5EF4-FFF2-40B4-BE49-F238E27FC236}">
                    <a16:creationId xmlns:a16="http://schemas.microsoft.com/office/drawing/2014/main" id="{258E6178-D414-69CB-BB0D-BD294ADCD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11" y="2813374"/>
                <a:ext cx="1325433" cy="287032"/>
              </a:xfrm>
              <a:custGeom>
                <a:avLst/>
                <a:gdLst>
                  <a:gd name="T0" fmla="*/ 763 w 771"/>
                  <a:gd name="T1" fmla="*/ 0 h 167"/>
                  <a:gd name="T2" fmla="*/ 706 w 771"/>
                  <a:gd name="T3" fmla="*/ 23 h 167"/>
                  <a:gd name="T4" fmla="*/ 651 w 771"/>
                  <a:gd name="T5" fmla="*/ 43 h 167"/>
                  <a:gd name="T6" fmla="*/ 599 w 771"/>
                  <a:gd name="T7" fmla="*/ 60 h 167"/>
                  <a:gd name="T8" fmla="*/ 548 w 771"/>
                  <a:gd name="T9" fmla="*/ 74 h 167"/>
                  <a:gd name="T10" fmla="*/ 500 w 771"/>
                  <a:gd name="T11" fmla="*/ 86 h 167"/>
                  <a:gd name="T12" fmla="*/ 453 w 771"/>
                  <a:gd name="T13" fmla="*/ 96 h 167"/>
                  <a:gd name="T14" fmla="*/ 407 w 771"/>
                  <a:gd name="T15" fmla="*/ 104 h 167"/>
                  <a:gd name="T16" fmla="*/ 362 w 771"/>
                  <a:gd name="T17" fmla="*/ 111 h 167"/>
                  <a:gd name="T18" fmla="*/ 317 w 771"/>
                  <a:gd name="T19" fmla="*/ 117 h 167"/>
                  <a:gd name="T20" fmla="*/ 273 w 771"/>
                  <a:gd name="T21" fmla="*/ 121 h 167"/>
                  <a:gd name="T22" fmla="*/ 229 w 771"/>
                  <a:gd name="T23" fmla="*/ 126 h 167"/>
                  <a:gd name="T24" fmla="*/ 185 w 771"/>
                  <a:gd name="T25" fmla="*/ 129 h 167"/>
                  <a:gd name="T26" fmla="*/ 139 w 771"/>
                  <a:gd name="T27" fmla="*/ 133 h 167"/>
                  <a:gd name="T28" fmla="*/ 94 w 771"/>
                  <a:gd name="T29" fmla="*/ 137 h 167"/>
                  <a:gd name="T30" fmla="*/ 48 w 771"/>
                  <a:gd name="T31" fmla="*/ 141 h 167"/>
                  <a:gd name="T32" fmla="*/ 0 w 771"/>
                  <a:gd name="T33" fmla="*/ 147 h 167"/>
                  <a:gd name="T34" fmla="*/ 26 w 771"/>
                  <a:gd name="T35" fmla="*/ 165 h 167"/>
                  <a:gd name="T36" fmla="*/ 73 w 771"/>
                  <a:gd name="T37" fmla="*/ 160 h 167"/>
                  <a:gd name="T38" fmla="*/ 118 w 771"/>
                  <a:gd name="T39" fmla="*/ 156 h 167"/>
                  <a:gd name="T40" fmla="*/ 164 w 771"/>
                  <a:gd name="T41" fmla="*/ 152 h 167"/>
                  <a:gd name="T42" fmla="*/ 208 w 771"/>
                  <a:gd name="T43" fmla="*/ 148 h 167"/>
                  <a:gd name="T44" fmla="*/ 253 w 771"/>
                  <a:gd name="T45" fmla="*/ 144 h 167"/>
                  <a:gd name="T46" fmla="*/ 297 w 771"/>
                  <a:gd name="T47" fmla="*/ 140 h 167"/>
                  <a:gd name="T48" fmla="*/ 342 w 771"/>
                  <a:gd name="T49" fmla="*/ 135 h 167"/>
                  <a:gd name="T50" fmla="*/ 388 w 771"/>
                  <a:gd name="T51" fmla="*/ 128 h 167"/>
                  <a:gd name="T52" fmla="*/ 433 w 771"/>
                  <a:gd name="T53" fmla="*/ 121 h 167"/>
                  <a:gd name="T54" fmla="*/ 480 w 771"/>
                  <a:gd name="T55" fmla="*/ 112 h 167"/>
                  <a:gd name="T56" fmla="*/ 529 w 771"/>
                  <a:gd name="T57" fmla="*/ 100 h 167"/>
                  <a:gd name="T58" fmla="*/ 579 w 771"/>
                  <a:gd name="T59" fmla="*/ 87 h 167"/>
                  <a:gd name="T60" fmla="*/ 631 w 771"/>
                  <a:gd name="T61" fmla="*/ 71 h 167"/>
                  <a:gd name="T62" fmla="*/ 685 w 771"/>
                  <a:gd name="T63" fmla="*/ 53 h 167"/>
                  <a:gd name="T64" fmla="*/ 742 w 771"/>
                  <a:gd name="T65" fmla="*/ 32 h 167"/>
                  <a:gd name="T66" fmla="*/ 771 w 771"/>
                  <a:gd name="T67" fmla="*/ 20 h 16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71" h="167">
                    <a:moveTo>
                      <a:pt x="763" y="0"/>
                    </a:moveTo>
                    <a:lnTo>
                      <a:pt x="763" y="0"/>
                    </a:lnTo>
                    <a:lnTo>
                      <a:pt x="734" y="12"/>
                    </a:lnTo>
                    <a:lnTo>
                      <a:pt x="706" y="23"/>
                    </a:lnTo>
                    <a:lnTo>
                      <a:pt x="678" y="33"/>
                    </a:lnTo>
                    <a:lnTo>
                      <a:pt x="651" y="43"/>
                    </a:lnTo>
                    <a:lnTo>
                      <a:pt x="625" y="52"/>
                    </a:lnTo>
                    <a:lnTo>
                      <a:pt x="599" y="60"/>
                    </a:lnTo>
                    <a:lnTo>
                      <a:pt x="573" y="67"/>
                    </a:lnTo>
                    <a:lnTo>
                      <a:pt x="548" y="74"/>
                    </a:lnTo>
                    <a:lnTo>
                      <a:pt x="524" y="80"/>
                    </a:lnTo>
                    <a:lnTo>
                      <a:pt x="500" y="86"/>
                    </a:lnTo>
                    <a:lnTo>
                      <a:pt x="476" y="91"/>
                    </a:lnTo>
                    <a:lnTo>
                      <a:pt x="453" y="96"/>
                    </a:lnTo>
                    <a:lnTo>
                      <a:pt x="430" y="100"/>
                    </a:lnTo>
                    <a:lnTo>
                      <a:pt x="407" y="104"/>
                    </a:lnTo>
                    <a:lnTo>
                      <a:pt x="384" y="107"/>
                    </a:lnTo>
                    <a:lnTo>
                      <a:pt x="362" y="111"/>
                    </a:lnTo>
                    <a:lnTo>
                      <a:pt x="340" y="114"/>
                    </a:lnTo>
                    <a:lnTo>
                      <a:pt x="317" y="117"/>
                    </a:lnTo>
                    <a:lnTo>
                      <a:pt x="295" y="119"/>
                    </a:lnTo>
                    <a:lnTo>
                      <a:pt x="273" y="121"/>
                    </a:lnTo>
                    <a:lnTo>
                      <a:pt x="251" y="124"/>
                    </a:lnTo>
                    <a:lnTo>
                      <a:pt x="229" y="126"/>
                    </a:lnTo>
                    <a:lnTo>
                      <a:pt x="207" y="128"/>
                    </a:lnTo>
                    <a:lnTo>
                      <a:pt x="185" y="129"/>
                    </a:lnTo>
                    <a:lnTo>
                      <a:pt x="162" y="131"/>
                    </a:lnTo>
                    <a:lnTo>
                      <a:pt x="139" y="133"/>
                    </a:lnTo>
                    <a:lnTo>
                      <a:pt x="117" y="135"/>
                    </a:lnTo>
                    <a:lnTo>
                      <a:pt x="94" y="137"/>
                    </a:lnTo>
                    <a:lnTo>
                      <a:pt x="71" y="139"/>
                    </a:lnTo>
                    <a:lnTo>
                      <a:pt x="48" y="141"/>
                    </a:lnTo>
                    <a:lnTo>
                      <a:pt x="24" y="144"/>
                    </a:lnTo>
                    <a:lnTo>
                      <a:pt x="0" y="147"/>
                    </a:lnTo>
                    <a:lnTo>
                      <a:pt x="2" y="167"/>
                    </a:lnTo>
                    <a:lnTo>
                      <a:pt x="26" y="165"/>
                    </a:lnTo>
                    <a:lnTo>
                      <a:pt x="50" y="162"/>
                    </a:lnTo>
                    <a:lnTo>
                      <a:pt x="73" y="160"/>
                    </a:lnTo>
                    <a:lnTo>
                      <a:pt x="96" y="158"/>
                    </a:lnTo>
                    <a:lnTo>
                      <a:pt x="118" y="156"/>
                    </a:lnTo>
                    <a:lnTo>
                      <a:pt x="142" y="154"/>
                    </a:lnTo>
                    <a:lnTo>
                      <a:pt x="164" y="152"/>
                    </a:lnTo>
                    <a:lnTo>
                      <a:pt x="186" y="150"/>
                    </a:lnTo>
                    <a:lnTo>
                      <a:pt x="208" y="148"/>
                    </a:lnTo>
                    <a:lnTo>
                      <a:pt x="231" y="147"/>
                    </a:lnTo>
                    <a:lnTo>
                      <a:pt x="253" y="144"/>
                    </a:lnTo>
                    <a:lnTo>
                      <a:pt x="275" y="142"/>
                    </a:lnTo>
                    <a:lnTo>
                      <a:pt x="297" y="140"/>
                    </a:lnTo>
                    <a:lnTo>
                      <a:pt x="320" y="137"/>
                    </a:lnTo>
                    <a:lnTo>
                      <a:pt x="342" y="135"/>
                    </a:lnTo>
                    <a:lnTo>
                      <a:pt x="364" y="132"/>
                    </a:lnTo>
                    <a:lnTo>
                      <a:pt x="388" y="128"/>
                    </a:lnTo>
                    <a:lnTo>
                      <a:pt x="410" y="125"/>
                    </a:lnTo>
                    <a:lnTo>
                      <a:pt x="433" y="121"/>
                    </a:lnTo>
                    <a:lnTo>
                      <a:pt x="457" y="117"/>
                    </a:lnTo>
                    <a:lnTo>
                      <a:pt x="480" y="112"/>
                    </a:lnTo>
                    <a:lnTo>
                      <a:pt x="504" y="106"/>
                    </a:lnTo>
                    <a:lnTo>
                      <a:pt x="529" y="100"/>
                    </a:lnTo>
                    <a:lnTo>
                      <a:pt x="554" y="94"/>
                    </a:lnTo>
                    <a:lnTo>
                      <a:pt x="579" y="87"/>
                    </a:lnTo>
                    <a:lnTo>
                      <a:pt x="605" y="79"/>
                    </a:lnTo>
                    <a:lnTo>
                      <a:pt x="631" y="71"/>
                    </a:lnTo>
                    <a:lnTo>
                      <a:pt x="658" y="63"/>
                    </a:lnTo>
                    <a:lnTo>
                      <a:pt x="685" y="53"/>
                    </a:lnTo>
                    <a:lnTo>
                      <a:pt x="712" y="43"/>
                    </a:lnTo>
                    <a:lnTo>
                      <a:pt x="742" y="32"/>
                    </a:lnTo>
                    <a:lnTo>
                      <a:pt x="771" y="20"/>
                    </a:lnTo>
                    <a:lnTo>
                      <a:pt x="7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37" name="Freeform 7">
                <a:extLst>
                  <a:ext uri="{FF2B5EF4-FFF2-40B4-BE49-F238E27FC236}">
                    <a16:creationId xmlns:a16="http://schemas.microsoft.com/office/drawing/2014/main" id="{AFBFFF7A-F934-1C65-4B30-4C32231D7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991" y="1947121"/>
                <a:ext cx="2733382" cy="900628"/>
              </a:xfrm>
              <a:custGeom>
                <a:avLst/>
                <a:gdLst>
                  <a:gd name="T0" fmla="*/ 1590 w 1590"/>
                  <a:gd name="T1" fmla="*/ 0 h 524"/>
                  <a:gd name="T2" fmla="*/ 1449 w 1590"/>
                  <a:gd name="T3" fmla="*/ 3 h 524"/>
                  <a:gd name="T4" fmla="*/ 1314 w 1590"/>
                  <a:gd name="T5" fmla="*/ 15 h 524"/>
                  <a:gd name="T6" fmla="*/ 1184 w 1590"/>
                  <a:gd name="T7" fmla="*/ 33 h 524"/>
                  <a:gd name="T8" fmla="*/ 1061 w 1590"/>
                  <a:gd name="T9" fmla="*/ 57 h 524"/>
                  <a:gd name="T10" fmla="*/ 943 w 1590"/>
                  <a:gd name="T11" fmla="*/ 88 h 524"/>
                  <a:gd name="T12" fmla="*/ 831 w 1590"/>
                  <a:gd name="T13" fmla="*/ 122 h 524"/>
                  <a:gd name="T14" fmla="*/ 724 w 1590"/>
                  <a:gd name="T15" fmla="*/ 160 h 524"/>
                  <a:gd name="T16" fmla="*/ 623 w 1590"/>
                  <a:gd name="T17" fmla="*/ 201 h 524"/>
                  <a:gd name="T18" fmla="*/ 527 w 1590"/>
                  <a:gd name="T19" fmla="*/ 244 h 524"/>
                  <a:gd name="T20" fmla="*/ 437 w 1590"/>
                  <a:gd name="T21" fmla="*/ 287 h 524"/>
                  <a:gd name="T22" fmla="*/ 352 w 1590"/>
                  <a:gd name="T23" fmla="*/ 329 h 524"/>
                  <a:gd name="T24" fmla="*/ 271 w 1590"/>
                  <a:gd name="T25" fmla="*/ 371 h 524"/>
                  <a:gd name="T26" fmla="*/ 196 w 1590"/>
                  <a:gd name="T27" fmla="*/ 410 h 524"/>
                  <a:gd name="T28" fmla="*/ 126 w 1590"/>
                  <a:gd name="T29" fmla="*/ 446 h 524"/>
                  <a:gd name="T30" fmla="*/ 60 w 1590"/>
                  <a:gd name="T31" fmla="*/ 478 h 524"/>
                  <a:gd name="T32" fmla="*/ 0 w 1590"/>
                  <a:gd name="T33" fmla="*/ 504 h 524"/>
                  <a:gd name="T34" fmla="*/ 38 w 1590"/>
                  <a:gd name="T35" fmla="*/ 511 h 524"/>
                  <a:gd name="T36" fmla="*/ 102 w 1590"/>
                  <a:gd name="T37" fmla="*/ 481 h 524"/>
                  <a:gd name="T38" fmla="*/ 170 w 1590"/>
                  <a:gd name="T39" fmla="*/ 447 h 524"/>
                  <a:gd name="T40" fmla="*/ 242 w 1590"/>
                  <a:gd name="T41" fmla="*/ 409 h 524"/>
                  <a:gd name="T42" fmla="*/ 320 w 1590"/>
                  <a:gd name="T43" fmla="*/ 368 h 524"/>
                  <a:gd name="T44" fmla="*/ 402 w 1590"/>
                  <a:gd name="T45" fmla="*/ 326 h 524"/>
                  <a:gd name="T46" fmla="*/ 490 w 1590"/>
                  <a:gd name="T47" fmla="*/ 284 h 524"/>
                  <a:gd name="T48" fmla="*/ 583 w 1590"/>
                  <a:gd name="T49" fmla="*/ 241 h 524"/>
                  <a:gd name="T50" fmla="*/ 681 w 1590"/>
                  <a:gd name="T51" fmla="*/ 200 h 524"/>
                  <a:gd name="T52" fmla="*/ 784 w 1590"/>
                  <a:gd name="T53" fmla="*/ 161 h 524"/>
                  <a:gd name="T54" fmla="*/ 892 w 1590"/>
                  <a:gd name="T55" fmla="*/ 125 h 524"/>
                  <a:gd name="T56" fmla="*/ 1007 w 1590"/>
                  <a:gd name="T57" fmla="*/ 92 h 524"/>
                  <a:gd name="T58" fmla="*/ 1125 w 1590"/>
                  <a:gd name="T59" fmla="*/ 65 h 524"/>
                  <a:gd name="T60" fmla="*/ 1252 w 1590"/>
                  <a:gd name="T61" fmla="*/ 43 h 524"/>
                  <a:gd name="T62" fmla="*/ 1382 w 1590"/>
                  <a:gd name="T63" fmla="*/ 28 h 524"/>
                  <a:gd name="T64" fmla="*/ 1519 w 1590"/>
                  <a:gd name="T65" fmla="*/ 21 h 524"/>
                  <a:gd name="T66" fmla="*/ 1590 w 1590"/>
                  <a:gd name="T67" fmla="*/ 21 h 5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90" h="524">
                    <a:moveTo>
                      <a:pt x="1590" y="0"/>
                    </a:moveTo>
                    <a:lnTo>
                      <a:pt x="1590" y="0"/>
                    </a:lnTo>
                    <a:lnTo>
                      <a:pt x="1519" y="1"/>
                    </a:lnTo>
                    <a:lnTo>
                      <a:pt x="1449" y="3"/>
                    </a:lnTo>
                    <a:lnTo>
                      <a:pt x="1381" y="8"/>
                    </a:lnTo>
                    <a:lnTo>
                      <a:pt x="1314" y="15"/>
                    </a:lnTo>
                    <a:lnTo>
                      <a:pt x="1248" y="23"/>
                    </a:lnTo>
                    <a:lnTo>
                      <a:pt x="1184" y="33"/>
                    </a:lnTo>
                    <a:lnTo>
                      <a:pt x="1122" y="45"/>
                    </a:lnTo>
                    <a:lnTo>
                      <a:pt x="1061" y="57"/>
                    </a:lnTo>
                    <a:lnTo>
                      <a:pt x="1001" y="72"/>
                    </a:lnTo>
                    <a:lnTo>
                      <a:pt x="943" y="88"/>
                    </a:lnTo>
                    <a:lnTo>
                      <a:pt x="886" y="105"/>
                    </a:lnTo>
                    <a:lnTo>
                      <a:pt x="831" y="122"/>
                    </a:lnTo>
                    <a:lnTo>
                      <a:pt x="777" y="141"/>
                    </a:lnTo>
                    <a:lnTo>
                      <a:pt x="724" y="160"/>
                    </a:lnTo>
                    <a:lnTo>
                      <a:pt x="673" y="181"/>
                    </a:lnTo>
                    <a:lnTo>
                      <a:pt x="623" y="201"/>
                    </a:lnTo>
                    <a:lnTo>
                      <a:pt x="575" y="223"/>
                    </a:lnTo>
                    <a:lnTo>
                      <a:pt x="527" y="244"/>
                    </a:lnTo>
                    <a:lnTo>
                      <a:pt x="481" y="265"/>
                    </a:lnTo>
                    <a:lnTo>
                      <a:pt x="437" y="287"/>
                    </a:lnTo>
                    <a:lnTo>
                      <a:pt x="393" y="308"/>
                    </a:lnTo>
                    <a:lnTo>
                      <a:pt x="352" y="329"/>
                    </a:lnTo>
                    <a:lnTo>
                      <a:pt x="311" y="350"/>
                    </a:lnTo>
                    <a:lnTo>
                      <a:pt x="271" y="371"/>
                    </a:lnTo>
                    <a:lnTo>
                      <a:pt x="233" y="390"/>
                    </a:lnTo>
                    <a:lnTo>
                      <a:pt x="196" y="410"/>
                    </a:lnTo>
                    <a:lnTo>
                      <a:pt x="160" y="428"/>
                    </a:lnTo>
                    <a:lnTo>
                      <a:pt x="126" y="446"/>
                    </a:lnTo>
                    <a:lnTo>
                      <a:pt x="92" y="462"/>
                    </a:lnTo>
                    <a:lnTo>
                      <a:pt x="60" y="478"/>
                    </a:lnTo>
                    <a:lnTo>
                      <a:pt x="30" y="492"/>
                    </a:lnTo>
                    <a:lnTo>
                      <a:pt x="0" y="504"/>
                    </a:lnTo>
                    <a:lnTo>
                      <a:pt x="8" y="524"/>
                    </a:lnTo>
                    <a:lnTo>
                      <a:pt x="38" y="511"/>
                    </a:lnTo>
                    <a:lnTo>
                      <a:pt x="69" y="496"/>
                    </a:lnTo>
                    <a:lnTo>
                      <a:pt x="102" y="481"/>
                    </a:lnTo>
                    <a:lnTo>
                      <a:pt x="135" y="464"/>
                    </a:lnTo>
                    <a:lnTo>
                      <a:pt x="170" y="447"/>
                    </a:lnTo>
                    <a:lnTo>
                      <a:pt x="205" y="428"/>
                    </a:lnTo>
                    <a:lnTo>
                      <a:pt x="242" y="409"/>
                    </a:lnTo>
                    <a:lnTo>
                      <a:pt x="280" y="389"/>
                    </a:lnTo>
                    <a:lnTo>
                      <a:pt x="320" y="368"/>
                    </a:lnTo>
                    <a:lnTo>
                      <a:pt x="361" y="348"/>
                    </a:lnTo>
                    <a:lnTo>
                      <a:pt x="402" y="326"/>
                    </a:lnTo>
                    <a:lnTo>
                      <a:pt x="446" y="305"/>
                    </a:lnTo>
                    <a:lnTo>
                      <a:pt x="490" y="284"/>
                    </a:lnTo>
                    <a:lnTo>
                      <a:pt x="535" y="262"/>
                    </a:lnTo>
                    <a:lnTo>
                      <a:pt x="583" y="241"/>
                    </a:lnTo>
                    <a:lnTo>
                      <a:pt x="631" y="221"/>
                    </a:lnTo>
                    <a:lnTo>
                      <a:pt x="681" y="200"/>
                    </a:lnTo>
                    <a:lnTo>
                      <a:pt x="731" y="180"/>
                    </a:lnTo>
                    <a:lnTo>
                      <a:pt x="784" y="161"/>
                    </a:lnTo>
                    <a:lnTo>
                      <a:pt x="838" y="142"/>
                    </a:lnTo>
                    <a:lnTo>
                      <a:pt x="892" y="125"/>
                    </a:lnTo>
                    <a:lnTo>
                      <a:pt x="949" y="108"/>
                    </a:lnTo>
                    <a:lnTo>
                      <a:pt x="1007" y="92"/>
                    </a:lnTo>
                    <a:lnTo>
                      <a:pt x="1065" y="78"/>
                    </a:lnTo>
                    <a:lnTo>
                      <a:pt x="1125" y="65"/>
                    </a:lnTo>
                    <a:lnTo>
                      <a:pt x="1188" y="54"/>
                    </a:lnTo>
                    <a:lnTo>
                      <a:pt x="1252" y="43"/>
                    </a:lnTo>
                    <a:lnTo>
                      <a:pt x="1316" y="35"/>
                    </a:lnTo>
                    <a:lnTo>
                      <a:pt x="1382" y="28"/>
                    </a:lnTo>
                    <a:lnTo>
                      <a:pt x="1450" y="24"/>
                    </a:lnTo>
                    <a:lnTo>
                      <a:pt x="1519" y="21"/>
                    </a:lnTo>
                    <a:lnTo>
                      <a:pt x="1590" y="21"/>
                    </a:lnTo>
                    <a:lnTo>
                      <a:pt x="15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38" name="Freeform 8">
                <a:extLst>
                  <a:ext uri="{FF2B5EF4-FFF2-40B4-BE49-F238E27FC236}">
                    <a16:creationId xmlns:a16="http://schemas.microsoft.com/office/drawing/2014/main" id="{832B54E3-A98F-07E1-38AC-AE12A9E41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73" y="1947121"/>
                <a:ext cx="2965462" cy="1039847"/>
              </a:xfrm>
              <a:custGeom>
                <a:avLst/>
                <a:gdLst>
                  <a:gd name="T0" fmla="*/ 1725 w 1725"/>
                  <a:gd name="T1" fmla="*/ 585 h 605"/>
                  <a:gd name="T2" fmla="*/ 1647 w 1725"/>
                  <a:gd name="T3" fmla="*/ 557 h 605"/>
                  <a:gd name="T4" fmla="*/ 1566 w 1725"/>
                  <a:gd name="T5" fmla="*/ 524 h 605"/>
                  <a:gd name="T6" fmla="*/ 1481 w 1725"/>
                  <a:gd name="T7" fmla="*/ 485 h 605"/>
                  <a:gd name="T8" fmla="*/ 1392 w 1725"/>
                  <a:gd name="T9" fmla="*/ 442 h 605"/>
                  <a:gd name="T10" fmla="*/ 1300 w 1725"/>
                  <a:gd name="T11" fmla="*/ 395 h 605"/>
                  <a:gd name="T12" fmla="*/ 1203 w 1725"/>
                  <a:gd name="T13" fmla="*/ 347 h 605"/>
                  <a:gd name="T14" fmla="*/ 1103 w 1725"/>
                  <a:gd name="T15" fmla="*/ 297 h 605"/>
                  <a:gd name="T16" fmla="*/ 998 w 1725"/>
                  <a:gd name="T17" fmla="*/ 248 h 605"/>
                  <a:gd name="T18" fmla="*/ 890 w 1725"/>
                  <a:gd name="T19" fmla="*/ 200 h 605"/>
                  <a:gd name="T20" fmla="*/ 776 w 1725"/>
                  <a:gd name="T21" fmla="*/ 155 h 605"/>
                  <a:gd name="T22" fmla="*/ 659 w 1725"/>
                  <a:gd name="T23" fmla="*/ 114 h 605"/>
                  <a:gd name="T24" fmla="*/ 537 w 1725"/>
                  <a:gd name="T25" fmla="*/ 77 h 605"/>
                  <a:gd name="T26" fmla="*/ 410 w 1725"/>
                  <a:gd name="T27" fmla="*/ 46 h 605"/>
                  <a:gd name="T28" fmla="*/ 279 w 1725"/>
                  <a:gd name="T29" fmla="*/ 22 h 605"/>
                  <a:gd name="T30" fmla="*/ 141 w 1725"/>
                  <a:gd name="T31" fmla="*/ 7 h 605"/>
                  <a:gd name="T32" fmla="*/ 0 w 1725"/>
                  <a:gd name="T33" fmla="*/ 0 h 605"/>
                  <a:gd name="T34" fmla="*/ 70 w 1725"/>
                  <a:gd name="T35" fmla="*/ 23 h 605"/>
                  <a:gd name="T36" fmla="*/ 208 w 1725"/>
                  <a:gd name="T37" fmla="*/ 34 h 605"/>
                  <a:gd name="T38" fmla="*/ 341 w 1725"/>
                  <a:gd name="T39" fmla="*/ 54 h 605"/>
                  <a:gd name="T40" fmla="*/ 469 w 1725"/>
                  <a:gd name="T41" fmla="*/ 80 h 605"/>
                  <a:gd name="T42" fmla="*/ 593 w 1725"/>
                  <a:gd name="T43" fmla="*/ 114 h 605"/>
                  <a:gd name="T44" fmla="*/ 711 w 1725"/>
                  <a:gd name="T45" fmla="*/ 153 h 605"/>
                  <a:gd name="T46" fmla="*/ 826 w 1725"/>
                  <a:gd name="T47" fmla="*/ 197 h 605"/>
                  <a:gd name="T48" fmla="*/ 937 w 1725"/>
                  <a:gd name="T49" fmla="*/ 243 h 605"/>
                  <a:gd name="T50" fmla="*/ 1043 w 1725"/>
                  <a:gd name="T51" fmla="*/ 291 h 605"/>
                  <a:gd name="T52" fmla="*/ 1145 w 1725"/>
                  <a:gd name="T53" fmla="*/ 341 h 605"/>
                  <a:gd name="T54" fmla="*/ 1243 w 1725"/>
                  <a:gd name="T55" fmla="*/ 390 h 605"/>
                  <a:gd name="T56" fmla="*/ 1338 w 1725"/>
                  <a:gd name="T57" fmla="*/ 437 h 605"/>
                  <a:gd name="T58" fmla="*/ 1428 w 1725"/>
                  <a:gd name="T59" fmla="*/ 482 h 605"/>
                  <a:gd name="T60" fmla="*/ 1516 w 1725"/>
                  <a:gd name="T61" fmla="*/ 524 h 605"/>
                  <a:gd name="T62" fmla="*/ 1599 w 1725"/>
                  <a:gd name="T63" fmla="*/ 561 h 605"/>
                  <a:gd name="T64" fmla="*/ 1680 w 1725"/>
                  <a:gd name="T65" fmla="*/ 592 h 605"/>
                  <a:gd name="T66" fmla="*/ 1719 w 1725"/>
                  <a:gd name="T67" fmla="*/ 605 h 60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25" h="605">
                    <a:moveTo>
                      <a:pt x="1725" y="585"/>
                    </a:moveTo>
                    <a:lnTo>
                      <a:pt x="1725" y="585"/>
                    </a:lnTo>
                    <a:lnTo>
                      <a:pt x="1687" y="572"/>
                    </a:lnTo>
                    <a:lnTo>
                      <a:pt x="1647" y="557"/>
                    </a:lnTo>
                    <a:lnTo>
                      <a:pt x="1607" y="541"/>
                    </a:lnTo>
                    <a:lnTo>
                      <a:pt x="1566" y="524"/>
                    </a:lnTo>
                    <a:lnTo>
                      <a:pt x="1524" y="505"/>
                    </a:lnTo>
                    <a:lnTo>
                      <a:pt x="1481" y="485"/>
                    </a:lnTo>
                    <a:lnTo>
                      <a:pt x="1437" y="464"/>
                    </a:lnTo>
                    <a:lnTo>
                      <a:pt x="1392" y="442"/>
                    </a:lnTo>
                    <a:lnTo>
                      <a:pt x="1347" y="419"/>
                    </a:lnTo>
                    <a:lnTo>
                      <a:pt x="1300" y="395"/>
                    </a:lnTo>
                    <a:lnTo>
                      <a:pt x="1252" y="371"/>
                    </a:lnTo>
                    <a:lnTo>
                      <a:pt x="1203" y="347"/>
                    </a:lnTo>
                    <a:lnTo>
                      <a:pt x="1154" y="322"/>
                    </a:lnTo>
                    <a:lnTo>
                      <a:pt x="1103" y="297"/>
                    </a:lnTo>
                    <a:lnTo>
                      <a:pt x="1052" y="273"/>
                    </a:lnTo>
                    <a:lnTo>
                      <a:pt x="998" y="248"/>
                    </a:lnTo>
                    <a:lnTo>
                      <a:pt x="945" y="224"/>
                    </a:lnTo>
                    <a:lnTo>
                      <a:pt x="890" y="200"/>
                    </a:lnTo>
                    <a:lnTo>
                      <a:pt x="834" y="178"/>
                    </a:lnTo>
                    <a:lnTo>
                      <a:pt x="776" y="155"/>
                    </a:lnTo>
                    <a:lnTo>
                      <a:pt x="718" y="134"/>
                    </a:lnTo>
                    <a:lnTo>
                      <a:pt x="659" y="114"/>
                    </a:lnTo>
                    <a:lnTo>
                      <a:pt x="598" y="95"/>
                    </a:lnTo>
                    <a:lnTo>
                      <a:pt x="537" y="77"/>
                    </a:lnTo>
                    <a:lnTo>
                      <a:pt x="474" y="61"/>
                    </a:lnTo>
                    <a:lnTo>
                      <a:pt x="410" y="46"/>
                    </a:lnTo>
                    <a:lnTo>
                      <a:pt x="344" y="33"/>
                    </a:lnTo>
                    <a:lnTo>
                      <a:pt x="279" y="22"/>
                    </a:lnTo>
                    <a:lnTo>
                      <a:pt x="211" y="13"/>
                    </a:lnTo>
                    <a:lnTo>
                      <a:pt x="141" y="7"/>
                    </a:lnTo>
                    <a:lnTo>
                      <a:pt x="71" y="2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70" y="23"/>
                    </a:lnTo>
                    <a:lnTo>
                      <a:pt x="140" y="27"/>
                    </a:lnTo>
                    <a:lnTo>
                      <a:pt x="208" y="34"/>
                    </a:lnTo>
                    <a:lnTo>
                      <a:pt x="275" y="43"/>
                    </a:lnTo>
                    <a:lnTo>
                      <a:pt x="341" y="54"/>
                    </a:lnTo>
                    <a:lnTo>
                      <a:pt x="405" y="66"/>
                    </a:lnTo>
                    <a:lnTo>
                      <a:pt x="469" y="80"/>
                    </a:lnTo>
                    <a:lnTo>
                      <a:pt x="531" y="97"/>
                    </a:lnTo>
                    <a:lnTo>
                      <a:pt x="593" y="114"/>
                    </a:lnTo>
                    <a:lnTo>
                      <a:pt x="653" y="133"/>
                    </a:lnTo>
                    <a:lnTo>
                      <a:pt x="711" y="153"/>
                    </a:lnTo>
                    <a:lnTo>
                      <a:pt x="769" y="175"/>
                    </a:lnTo>
                    <a:lnTo>
                      <a:pt x="826" y="197"/>
                    </a:lnTo>
                    <a:lnTo>
                      <a:pt x="882" y="220"/>
                    </a:lnTo>
                    <a:lnTo>
                      <a:pt x="937" y="243"/>
                    </a:lnTo>
                    <a:lnTo>
                      <a:pt x="990" y="267"/>
                    </a:lnTo>
                    <a:lnTo>
                      <a:pt x="1043" y="291"/>
                    </a:lnTo>
                    <a:lnTo>
                      <a:pt x="1094" y="316"/>
                    </a:lnTo>
                    <a:lnTo>
                      <a:pt x="1145" y="341"/>
                    </a:lnTo>
                    <a:lnTo>
                      <a:pt x="1194" y="365"/>
                    </a:lnTo>
                    <a:lnTo>
                      <a:pt x="1243" y="390"/>
                    </a:lnTo>
                    <a:lnTo>
                      <a:pt x="1291" y="414"/>
                    </a:lnTo>
                    <a:lnTo>
                      <a:pt x="1338" y="437"/>
                    </a:lnTo>
                    <a:lnTo>
                      <a:pt x="1383" y="460"/>
                    </a:lnTo>
                    <a:lnTo>
                      <a:pt x="1428" y="482"/>
                    </a:lnTo>
                    <a:lnTo>
                      <a:pt x="1472" y="504"/>
                    </a:lnTo>
                    <a:lnTo>
                      <a:pt x="1516" y="524"/>
                    </a:lnTo>
                    <a:lnTo>
                      <a:pt x="1558" y="543"/>
                    </a:lnTo>
                    <a:lnTo>
                      <a:pt x="1599" y="561"/>
                    </a:lnTo>
                    <a:lnTo>
                      <a:pt x="1640" y="577"/>
                    </a:lnTo>
                    <a:lnTo>
                      <a:pt x="1680" y="592"/>
                    </a:lnTo>
                    <a:lnTo>
                      <a:pt x="1719" y="605"/>
                    </a:lnTo>
                    <a:lnTo>
                      <a:pt x="1725" y="585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41" name="Freeform 11">
                <a:extLst>
                  <a:ext uri="{FF2B5EF4-FFF2-40B4-BE49-F238E27FC236}">
                    <a16:creationId xmlns:a16="http://schemas.microsoft.com/office/drawing/2014/main" id="{39FF26CF-5622-485C-4996-C74935E3C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082" y="4652442"/>
                <a:ext cx="1268702" cy="371251"/>
              </a:xfrm>
              <a:custGeom>
                <a:avLst/>
                <a:gdLst>
                  <a:gd name="T0" fmla="*/ 9 w 738"/>
                  <a:gd name="T1" fmla="*/ 216 h 216"/>
                  <a:gd name="T2" fmla="*/ 86 w 738"/>
                  <a:gd name="T3" fmla="*/ 178 h 216"/>
                  <a:gd name="T4" fmla="*/ 154 w 738"/>
                  <a:gd name="T5" fmla="*/ 147 h 216"/>
                  <a:gd name="T6" fmla="*/ 216 w 738"/>
                  <a:gd name="T7" fmla="*/ 122 h 216"/>
                  <a:gd name="T8" fmla="*/ 270 w 738"/>
                  <a:gd name="T9" fmla="*/ 102 h 216"/>
                  <a:gd name="T10" fmla="*/ 319 w 738"/>
                  <a:gd name="T11" fmla="*/ 85 h 216"/>
                  <a:gd name="T12" fmla="*/ 364 w 738"/>
                  <a:gd name="T13" fmla="*/ 73 h 216"/>
                  <a:gd name="T14" fmla="*/ 404 w 738"/>
                  <a:gd name="T15" fmla="*/ 64 h 216"/>
                  <a:gd name="T16" fmla="*/ 442 w 738"/>
                  <a:gd name="T17" fmla="*/ 57 h 216"/>
                  <a:gd name="T18" fmla="*/ 478 w 738"/>
                  <a:gd name="T19" fmla="*/ 53 h 216"/>
                  <a:gd name="T20" fmla="*/ 512 w 738"/>
                  <a:gd name="T21" fmla="*/ 49 h 216"/>
                  <a:gd name="T22" fmla="*/ 546 w 738"/>
                  <a:gd name="T23" fmla="*/ 46 h 216"/>
                  <a:gd name="T24" fmla="*/ 580 w 738"/>
                  <a:gd name="T25" fmla="*/ 43 h 216"/>
                  <a:gd name="T26" fmla="*/ 616 w 738"/>
                  <a:gd name="T27" fmla="*/ 40 h 216"/>
                  <a:gd name="T28" fmla="*/ 654 w 738"/>
                  <a:gd name="T29" fmla="*/ 35 h 216"/>
                  <a:gd name="T30" fmla="*/ 693 w 738"/>
                  <a:gd name="T31" fmla="*/ 29 h 216"/>
                  <a:gd name="T32" fmla="*/ 738 w 738"/>
                  <a:gd name="T33" fmla="*/ 20 h 216"/>
                  <a:gd name="T34" fmla="*/ 711 w 738"/>
                  <a:gd name="T35" fmla="*/ 4 h 216"/>
                  <a:gd name="T36" fmla="*/ 670 w 738"/>
                  <a:gd name="T37" fmla="*/ 12 h 216"/>
                  <a:gd name="T38" fmla="*/ 632 w 738"/>
                  <a:gd name="T39" fmla="*/ 17 h 216"/>
                  <a:gd name="T40" fmla="*/ 595 w 738"/>
                  <a:gd name="T41" fmla="*/ 21 h 216"/>
                  <a:gd name="T42" fmla="*/ 561 w 738"/>
                  <a:gd name="T43" fmla="*/ 24 h 216"/>
                  <a:gd name="T44" fmla="*/ 527 w 738"/>
                  <a:gd name="T45" fmla="*/ 27 h 216"/>
                  <a:gd name="T46" fmla="*/ 493 w 738"/>
                  <a:gd name="T47" fmla="*/ 30 h 216"/>
                  <a:gd name="T48" fmla="*/ 458 w 738"/>
                  <a:gd name="T49" fmla="*/ 34 h 216"/>
                  <a:gd name="T50" fmla="*/ 420 w 738"/>
                  <a:gd name="T51" fmla="*/ 40 h 216"/>
                  <a:gd name="T52" fmla="*/ 380 w 738"/>
                  <a:gd name="T53" fmla="*/ 47 h 216"/>
                  <a:gd name="T54" fmla="*/ 337 w 738"/>
                  <a:gd name="T55" fmla="*/ 59 h 216"/>
                  <a:gd name="T56" fmla="*/ 289 w 738"/>
                  <a:gd name="T57" fmla="*/ 73 h 216"/>
                  <a:gd name="T58" fmla="*/ 236 w 738"/>
                  <a:gd name="T59" fmla="*/ 91 h 216"/>
                  <a:gd name="T60" fmla="*/ 178 w 738"/>
                  <a:gd name="T61" fmla="*/ 114 h 216"/>
                  <a:gd name="T62" fmla="*/ 113 w 738"/>
                  <a:gd name="T63" fmla="*/ 144 h 216"/>
                  <a:gd name="T64" fmla="*/ 39 w 738"/>
                  <a:gd name="T65" fmla="*/ 178 h 216"/>
                  <a:gd name="T66" fmla="*/ 0 w 738"/>
                  <a:gd name="T67" fmla="*/ 197 h 2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38" h="216">
                    <a:moveTo>
                      <a:pt x="9" y="216"/>
                    </a:moveTo>
                    <a:lnTo>
                      <a:pt x="9" y="216"/>
                    </a:lnTo>
                    <a:lnTo>
                      <a:pt x="49" y="196"/>
                    </a:lnTo>
                    <a:lnTo>
                      <a:pt x="86" y="178"/>
                    </a:lnTo>
                    <a:lnTo>
                      <a:pt x="121" y="162"/>
                    </a:lnTo>
                    <a:lnTo>
                      <a:pt x="154" y="147"/>
                    </a:lnTo>
                    <a:lnTo>
                      <a:pt x="186" y="134"/>
                    </a:lnTo>
                    <a:lnTo>
                      <a:pt x="216" y="122"/>
                    </a:lnTo>
                    <a:lnTo>
                      <a:pt x="243" y="111"/>
                    </a:lnTo>
                    <a:lnTo>
                      <a:pt x="270" y="102"/>
                    </a:lnTo>
                    <a:lnTo>
                      <a:pt x="295" y="93"/>
                    </a:lnTo>
                    <a:lnTo>
                      <a:pt x="319" y="85"/>
                    </a:lnTo>
                    <a:lnTo>
                      <a:pt x="342" y="79"/>
                    </a:lnTo>
                    <a:lnTo>
                      <a:pt x="364" y="73"/>
                    </a:lnTo>
                    <a:lnTo>
                      <a:pt x="385" y="68"/>
                    </a:lnTo>
                    <a:lnTo>
                      <a:pt x="404" y="64"/>
                    </a:lnTo>
                    <a:lnTo>
                      <a:pt x="424" y="61"/>
                    </a:lnTo>
                    <a:lnTo>
                      <a:pt x="442" y="57"/>
                    </a:lnTo>
                    <a:lnTo>
                      <a:pt x="460" y="55"/>
                    </a:lnTo>
                    <a:lnTo>
                      <a:pt x="478" y="53"/>
                    </a:lnTo>
                    <a:lnTo>
                      <a:pt x="495" y="51"/>
                    </a:lnTo>
                    <a:lnTo>
                      <a:pt x="512" y="49"/>
                    </a:lnTo>
                    <a:lnTo>
                      <a:pt x="529" y="47"/>
                    </a:lnTo>
                    <a:lnTo>
                      <a:pt x="546" y="46"/>
                    </a:lnTo>
                    <a:lnTo>
                      <a:pt x="563" y="45"/>
                    </a:lnTo>
                    <a:lnTo>
                      <a:pt x="580" y="43"/>
                    </a:lnTo>
                    <a:lnTo>
                      <a:pt x="598" y="42"/>
                    </a:lnTo>
                    <a:lnTo>
                      <a:pt x="616" y="40"/>
                    </a:lnTo>
                    <a:lnTo>
                      <a:pt x="634" y="38"/>
                    </a:lnTo>
                    <a:lnTo>
                      <a:pt x="654" y="35"/>
                    </a:lnTo>
                    <a:lnTo>
                      <a:pt x="673" y="32"/>
                    </a:lnTo>
                    <a:lnTo>
                      <a:pt x="693" y="29"/>
                    </a:lnTo>
                    <a:lnTo>
                      <a:pt x="715" y="25"/>
                    </a:lnTo>
                    <a:lnTo>
                      <a:pt x="738" y="20"/>
                    </a:lnTo>
                    <a:lnTo>
                      <a:pt x="733" y="0"/>
                    </a:lnTo>
                    <a:lnTo>
                      <a:pt x="711" y="4"/>
                    </a:lnTo>
                    <a:lnTo>
                      <a:pt x="690" y="8"/>
                    </a:lnTo>
                    <a:lnTo>
                      <a:pt x="670" y="12"/>
                    </a:lnTo>
                    <a:lnTo>
                      <a:pt x="650" y="15"/>
                    </a:lnTo>
                    <a:lnTo>
                      <a:pt x="632" y="17"/>
                    </a:lnTo>
                    <a:lnTo>
                      <a:pt x="613" y="19"/>
                    </a:lnTo>
                    <a:lnTo>
                      <a:pt x="595" y="21"/>
                    </a:lnTo>
                    <a:lnTo>
                      <a:pt x="578" y="23"/>
                    </a:lnTo>
                    <a:lnTo>
                      <a:pt x="561" y="24"/>
                    </a:lnTo>
                    <a:lnTo>
                      <a:pt x="545" y="26"/>
                    </a:lnTo>
                    <a:lnTo>
                      <a:pt x="527" y="27"/>
                    </a:lnTo>
                    <a:lnTo>
                      <a:pt x="510" y="28"/>
                    </a:lnTo>
                    <a:lnTo>
                      <a:pt x="493" y="30"/>
                    </a:lnTo>
                    <a:lnTo>
                      <a:pt x="476" y="32"/>
                    </a:lnTo>
                    <a:lnTo>
                      <a:pt x="458" y="34"/>
                    </a:lnTo>
                    <a:lnTo>
                      <a:pt x="439" y="37"/>
                    </a:lnTo>
                    <a:lnTo>
                      <a:pt x="420" y="40"/>
                    </a:lnTo>
                    <a:lnTo>
                      <a:pt x="401" y="43"/>
                    </a:lnTo>
                    <a:lnTo>
                      <a:pt x="380" y="47"/>
                    </a:lnTo>
                    <a:lnTo>
                      <a:pt x="359" y="53"/>
                    </a:lnTo>
                    <a:lnTo>
                      <a:pt x="337" y="59"/>
                    </a:lnTo>
                    <a:lnTo>
                      <a:pt x="314" y="66"/>
                    </a:lnTo>
                    <a:lnTo>
                      <a:pt x="289" y="73"/>
                    </a:lnTo>
                    <a:lnTo>
                      <a:pt x="263" y="82"/>
                    </a:lnTo>
                    <a:lnTo>
                      <a:pt x="236" y="91"/>
                    </a:lnTo>
                    <a:lnTo>
                      <a:pt x="208" y="102"/>
                    </a:lnTo>
                    <a:lnTo>
                      <a:pt x="178" y="114"/>
                    </a:lnTo>
                    <a:lnTo>
                      <a:pt x="146" y="129"/>
                    </a:lnTo>
                    <a:lnTo>
                      <a:pt x="113" y="144"/>
                    </a:lnTo>
                    <a:lnTo>
                      <a:pt x="77" y="160"/>
                    </a:lnTo>
                    <a:lnTo>
                      <a:pt x="39" y="178"/>
                    </a:lnTo>
                    <a:lnTo>
                      <a:pt x="0" y="197"/>
                    </a:lnTo>
                    <a:lnTo>
                      <a:pt x="9" y="216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42" name="Freeform 12">
                <a:extLst>
                  <a:ext uri="{FF2B5EF4-FFF2-40B4-BE49-F238E27FC236}">
                    <a16:creationId xmlns:a16="http://schemas.microsoft.com/office/drawing/2014/main" id="{BE5DA695-9D47-D4EF-71FC-7AD2EDA82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73" y="4991037"/>
                <a:ext cx="2967181" cy="905784"/>
              </a:xfrm>
              <a:custGeom>
                <a:avLst/>
                <a:gdLst>
                  <a:gd name="T0" fmla="*/ 0 w 1726"/>
                  <a:gd name="T1" fmla="*/ 527 h 527"/>
                  <a:gd name="T2" fmla="*/ 141 w 1726"/>
                  <a:gd name="T3" fmla="*/ 523 h 527"/>
                  <a:gd name="T4" fmla="*/ 277 w 1726"/>
                  <a:gd name="T5" fmla="*/ 512 h 527"/>
                  <a:gd name="T6" fmla="*/ 408 w 1726"/>
                  <a:gd name="T7" fmla="*/ 497 h 527"/>
                  <a:gd name="T8" fmla="*/ 533 w 1726"/>
                  <a:gd name="T9" fmla="*/ 476 h 527"/>
                  <a:gd name="T10" fmla="*/ 654 w 1726"/>
                  <a:gd name="T11" fmla="*/ 451 h 527"/>
                  <a:gd name="T12" fmla="*/ 770 w 1726"/>
                  <a:gd name="T13" fmla="*/ 421 h 527"/>
                  <a:gd name="T14" fmla="*/ 882 w 1726"/>
                  <a:gd name="T15" fmla="*/ 388 h 527"/>
                  <a:gd name="T16" fmla="*/ 990 w 1726"/>
                  <a:gd name="T17" fmla="*/ 352 h 527"/>
                  <a:gd name="T18" fmla="*/ 1093 w 1726"/>
                  <a:gd name="T19" fmla="*/ 314 h 527"/>
                  <a:gd name="T20" fmla="*/ 1194 w 1726"/>
                  <a:gd name="T21" fmla="*/ 274 h 527"/>
                  <a:gd name="T22" fmla="*/ 1290 w 1726"/>
                  <a:gd name="T23" fmla="*/ 232 h 527"/>
                  <a:gd name="T24" fmla="*/ 1383 w 1726"/>
                  <a:gd name="T25" fmla="*/ 189 h 527"/>
                  <a:gd name="T26" fmla="*/ 1473 w 1726"/>
                  <a:gd name="T27" fmla="*/ 146 h 527"/>
                  <a:gd name="T28" fmla="*/ 1560 w 1726"/>
                  <a:gd name="T29" fmla="*/ 103 h 527"/>
                  <a:gd name="T30" fmla="*/ 1645 w 1726"/>
                  <a:gd name="T31" fmla="*/ 60 h 527"/>
                  <a:gd name="T32" fmla="*/ 1726 w 1726"/>
                  <a:gd name="T33" fmla="*/ 19 h 527"/>
                  <a:gd name="T34" fmla="*/ 1676 w 1726"/>
                  <a:gd name="T35" fmla="*/ 21 h 527"/>
                  <a:gd name="T36" fmla="*/ 1593 w 1726"/>
                  <a:gd name="T37" fmla="*/ 63 h 527"/>
                  <a:gd name="T38" fmla="*/ 1508 w 1726"/>
                  <a:gd name="T39" fmla="*/ 106 h 527"/>
                  <a:gd name="T40" fmla="*/ 1419 w 1726"/>
                  <a:gd name="T41" fmla="*/ 149 h 527"/>
                  <a:gd name="T42" fmla="*/ 1328 w 1726"/>
                  <a:gd name="T43" fmla="*/ 192 h 527"/>
                  <a:gd name="T44" fmla="*/ 1234 w 1726"/>
                  <a:gd name="T45" fmla="*/ 234 h 527"/>
                  <a:gd name="T46" fmla="*/ 1136 w 1726"/>
                  <a:gd name="T47" fmla="*/ 274 h 527"/>
                  <a:gd name="T48" fmla="*/ 1035 w 1726"/>
                  <a:gd name="T49" fmla="*/ 314 h 527"/>
                  <a:gd name="T50" fmla="*/ 930 w 1726"/>
                  <a:gd name="T51" fmla="*/ 351 h 527"/>
                  <a:gd name="T52" fmla="*/ 821 w 1726"/>
                  <a:gd name="T53" fmla="*/ 385 h 527"/>
                  <a:gd name="T54" fmla="*/ 708 w 1726"/>
                  <a:gd name="T55" fmla="*/ 416 h 527"/>
                  <a:gd name="T56" fmla="*/ 590 w 1726"/>
                  <a:gd name="T57" fmla="*/ 443 h 527"/>
                  <a:gd name="T58" fmla="*/ 468 w 1726"/>
                  <a:gd name="T59" fmla="*/ 466 h 527"/>
                  <a:gd name="T60" fmla="*/ 340 w 1726"/>
                  <a:gd name="T61" fmla="*/ 485 h 527"/>
                  <a:gd name="T62" fmla="*/ 208 w 1726"/>
                  <a:gd name="T63" fmla="*/ 498 h 527"/>
                  <a:gd name="T64" fmla="*/ 70 w 1726"/>
                  <a:gd name="T65" fmla="*/ 506 h 527"/>
                  <a:gd name="T66" fmla="*/ 0 w 1726"/>
                  <a:gd name="T67" fmla="*/ 507 h 5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26" h="527">
                    <a:moveTo>
                      <a:pt x="0" y="527"/>
                    </a:moveTo>
                    <a:lnTo>
                      <a:pt x="0" y="527"/>
                    </a:lnTo>
                    <a:lnTo>
                      <a:pt x="71" y="526"/>
                    </a:lnTo>
                    <a:lnTo>
                      <a:pt x="141" y="523"/>
                    </a:lnTo>
                    <a:lnTo>
                      <a:pt x="209" y="519"/>
                    </a:lnTo>
                    <a:lnTo>
                      <a:pt x="277" y="512"/>
                    </a:lnTo>
                    <a:lnTo>
                      <a:pt x="343" y="506"/>
                    </a:lnTo>
                    <a:lnTo>
                      <a:pt x="408" y="497"/>
                    </a:lnTo>
                    <a:lnTo>
                      <a:pt x="471" y="487"/>
                    </a:lnTo>
                    <a:lnTo>
                      <a:pt x="533" y="476"/>
                    </a:lnTo>
                    <a:lnTo>
                      <a:pt x="594" y="464"/>
                    </a:lnTo>
                    <a:lnTo>
                      <a:pt x="654" y="451"/>
                    </a:lnTo>
                    <a:lnTo>
                      <a:pt x="712" y="436"/>
                    </a:lnTo>
                    <a:lnTo>
                      <a:pt x="770" y="421"/>
                    </a:lnTo>
                    <a:lnTo>
                      <a:pt x="827" y="405"/>
                    </a:lnTo>
                    <a:lnTo>
                      <a:pt x="882" y="388"/>
                    </a:lnTo>
                    <a:lnTo>
                      <a:pt x="937" y="371"/>
                    </a:lnTo>
                    <a:lnTo>
                      <a:pt x="990" y="352"/>
                    </a:lnTo>
                    <a:lnTo>
                      <a:pt x="1042" y="333"/>
                    </a:lnTo>
                    <a:lnTo>
                      <a:pt x="1093" y="314"/>
                    </a:lnTo>
                    <a:lnTo>
                      <a:pt x="1144" y="294"/>
                    </a:lnTo>
                    <a:lnTo>
                      <a:pt x="1194" y="274"/>
                    </a:lnTo>
                    <a:lnTo>
                      <a:pt x="1242" y="253"/>
                    </a:lnTo>
                    <a:lnTo>
                      <a:pt x="1290" y="232"/>
                    </a:lnTo>
                    <a:lnTo>
                      <a:pt x="1336" y="211"/>
                    </a:lnTo>
                    <a:lnTo>
                      <a:pt x="1383" y="189"/>
                    </a:lnTo>
                    <a:lnTo>
                      <a:pt x="1429" y="167"/>
                    </a:lnTo>
                    <a:lnTo>
                      <a:pt x="1473" y="146"/>
                    </a:lnTo>
                    <a:lnTo>
                      <a:pt x="1517" y="124"/>
                    </a:lnTo>
                    <a:lnTo>
                      <a:pt x="1560" y="103"/>
                    </a:lnTo>
                    <a:lnTo>
                      <a:pt x="1603" y="81"/>
                    </a:lnTo>
                    <a:lnTo>
                      <a:pt x="1645" y="60"/>
                    </a:lnTo>
                    <a:lnTo>
                      <a:pt x="1686" y="39"/>
                    </a:lnTo>
                    <a:lnTo>
                      <a:pt x="1726" y="19"/>
                    </a:lnTo>
                    <a:lnTo>
                      <a:pt x="1717" y="0"/>
                    </a:lnTo>
                    <a:lnTo>
                      <a:pt x="1676" y="21"/>
                    </a:lnTo>
                    <a:lnTo>
                      <a:pt x="1635" y="42"/>
                    </a:lnTo>
                    <a:lnTo>
                      <a:pt x="1593" y="63"/>
                    </a:lnTo>
                    <a:lnTo>
                      <a:pt x="1551" y="84"/>
                    </a:lnTo>
                    <a:lnTo>
                      <a:pt x="1508" y="106"/>
                    </a:lnTo>
                    <a:lnTo>
                      <a:pt x="1464" y="128"/>
                    </a:lnTo>
                    <a:lnTo>
                      <a:pt x="1419" y="149"/>
                    </a:lnTo>
                    <a:lnTo>
                      <a:pt x="1374" y="171"/>
                    </a:lnTo>
                    <a:lnTo>
                      <a:pt x="1328" y="192"/>
                    </a:lnTo>
                    <a:lnTo>
                      <a:pt x="1282" y="213"/>
                    </a:lnTo>
                    <a:lnTo>
                      <a:pt x="1234" y="234"/>
                    </a:lnTo>
                    <a:lnTo>
                      <a:pt x="1185" y="254"/>
                    </a:lnTo>
                    <a:lnTo>
                      <a:pt x="1136" y="274"/>
                    </a:lnTo>
                    <a:lnTo>
                      <a:pt x="1086" y="295"/>
                    </a:lnTo>
                    <a:lnTo>
                      <a:pt x="1035" y="314"/>
                    </a:lnTo>
                    <a:lnTo>
                      <a:pt x="983" y="333"/>
                    </a:lnTo>
                    <a:lnTo>
                      <a:pt x="930" y="351"/>
                    </a:lnTo>
                    <a:lnTo>
                      <a:pt x="876" y="368"/>
                    </a:lnTo>
                    <a:lnTo>
                      <a:pt x="821" y="385"/>
                    </a:lnTo>
                    <a:lnTo>
                      <a:pt x="764" y="401"/>
                    </a:lnTo>
                    <a:lnTo>
                      <a:pt x="708" y="416"/>
                    </a:lnTo>
                    <a:lnTo>
                      <a:pt x="649" y="430"/>
                    </a:lnTo>
                    <a:lnTo>
                      <a:pt x="590" y="443"/>
                    </a:lnTo>
                    <a:lnTo>
                      <a:pt x="529" y="455"/>
                    </a:lnTo>
                    <a:lnTo>
                      <a:pt x="468" y="466"/>
                    </a:lnTo>
                    <a:lnTo>
                      <a:pt x="404" y="476"/>
                    </a:lnTo>
                    <a:lnTo>
                      <a:pt x="340" y="485"/>
                    </a:lnTo>
                    <a:lnTo>
                      <a:pt x="275" y="492"/>
                    </a:lnTo>
                    <a:lnTo>
                      <a:pt x="208" y="498"/>
                    </a:lnTo>
                    <a:lnTo>
                      <a:pt x="140" y="502"/>
                    </a:lnTo>
                    <a:lnTo>
                      <a:pt x="70" y="506"/>
                    </a:lnTo>
                    <a:lnTo>
                      <a:pt x="0" y="50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43" name="Freeform 13">
                <a:extLst>
                  <a:ext uri="{FF2B5EF4-FFF2-40B4-BE49-F238E27FC236}">
                    <a16:creationId xmlns:a16="http://schemas.microsoft.com/office/drawing/2014/main" id="{0A4FF326-7C5D-3DBF-3804-7DE9EE5DE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373" y="5058068"/>
                <a:ext cx="2699000" cy="838753"/>
              </a:xfrm>
              <a:custGeom>
                <a:avLst/>
                <a:gdLst>
                  <a:gd name="T0" fmla="*/ 0 w 1570"/>
                  <a:gd name="T1" fmla="*/ 18 h 488"/>
                  <a:gd name="T2" fmla="*/ 61 w 1570"/>
                  <a:gd name="T3" fmla="*/ 56 h 488"/>
                  <a:gd name="T4" fmla="*/ 126 w 1570"/>
                  <a:gd name="T5" fmla="*/ 95 h 488"/>
                  <a:gd name="T6" fmla="*/ 195 w 1570"/>
                  <a:gd name="T7" fmla="*/ 136 h 488"/>
                  <a:gd name="T8" fmla="*/ 269 w 1570"/>
                  <a:gd name="T9" fmla="*/ 176 h 488"/>
                  <a:gd name="T10" fmla="*/ 348 w 1570"/>
                  <a:gd name="T11" fmla="*/ 216 h 488"/>
                  <a:gd name="T12" fmla="*/ 431 w 1570"/>
                  <a:gd name="T13" fmla="*/ 256 h 488"/>
                  <a:gd name="T14" fmla="*/ 520 w 1570"/>
                  <a:gd name="T15" fmla="*/ 294 h 488"/>
                  <a:gd name="T16" fmla="*/ 614 w 1570"/>
                  <a:gd name="T17" fmla="*/ 330 h 488"/>
                  <a:gd name="T18" fmla="*/ 714 w 1570"/>
                  <a:gd name="T19" fmla="*/ 364 h 488"/>
                  <a:gd name="T20" fmla="*/ 818 w 1570"/>
                  <a:gd name="T21" fmla="*/ 395 h 488"/>
                  <a:gd name="T22" fmla="*/ 929 w 1570"/>
                  <a:gd name="T23" fmla="*/ 422 h 488"/>
                  <a:gd name="T24" fmla="*/ 1044 w 1570"/>
                  <a:gd name="T25" fmla="*/ 446 h 488"/>
                  <a:gd name="T26" fmla="*/ 1167 w 1570"/>
                  <a:gd name="T27" fmla="*/ 464 h 488"/>
                  <a:gd name="T28" fmla="*/ 1295 w 1570"/>
                  <a:gd name="T29" fmla="*/ 478 h 488"/>
                  <a:gd name="T30" fmla="*/ 1429 w 1570"/>
                  <a:gd name="T31" fmla="*/ 486 h 488"/>
                  <a:gd name="T32" fmla="*/ 1570 w 1570"/>
                  <a:gd name="T33" fmla="*/ 488 h 488"/>
                  <a:gd name="T34" fmla="*/ 1499 w 1570"/>
                  <a:gd name="T35" fmla="*/ 468 h 488"/>
                  <a:gd name="T36" fmla="*/ 1362 w 1570"/>
                  <a:gd name="T37" fmla="*/ 462 h 488"/>
                  <a:gd name="T38" fmla="*/ 1232 w 1570"/>
                  <a:gd name="T39" fmla="*/ 452 h 488"/>
                  <a:gd name="T40" fmla="*/ 1108 w 1570"/>
                  <a:gd name="T41" fmla="*/ 435 h 488"/>
                  <a:gd name="T42" fmla="*/ 990 w 1570"/>
                  <a:gd name="T43" fmla="*/ 414 h 488"/>
                  <a:gd name="T44" fmla="*/ 877 w 1570"/>
                  <a:gd name="T45" fmla="*/ 389 h 488"/>
                  <a:gd name="T46" fmla="*/ 771 w 1570"/>
                  <a:gd name="T47" fmla="*/ 360 h 488"/>
                  <a:gd name="T48" fmla="*/ 670 w 1570"/>
                  <a:gd name="T49" fmla="*/ 328 h 488"/>
                  <a:gd name="T50" fmla="*/ 574 w 1570"/>
                  <a:gd name="T51" fmla="*/ 293 h 488"/>
                  <a:gd name="T52" fmla="*/ 483 w 1570"/>
                  <a:gd name="T53" fmla="*/ 256 h 488"/>
                  <a:gd name="T54" fmla="*/ 398 w 1570"/>
                  <a:gd name="T55" fmla="*/ 218 h 488"/>
                  <a:gd name="T56" fmla="*/ 317 w 1570"/>
                  <a:gd name="T57" fmla="*/ 178 h 488"/>
                  <a:gd name="T58" fmla="*/ 242 w 1570"/>
                  <a:gd name="T59" fmla="*/ 138 h 488"/>
                  <a:gd name="T60" fmla="*/ 170 w 1570"/>
                  <a:gd name="T61" fmla="*/ 97 h 488"/>
                  <a:gd name="T62" fmla="*/ 103 w 1570"/>
                  <a:gd name="T63" fmla="*/ 58 h 488"/>
                  <a:gd name="T64" fmla="*/ 41 w 1570"/>
                  <a:gd name="T65" fmla="*/ 19 h 488"/>
                  <a:gd name="T66" fmla="*/ 12 w 1570"/>
                  <a:gd name="T67" fmla="*/ 0 h 4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70" h="488">
                    <a:moveTo>
                      <a:pt x="0" y="18"/>
                    </a:moveTo>
                    <a:lnTo>
                      <a:pt x="0" y="18"/>
                    </a:lnTo>
                    <a:lnTo>
                      <a:pt x="30" y="37"/>
                    </a:lnTo>
                    <a:lnTo>
                      <a:pt x="61" y="56"/>
                    </a:lnTo>
                    <a:lnTo>
                      <a:pt x="93" y="75"/>
                    </a:lnTo>
                    <a:lnTo>
                      <a:pt x="126" y="95"/>
                    </a:lnTo>
                    <a:lnTo>
                      <a:pt x="160" y="116"/>
                    </a:lnTo>
                    <a:lnTo>
                      <a:pt x="195" y="136"/>
                    </a:lnTo>
                    <a:lnTo>
                      <a:pt x="231" y="156"/>
                    </a:lnTo>
                    <a:lnTo>
                      <a:pt x="269" y="176"/>
                    </a:lnTo>
                    <a:lnTo>
                      <a:pt x="308" y="196"/>
                    </a:lnTo>
                    <a:lnTo>
                      <a:pt x="348" y="216"/>
                    </a:lnTo>
                    <a:lnTo>
                      <a:pt x="389" y="236"/>
                    </a:lnTo>
                    <a:lnTo>
                      <a:pt x="431" y="256"/>
                    </a:lnTo>
                    <a:lnTo>
                      <a:pt x="475" y="275"/>
                    </a:lnTo>
                    <a:lnTo>
                      <a:pt x="520" y="294"/>
                    </a:lnTo>
                    <a:lnTo>
                      <a:pt x="567" y="312"/>
                    </a:lnTo>
                    <a:lnTo>
                      <a:pt x="614" y="330"/>
                    </a:lnTo>
                    <a:lnTo>
                      <a:pt x="663" y="347"/>
                    </a:lnTo>
                    <a:lnTo>
                      <a:pt x="714" y="364"/>
                    </a:lnTo>
                    <a:lnTo>
                      <a:pt x="765" y="380"/>
                    </a:lnTo>
                    <a:lnTo>
                      <a:pt x="818" y="395"/>
                    </a:lnTo>
                    <a:lnTo>
                      <a:pt x="873" y="408"/>
                    </a:lnTo>
                    <a:lnTo>
                      <a:pt x="929" y="422"/>
                    </a:lnTo>
                    <a:lnTo>
                      <a:pt x="986" y="435"/>
                    </a:lnTo>
                    <a:lnTo>
                      <a:pt x="1044" y="446"/>
                    </a:lnTo>
                    <a:lnTo>
                      <a:pt x="1105" y="456"/>
                    </a:lnTo>
                    <a:lnTo>
                      <a:pt x="1167" y="464"/>
                    </a:lnTo>
                    <a:lnTo>
                      <a:pt x="1230" y="472"/>
                    </a:lnTo>
                    <a:lnTo>
                      <a:pt x="1295" y="478"/>
                    </a:lnTo>
                    <a:lnTo>
                      <a:pt x="1361" y="483"/>
                    </a:lnTo>
                    <a:lnTo>
                      <a:pt x="1429" y="486"/>
                    </a:lnTo>
                    <a:lnTo>
                      <a:pt x="1499" y="488"/>
                    </a:lnTo>
                    <a:lnTo>
                      <a:pt x="1570" y="488"/>
                    </a:lnTo>
                    <a:lnTo>
                      <a:pt x="1570" y="468"/>
                    </a:lnTo>
                    <a:lnTo>
                      <a:pt x="1499" y="468"/>
                    </a:lnTo>
                    <a:lnTo>
                      <a:pt x="1430" y="465"/>
                    </a:lnTo>
                    <a:lnTo>
                      <a:pt x="1362" y="462"/>
                    </a:lnTo>
                    <a:lnTo>
                      <a:pt x="1296" y="457"/>
                    </a:lnTo>
                    <a:lnTo>
                      <a:pt x="1232" y="452"/>
                    </a:lnTo>
                    <a:lnTo>
                      <a:pt x="1169" y="443"/>
                    </a:lnTo>
                    <a:lnTo>
                      <a:pt x="1108" y="435"/>
                    </a:lnTo>
                    <a:lnTo>
                      <a:pt x="1048" y="425"/>
                    </a:lnTo>
                    <a:lnTo>
                      <a:pt x="990" y="414"/>
                    </a:lnTo>
                    <a:lnTo>
                      <a:pt x="933" y="401"/>
                    </a:lnTo>
                    <a:lnTo>
                      <a:pt x="877" y="389"/>
                    </a:lnTo>
                    <a:lnTo>
                      <a:pt x="824" y="375"/>
                    </a:lnTo>
                    <a:lnTo>
                      <a:pt x="771" y="360"/>
                    </a:lnTo>
                    <a:lnTo>
                      <a:pt x="719" y="344"/>
                    </a:lnTo>
                    <a:lnTo>
                      <a:pt x="670" y="328"/>
                    </a:lnTo>
                    <a:lnTo>
                      <a:pt x="621" y="310"/>
                    </a:lnTo>
                    <a:lnTo>
                      <a:pt x="574" y="293"/>
                    </a:lnTo>
                    <a:lnTo>
                      <a:pt x="528" y="274"/>
                    </a:lnTo>
                    <a:lnTo>
                      <a:pt x="483" y="256"/>
                    </a:lnTo>
                    <a:lnTo>
                      <a:pt x="439" y="237"/>
                    </a:lnTo>
                    <a:lnTo>
                      <a:pt x="398" y="218"/>
                    </a:lnTo>
                    <a:lnTo>
                      <a:pt x="357" y="197"/>
                    </a:lnTo>
                    <a:lnTo>
                      <a:pt x="317" y="178"/>
                    </a:lnTo>
                    <a:lnTo>
                      <a:pt x="279" y="158"/>
                    </a:lnTo>
                    <a:lnTo>
                      <a:pt x="242" y="138"/>
                    </a:lnTo>
                    <a:lnTo>
                      <a:pt x="205" y="117"/>
                    </a:lnTo>
                    <a:lnTo>
                      <a:pt x="170" y="97"/>
                    </a:lnTo>
                    <a:lnTo>
                      <a:pt x="136" y="78"/>
                    </a:lnTo>
                    <a:lnTo>
                      <a:pt x="103" y="58"/>
                    </a:lnTo>
                    <a:lnTo>
                      <a:pt x="72" y="38"/>
                    </a:lnTo>
                    <a:lnTo>
                      <a:pt x="41" y="19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44" name="Freeform 14">
                <a:extLst>
                  <a:ext uri="{FF2B5EF4-FFF2-40B4-BE49-F238E27FC236}">
                    <a16:creationId xmlns:a16="http://schemas.microsoft.com/office/drawing/2014/main" id="{067B96DC-BA53-D7B3-451E-BAEB3DFC9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30" y="4571661"/>
                <a:ext cx="1364972" cy="517345"/>
              </a:xfrm>
              <a:custGeom>
                <a:avLst/>
                <a:gdLst>
                  <a:gd name="T0" fmla="*/ 9 w 794"/>
                  <a:gd name="T1" fmla="*/ 21 h 301"/>
                  <a:gd name="T2" fmla="*/ 55 w 794"/>
                  <a:gd name="T3" fmla="*/ 28 h 301"/>
                  <a:gd name="T4" fmla="*/ 101 w 794"/>
                  <a:gd name="T5" fmla="*/ 35 h 301"/>
                  <a:gd name="T6" fmla="*/ 147 w 794"/>
                  <a:gd name="T7" fmla="*/ 43 h 301"/>
                  <a:gd name="T8" fmla="*/ 192 w 794"/>
                  <a:gd name="T9" fmla="*/ 51 h 301"/>
                  <a:gd name="T10" fmla="*/ 237 w 794"/>
                  <a:gd name="T11" fmla="*/ 62 h 301"/>
                  <a:gd name="T12" fmla="*/ 282 w 794"/>
                  <a:gd name="T13" fmla="*/ 72 h 301"/>
                  <a:gd name="T14" fmla="*/ 328 w 794"/>
                  <a:gd name="T15" fmla="*/ 85 h 301"/>
                  <a:gd name="T16" fmla="*/ 374 w 794"/>
                  <a:gd name="T17" fmla="*/ 100 h 301"/>
                  <a:gd name="T18" fmla="*/ 421 w 794"/>
                  <a:gd name="T19" fmla="*/ 116 h 301"/>
                  <a:gd name="T20" fmla="*/ 468 w 794"/>
                  <a:gd name="T21" fmla="*/ 135 h 301"/>
                  <a:gd name="T22" fmla="*/ 517 w 794"/>
                  <a:gd name="T23" fmla="*/ 155 h 301"/>
                  <a:gd name="T24" fmla="*/ 566 w 794"/>
                  <a:gd name="T25" fmla="*/ 179 h 301"/>
                  <a:gd name="T26" fmla="*/ 618 w 794"/>
                  <a:gd name="T27" fmla="*/ 204 h 301"/>
                  <a:gd name="T28" fmla="*/ 671 w 794"/>
                  <a:gd name="T29" fmla="*/ 234 h 301"/>
                  <a:gd name="T30" fmla="*/ 726 w 794"/>
                  <a:gd name="T31" fmla="*/ 265 h 301"/>
                  <a:gd name="T32" fmla="*/ 782 w 794"/>
                  <a:gd name="T33" fmla="*/ 301 h 301"/>
                  <a:gd name="T34" fmla="*/ 764 w 794"/>
                  <a:gd name="T35" fmla="*/ 266 h 301"/>
                  <a:gd name="T36" fmla="*/ 709 w 794"/>
                  <a:gd name="T37" fmla="*/ 231 h 301"/>
                  <a:gd name="T38" fmla="*/ 654 w 794"/>
                  <a:gd name="T39" fmla="*/ 200 h 301"/>
                  <a:gd name="T40" fmla="*/ 601 w 794"/>
                  <a:gd name="T41" fmla="*/ 173 h 301"/>
                  <a:gd name="T42" fmla="*/ 550 w 794"/>
                  <a:gd name="T43" fmla="*/ 148 h 301"/>
                  <a:gd name="T44" fmla="*/ 500 w 794"/>
                  <a:gd name="T45" fmla="*/ 126 h 301"/>
                  <a:gd name="T46" fmla="*/ 452 w 794"/>
                  <a:gd name="T47" fmla="*/ 105 h 301"/>
                  <a:gd name="T48" fmla="*/ 404 w 794"/>
                  <a:gd name="T49" fmla="*/ 88 h 301"/>
                  <a:gd name="T50" fmla="*/ 357 w 794"/>
                  <a:gd name="T51" fmla="*/ 73 h 301"/>
                  <a:gd name="T52" fmla="*/ 311 w 794"/>
                  <a:gd name="T53" fmla="*/ 59 h 301"/>
                  <a:gd name="T54" fmla="*/ 265 w 794"/>
                  <a:gd name="T55" fmla="*/ 47 h 301"/>
                  <a:gd name="T56" fmla="*/ 219 w 794"/>
                  <a:gd name="T57" fmla="*/ 36 h 301"/>
                  <a:gd name="T58" fmla="*/ 173 w 794"/>
                  <a:gd name="T59" fmla="*/ 26 h 301"/>
                  <a:gd name="T60" fmla="*/ 128 w 794"/>
                  <a:gd name="T61" fmla="*/ 18 h 301"/>
                  <a:gd name="T62" fmla="*/ 82 w 794"/>
                  <a:gd name="T63" fmla="*/ 10 h 301"/>
                  <a:gd name="T64" fmla="*/ 36 w 794"/>
                  <a:gd name="T65" fmla="*/ 3 h 301"/>
                  <a:gd name="T66" fmla="*/ 21 w 794"/>
                  <a:gd name="T67" fmla="*/ 10 h 301"/>
                  <a:gd name="T68" fmla="*/ 7 w 794"/>
                  <a:gd name="T69" fmla="*/ 1 h 301"/>
                  <a:gd name="T70" fmla="*/ 1 w 794"/>
                  <a:gd name="T71" fmla="*/ 6 h 301"/>
                  <a:gd name="T72" fmla="*/ 0 w 794"/>
                  <a:gd name="T73" fmla="*/ 13 h 301"/>
                  <a:gd name="T74" fmla="*/ 5 w 794"/>
                  <a:gd name="T75" fmla="*/ 20 h 301"/>
                  <a:gd name="T76" fmla="*/ 0 w 794"/>
                  <a:gd name="T77" fmla="*/ 10 h 3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94" h="301">
                    <a:moveTo>
                      <a:pt x="0" y="10"/>
                    </a:moveTo>
                    <a:lnTo>
                      <a:pt x="9" y="21"/>
                    </a:lnTo>
                    <a:lnTo>
                      <a:pt x="32" y="24"/>
                    </a:lnTo>
                    <a:lnTo>
                      <a:pt x="55" y="28"/>
                    </a:lnTo>
                    <a:lnTo>
                      <a:pt x="78" y="31"/>
                    </a:lnTo>
                    <a:lnTo>
                      <a:pt x="101" y="35"/>
                    </a:lnTo>
                    <a:lnTo>
                      <a:pt x="124" y="39"/>
                    </a:lnTo>
                    <a:lnTo>
                      <a:pt x="147" y="43"/>
                    </a:lnTo>
                    <a:lnTo>
                      <a:pt x="170" y="47"/>
                    </a:lnTo>
                    <a:lnTo>
                      <a:pt x="192" y="51"/>
                    </a:lnTo>
                    <a:lnTo>
                      <a:pt x="215" y="56"/>
                    </a:lnTo>
                    <a:lnTo>
                      <a:pt x="237" y="62"/>
                    </a:lnTo>
                    <a:lnTo>
                      <a:pt x="260" y="66"/>
                    </a:lnTo>
                    <a:lnTo>
                      <a:pt x="282" y="72"/>
                    </a:lnTo>
                    <a:lnTo>
                      <a:pt x="305" y="78"/>
                    </a:lnTo>
                    <a:lnTo>
                      <a:pt x="328" y="85"/>
                    </a:lnTo>
                    <a:lnTo>
                      <a:pt x="351" y="92"/>
                    </a:lnTo>
                    <a:lnTo>
                      <a:pt x="374" y="100"/>
                    </a:lnTo>
                    <a:lnTo>
                      <a:pt x="397" y="108"/>
                    </a:lnTo>
                    <a:lnTo>
                      <a:pt x="421" y="116"/>
                    </a:lnTo>
                    <a:lnTo>
                      <a:pt x="445" y="125"/>
                    </a:lnTo>
                    <a:lnTo>
                      <a:pt x="468" y="135"/>
                    </a:lnTo>
                    <a:lnTo>
                      <a:pt x="492" y="145"/>
                    </a:lnTo>
                    <a:lnTo>
                      <a:pt x="517" y="155"/>
                    </a:lnTo>
                    <a:lnTo>
                      <a:pt x="541" y="166"/>
                    </a:lnTo>
                    <a:lnTo>
                      <a:pt x="566" y="179"/>
                    </a:lnTo>
                    <a:lnTo>
                      <a:pt x="592" y="191"/>
                    </a:lnTo>
                    <a:lnTo>
                      <a:pt x="618" y="204"/>
                    </a:lnTo>
                    <a:lnTo>
                      <a:pt x="644" y="219"/>
                    </a:lnTo>
                    <a:lnTo>
                      <a:pt x="671" y="234"/>
                    </a:lnTo>
                    <a:lnTo>
                      <a:pt x="698" y="249"/>
                    </a:lnTo>
                    <a:lnTo>
                      <a:pt x="726" y="265"/>
                    </a:lnTo>
                    <a:lnTo>
                      <a:pt x="754" y="283"/>
                    </a:lnTo>
                    <a:lnTo>
                      <a:pt x="782" y="301"/>
                    </a:lnTo>
                    <a:lnTo>
                      <a:pt x="794" y="283"/>
                    </a:lnTo>
                    <a:lnTo>
                      <a:pt x="764" y="266"/>
                    </a:lnTo>
                    <a:lnTo>
                      <a:pt x="736" y="248"/>
                    </a:lnTo>
                    <a:lnTo>
                      <a:pt x="709" y="231"/>
                    </a:lnTo>
                    <a:lnTo>
                      <a:pt x="681" y="215"/>
                    </a:lnTo>
                    <a:lnTo>
                      <a:pt x="654" y="200"/>
                    </a:lnTo>
                    <a:lnTo>
                      <a:pt x="627" y="186"/>
                    </a:lnTo>
                    <a:lnTo>
                      <a:pt x="601" y="173"/>
                    </a:lnTo>
                    <a:lnTo>
                      <a:pt x="576" y="160"/>
                    </a:lnTo>
                    <a:lnTo>
                      <a:pt x="550" y="148"/>
                    </a:lnTo>
                    <a:lnTo>
                      <a:pt x="525" y="137"/>
                    </a:lnTo>
                    <a:lnTo>
                      <a:pt x="500" y="126"/>
                    </a:lnTo>
                    <a:lnTo>
                      <a:pt x="476" y="115"/>
                    </a:lnTo>
                    <a:lnTo>
                      <a:pt x="452" y="105"/>
                    </a:lnTo>
                    <a:lnTo>
                      <a:pt x="427" y="97"/>
                    </a:lnTo>
                    <a:lnTo>
                      <a:pt x="404" y="88"/>
                    </a:lnTo>
                    <a:lnTo>
                      <a:pt x="381" y="80"/>
                    </a:lnTo>
                    <a:lnTo>
                      <a:pt x="357" y="73"/>
                    </a:lnTo>
                    <a:lnTo>
                      <a:pt x="334" y="66"/>
                    </a:lnTo>
                    <a:lnTo>
                      <a:pt x="311" y="59"/>
                    </a:lnTo>
                    <a:lnTo>
                      <a:pt x="288" y="52"/>
                    </a:lnTo>
                    <a:lnTo>
                      <a:pt x="265" y="47"/>
                    </a:lnTo>
                    <a:lnTo>
                      <a:pt x="242" y="41"/>
                    </a:lnTo>
                    <a:lnTo>
                      <a:pt x="219" y="36"/>
                    </a:lnTo>
                    <a:lnTo>
                      <a:pt x="197" y="31"/>
                    </a:lnTo>
                    <a:lnTo>
                      <a:pt x="173" y="26"/>
                    </a:lnTo>
                    <a:lnTo>
                      <a:pt x="151" y="22"/>
                    </a:lnTo>
                    <a:lnTo>
                      <a:pt x="128" y="18"/>
                    </a:lnTo>
                    <a:lnTo>
                      <a:pt x="105" y="14"/>
                    </a:lnTo>
                    <a:lnTo>
                      <a:pt x="82" y="10"/>
                    </a:lnTo>
                    <a:lnTo>
                      <a:pt x="59" y="7"/>
                    </a:lnTo>
                    <a:lnTo>
                      <a:pt x="36" y="3"/>
                    </a:lnTo>
                    <a:lnTo>
                      <a:pt x="11" y="0"/>
                    </a:lnTo>
                    <a:lnTo>
                      <a:pt x="21" y="1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9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45" name="Freeform 87">
                <a:extLst>
                  <a:ext uri="{FF2B5EF4-FFF2-40B4-BE49-F238E27FC236}">
                    <a16:creationId xmlns:a16="http://schemas.microsoft.com/office/drawing/2014/main" id="{B5026F64-8B2F-A09F-C10D-40A7C19DB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0" y="2980748"/>
                <a:ext cx="728902" cy="1658599"/>
              </a:xfrm>
              <a:custGeom>
                <a:avLst/>
                <a:gdLst>
                  <a:gd name="T0" fmla="*/ 233 w 424"/>
                  <a:gd name="T1" fmla="*/ 3 h 965"/>
                  <a:gd name="T2" fmla="*/ 265 w 424"/>
                  <a:gd name="T3" fmla="*/ 15 h 965"/>
                  <a:gd name="T4" fmla="*/ 294 w 424"/>
                  <a:gd name="T5" fmla="*/ 38 h 965"/>
                  <a:gd name="T6" fmla="*/ 322 w 424"/>
                  <a:gd name="T7" fmla="*/ 70 h 965"/>
                  <a:gd name="T8" fmla="*/ 346 w 424"/>
                  <a:gd name="T9" fmla="*/ 111 h 965"/>
                  <a:gd name="T10" fmla="*/ 368 w 424"/>
                  <a:gd name="T11" fmla="*/ 159 h 965"/>
                  <a:gd name="T12" fmla="*/ 387 w 424"/>
                  <a:gd name="T13" fmla="*/ 213 h 965"/>
                  <a:gd name="T14" fmla="*/ 403 w 424"/>
                  <a:gd name="T15" fmla="*/ 274 h 965"/>
                  <a:gd name="T16" fmla="*/ 414 w 424"/>
                  <a:gd name="T17" fmla="*/ 340 h 965"/>
                  <a:gd name="T18" fmla="*/ 421 w 424"/>
                  <a:gd name="T19" fmla="*/ 409 h 965"/>
                  <a:gd name="T20" fmla="*/ 424 w 424"/>
                  <a:gd name="T21" fmla="*/ 482 h 965"/>
                  <a:gd name="T22" fmla="*/ 421 w 424"/>
                  <a:gd name="T23" fmla="*/ 556 h 965"/>
                  <a:gd name="T24" fmla="*/ 414 w 424"/>
                  <a:gd name="T25" fmla="*/ 625 h 965"/>
                  <a:gd name="T26" fmla="*/ 403 w 424"/>
                  <a:gd name="T27" fmla="*/ 691 h 965"/>
                  <a:gd name="T28" fmla="*/ 387 w 424"/>
                  <a:gd name="T29" fmla="*/ 752 h 965"/>
                  <a:gd name="T30" fmla="*/ 368 w 424"/>
                  <a:gd name="T31" fmla="*/ 806 h 965"/>
                  <a:gd name="T32" fmla="*/ 346 w 424"/>
                  <a:gd name="T33" fmla="*/ 854 h 965"/>
                  <a:gd name="T34" fmla="*/ 322 w 424"/>
                  <a:gd name="T35" fmla="*/ 895 h 965"/>
                  <a:gd name="T36" fmla="*/ 294 w 424"/>
                  <a:gd name="T37" fmla="*/ 927 h 965"/>
                  <a:gd name="T38" fmla="*/ 265 w 424"/>
                  <a:gd name="T39" fmla="*/ 950 h 965"/>
                  <a:gd name="T40" fmla="*/ 233 w 424"/>
                  <a:gd name="T41" fmla="*/ 962 h 965"/>
                  <a:gd name="T42" fmla="*/ 201 w 424"/>
                  <a:gd name="T43" fmla="*/ 964 h 965"/>
                  <a:gd name="T44" fmla="*/ 169 w 424"/>
                  <a:gd name="T45" fmla="*/ 955 h 965"/>
                  <a:gd name="T46" fmla="*/ 139 w 424"/>
                  <a:gd name="T47" fmla="*/ 935 h 965"/>
                  <a:gd name="T48" fmla="*/ 111 w 424"/>
                  <a:gd name="T49" fmla="*/ 907 h 965"/>
                  <a:gd name="T50" fmla="*/ 85 w 424"/>
                  <a:gd name="T51" fmla="*/ 868 h 965"/>
                  <a:gd name="T52" fmla="*/ 62 w 424"/>
                  <a:gd name="T53" fmla="*/ 823 h 965"/>
                  <a:gd name="T54" fmla="*/ 42 w 424"/>
                  <a:gd name="T55" fmla="*/ 771 h 965"/>
                  <a:gd name="T56" fmla="*/ 25 w 424"/>
                  <a:gd name="T57" fmla="*/ 712 h 965"/>
                  <a:gd name="T58" fmla="*/ 12 w 424"/>
                  <a:gd name="T59" fmla="*/ 648 h 965"/>
                  <a:gd name="T60" fmla="*/ 4 w 424"/>
                  <a:gd name="T61" fmla="*/ 579 h 965"/>
                  <a:gd name="T62" fmla="*/ 0 w 424"/>
                  <a:gd name="T63" fmla="*/ 507 h 965"/>
                  <a:gd name="T64" fmla="*/ 1 w 424"/>
                  <a:gd name="T65" fmla="*/ 433 h 965"/>
                  <a:gd name="T66" fmla="*/ 6 w 424"/>
                  <a:gd name="T67" fmla="*/ 362 h 965"/>
                  <a:gd name="T68" fmla="*/ 16 w 424"/>
                  <a:gd name="T69" fmla="*/ 295 h 965"/>
                  <a:gd name="T70" fmla="*/ 30 w 424"/>
                  <a:gd name="T71" fmla="*/ 233 h 965"/>
                  <a:gd name="T72" fmla="*/ 48 w 424"/>
                  <a:gd name="T73" fmla="*/ 176 h 965"/>
                  <a:gd name="T74" fmla="*/ 69 w 424"/>
                  <a:gd name="T75" fmla="*/ 126 h 965"/>
                  <a:gd name="T76" fmla="*/ 93 w 424"/>
                  <a:gd name="T77" fmla="*/ 83 h 965"/>
                  <a:gd name="T78" fmla="*/ 120 w 424"/>
                  <a:gd name="T79" fmla="*/ 48 h 965"/>
                  <a:gd name="T80" fmla="*/ 149 w 424"/>
                  <a:gd name="T81" fmla="*/ 22 h 965"/>
                  <a:gd name="T82" fmla="*/ 179 w 424"/>
                  <a:gd name="T83" fmla="*/ 6 h 965"/>
                  <a:gd name="T84" fmla="*/ 212 w 424"/>
                  <a:gd name="T85" fmla="*/ 0 h 9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965">
                    <a:moveTo>
                      <a:pt x="212" y="0"/>
                    </a:moveTo>
                    <a:lnTo>
                      <a:pt x="223" y="1"/>
                    </a:lnTo>
                    <a:lnTo>
                      <a:pt x="233" y="3"/>
                    </a:lnTo>
                    <a:lnTo>
                      <a:pt x="244" y="6"/>
                    </a:lnTo>
                    <a:lnTo>
                      <a:pt x="254" y="10"/>
                    </a:lnTo>
                    <a:lnTo>
                      <a:pt x="265" y="15"/>
                    </a:lnTo>
                    <a:lnTo>
                      <a:pt x="274" y="22"/>
                    </a:lnTo>
                    <a:lnTo>
                      <a:pt x="284" y="30"/>
                    </a:lnTo>
                    <a:lnTo>
                      <a:pt x="294" y="38"/>
                    </a:lnTo>
                    <a:lnTo>
                      <a:pt x="303" y="48"/>
                    </a:lnTo>
                    <a:lnTo>
                      <a:pt x="312" y="58"/>
                    </a:lnTo>
                    <a:lnTo>
                      <a:pt x="322" y="70"/>
                    </a:lnTo>
                    <a:lnTo>
                      <a:pt x="330" y="83"/>
                    </a:lnTo>
                    <a:lnTo>
                      <a:pt x="338" y="96"/>
                    </a:lnTo>
                    <a:lnTo>
                      <a:pt x="346" y="111"/>
                    </a:lnTo>
                    <a:lnTo>
                      <a:pt x="354" y="126"/>
                    </a:lnTo>
                    <a:lnTo>
                      <a:pt x="361" y="142"/>
                    </a:lnTo>
                    <a:lnTo>
                      <a:pt x="368" y="159"/>
                    </a:lnTo>
                    <a:lnTo>
                      <a:pt x="375" y="176"/>
                    </a:lnTo>
                    <a:lnTo>
                      <a:pt x="382" y="194"/>
                    </a:lnTo>
                    <a:lnTo>
                      <a:pt x="387" y="213"/>
                    </a:lnTo>
                    <a:lnTo>
                      <a:pt x="393" y="233"/>
                    </a:lnTo>
                    <a:lnTo>
                      <a:pt x="398" y="253"/>
                    </a:lnTo>
                    <a:lnTo>
                      <a:pt x="403" y="274"/>
                    </a:lnTo>
                    <a:lnTo>
                      <a:pt x="407" y="295"/>
                    </a:lnTo>
                    <a:lnTo>
                      <a:pt x="411" y="317"/>
                    </a:lnTo>
                    <a:lnTo>
                      <a:pt x="414" y="340"/>
                    </a:lnTo>
                    <a:lnTo>
                      <a:pt x="417" y="362"/>
                    </a:lnTo>
                    <a:lnTo>
                      <a:pt x="420" y="386"/>
                    </a:lnTo>
                    <a:lnTo>
                      <a:pt x="421" y="409"/>
                    </a:lnTo>
                    <a:lnTo>
                      <a:pt x="422" y="433"/>
                    </a:lnTo>
                    <a:lnTo>
                      <a:pt x="424" y="458"/>
                    </a:lnTo>
                    <a:lnTo>
                      <a:pt x="424" y="482"/>
                    </a:lnTo>
                    <a:lnTo>
                      <a:pt x="424" y="507"/>
                    </a:lnTo>
                    <a:lnTo>
                      <a:pt x="422" y="531"/>
                    </a:lnTo>
                    <a:lnTo>
                      <a:pt x="421" y="556"/>
                    </a:lnTo>
                    <a:lnTo>
                      <a:pt x="420" y="579"/>
                    </a:lnTo>
                    <a:lnTo>
                      <a:pt x="417" y="603"/>
                    </a:lnTo>
                    <a:lnTo>
                      <a:pt x="414" y="625"/>
                    </a:lnTo>
                    <a:lnTo>
                      <a:pt x="411" y="648"/>
                    </a:lnTo>
                    <a:lnTo>
                      <a:pt x="407" y="670"/>
                    </a:lnTo>
                    <a:lnTo>
                      <a:pt x="403" y="691"/>
                    </a:lnTo>
                    <a:lnTo>
                      <a:pt x="398" y="712"/>
                    </a:lnTo>
                    <a:lnTo>
                      <a:pt x="393" y="732"/>
                    </a:lnTo>
                    <a:lnTo>
                      <a:pt x="387" y="752"/>
                    </a:lnTo>
                    <a:lnTo>
                      <a:pt x="382" y="771"/>
                    </a:lnTo>
                    <a:lnTo>
                      <a:pt x="375" y="789"/>
                    </a:lnTo>
                    <a:lnTo>
                      <a:pt x="368" y="806"/>
                    </a:lnTo>
                    <a:lnTo>
                      <a:pt x="361" y="823"/>
                    </a:lnTo>
                    <a:lnTo>
                      <a:pt x="354" y="839"/>
                    </a:lnTo>
                    <a:lnTo>
                      <a:pt x="346" y="854"/>
                    </a:lnTo>
                    <a:lnTo>
                      <a:pt x="338" y="868"/>
                    </a:lnTo>
                    <a:lnTo>
                      <a:pt x="330" y="882"/>
                    </a:lnTo>
                    <a:lnTo>
                      <a:pt x="322" y="895"/>
                    </a:lnTo>
                    <a:lnTo>
                      <a:pt x="312" y="907"/>
                    </a:lnTo>
                    <a:lnTo>
                      <a:pt x="303" y="917"/>
                    </a:lnTo>
                    <a:lnTo>
                      <a:pt x="294" y="927"/>
                    </a:lnTo>
                    <a:lnTo>
                      <a:pt x="284" y="935"/>
                    </a:lnTo>
                    <a:lnTo>
                      <a:pt x="274" y="943"/>
                    </a:lnTo>
                    <a:lnTo>
                      <a:pt x="265" y="950"/>
                    </a:lnTo>
                    <a:lnTo>
                      <a:pt x="254" y="955"/>
                    </a:lnTo>
                    <a:lnTo>
                      <a:pt x="244" y="959"/>
                    </a:lnTo>
                    <a:lnTo>
                      <a:pt x="233" y="962"/>
                    </a:lnTo>
                    <a:lnTo>
                      <a:pt x="223" y="964"/>
                    </a:lnTo>
                    <a:lnTo>
                      <a:pt x="212" y="965"/>
                    </a:lnTo>
                    <a:lnTo>
                      <a:pt x="201" y="964"/>
                    </a:lnTo>
                    <a:lnTo>
                      <a:pt x="190" y="962"/>
                    </a:lnTo>
                    <a:lnTo>
                      <a:pt x="179" y="959"/>
                    </a:lnTo>
                    <a:lnTo>
                      <a:pt x="169" y="955"/>
                    </a:lnTo>
                    <a:lnTo>
                      <a:pt x="159" y="950"/>
                    </a:lnTo>
                    <a:lnTo>
                      <a:pt x="149" y="943"/>
                    </a:lnTo>
                    <a:lnTo>
                      <a:pt x="139" y="935"/>
                    </a:lnTo>
                    <a:lnTo>
                      <a:pt x="129" y="927"/>
                    </a:lnTo>
                    <a:lnTo>
                      <a:pt x="120" y="917"/>
                    </a:lnTo>
                    <a:lnTo>
                      <a:pt x="111" y="907"/>
                    </a:lnTo>
                    <a:lnTo>
                      <a:pt x="102" y="895"/>
                    </a:lnTo>
                    <a:lnTo>
                      <a:pt x="93" y="882"/>
                    </a:lnTo>
                    <a:lnTo>
                      <a:pt x="85" y="868"/>
                    </a:lnTo>
                    <a:lnTo>
                      <a:pt x="77" y="854"/>
                    </a:lnTo>
                    <a:lnTo>
                      <a:pt x="69" y="839"/>
                    </a:lnTo>
                    <a:lnTo>
                      <a:pt x="62" y="823"/>
                    </a:lnTo>
                    <a:lnTo>
                      <a:pt x="55" y="806"/>
                    </a:lnTo>
                    <a:lnTo>
                      <a:pt x="48" y="789"/>
                    </a:lnTo>
                    <a:lnTo>
                      <a:pt x="42" y="771"/>
                    </a:lnTo>
                    <a:lnTo>
                      <a:pt x="36" y="752"/>
                    </a:lnTo>
                    <a:lnTo>
                      <a:pt x="30" y="732"/>
                    </a:lnTo>
                    <a:lnTo>
                      <a:pt x="25" y="712"/>
                    </a:lnTo>
                    <a:lnTo>
                      <a:pt x="20" y="691"/>
                    </a:lnTo>
                    <a:lnTo>
                      <a:pt x="16" y="670"/>
                    </a:lnTo>
                    <a:lnTo>
                      <a:pt x="12" y="648"/>
                    </a:lnTo>
                    <a:lnTo>
                      <a:pt x="9" y="625"/>
                    </a:lnTo>
                    <a:lnTo>
                      <a:pt x="6" y="603"/>
                    </a:lnTo>
                    <a:lnTo>
                      <a:pt x="4" y="579"/>
                    </a:lnTo>
                    <a:lnTo>
                      <a:pt x="2" y="556"/>
                    </a:lnTo>
                    <a:lnTo>
                      <a:pt x="1" y="531"/>
                    </a:lnTo>
                    <a:lnTo>
                      <a:pt x="0" y="507"/>
                    </a:lnTo>
                    <a:lnTo>
                      <a:pt x="0" y="482"/>
                    </a:lnTo>
                    <a:lnTo>
                      <a:pt x="0" y="458"/>
                    </a:lnTo>
                    <a:lnTo>
                      <a:pt x="1" y="433"/>
                    </a:lnTo>
                    <a:lnTo>
                      <a:pt x="2" y="409"/>
                    </a:lnTo>
                    <a:lnTo>
                      <a:pt x="4" y="386"/>
                    </a:lnTo>
                    <a:lnTo>
                      <a:pt x="6" y="362"/>
                    </a:lnTo>
                    <a:lnTo>
                      <a:pt x="9" y="340"/>
                    </a:lnTo>
                    <a:lnTo>
                      <a:pt x="12" y="317"/>
                    </a:lnTo>
                    <a:lnTo>
                      <a:pt x="16" y="295"/>
                    </a:lnTo>
                    <a:lnTo>
                      <a:pt x="20" y="274"/>
                    </a:lnTo>
                    <a:lnTo>
                      <a:pt x="25" y="253"/>
                    </a:lnTo>
                    <a:lnTo>
                      <a:pt x="30" y="233"/>
                    </a:lnTo>
                    <a:lnTo>
                      <a:pt x="36" y="213"/>
                    </a:lnTo>
                    <a:lnTo>
                      <a:pt x="42" y="194"/>
                    </a:lnTo>
                    <a:lnTo>
                      <a:pt x="48" y="176"/>
                    </a:lnTo>
                    <a:lnTo>
                      <a:pt x="55" y="159"/>
                    </a:lnTo>
                    <a:lnTo>
                      <a:pt x="62" y="142"/>
                    </a:lnTo>
                    <a:lnTo>
                      <a:pt x="69" y="126"/>
                    </a:lnTo>
                    <a:lnTo>
                      <a:pt x="77" y="111"/>
                    </a:lnTo>
                    <a:lnTo>
                      <a:pt x="85" y="96"/>
                    </a:lnTo>
                    <a:lnTo>
                      <a:pt x="93" y="83"/>
                    </a:lnTo>
                    <a:lnTo>
                      <a:pt x="102" y="70"/>
                    </a:lnTo>
                    <a:lnTo>
                      <a:pt x="111" y="58"/>
                    </a:lnTo>
                    <a:lnTo>
                      <a:pt x="120" y="48"/>
                    </a:lnTo>
                    <a:lnTo>
                      <a:pt x="129" y="38"/>
                    </a:lnTo>
                    <a:lnTo>
                      <a:pt x="139" y="30"/>
                    </a:lnTo>
                    <a:lnTo>
                      <a:pt x="149" y="22"/>
                    </a:lnTo>
                    <a:lnTo>
                      <a:pt x="159" y="15"/>
                    </a:lnTo>
                    <a:lnTo>
                      <a:pt x="169" y="10"/>
                    </a:lnTo>
                    <a:lnTo>
                      <a:pt x="179" y="6"/>
                    </a:lnTo>
                    <a:lnTo>
                      <a:pt x="190" y="3"/>
                    </a:lnTo>
                    <a:lnTo>
                      <a:pt x="201" y="1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39" name="Freeform 9">
                <a:extLst>
                  <a:ext uri="{FF2B5EF4-FFF2-40B4-BE49-F238E27FC236}">
                    <a16:creationId xmlns:a16="http://schemas.microsoft.com/office/drawing/2014/main" id="{0DE627FC-0E8B-42E3-3F5D-42DABD343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51" y="2939606"/>
                <a:ext cx="1279017" cy="335157"/>
              </a:xfrm>
              <a:custGeom>
                <a:avLst/>
                <a:gdLst>
                  <a:gd name="T0" fmla="*/ 736 w 744"/>
                  <a:gd name="T1" fmla="*/ 176 h 195"/>
                  <a:gd name="T2" fmla="*/ 692 w 744"/>
                  <a:gd name="T3" fmla="*/ 165 h 195"/>
                  <a:gd name="T4" fmla="*/ 652 w 744"/>
                  <a:gd name="T5" fmla="*/ 156 h 195"/>
                  <a:gd name="T6" fmla="*/ 614 w 744"/>
                  <a:gd name="T7" fmla="*/ 148 h 195"/>
                  <a:gd name="T8" fmla="*/ 576 w 744"/>
                  <a:gd name="T9" fmla="*/ 141 h 195"/>
                  <a:gd name="T10" fmla="*/ 540 w 744"/>
                  <a:gd name="T11" fmla="*/ 134 h 195"/>
                  <a:gd name="T12" fmla="*/ 505 w 744"/>
                  <a:gd name="T13" fmla="*/ 127 h 195"/>
                  <a:gd name="T14" fmla="*/ 470 w 744"/>
                  <a:gd name="T15" fmla="*/ 120 h 195"/>
                  <a:gd name="T16" fmla="*/ 433 w 744"/>
                  <a:gd name="T17" fmla="*/ 112 h 195"/>
                  <a:gd name="T18" fmla="*/ 393 w 744"/>
                  <a:gd name="T19" fmla="*/ 104 h 195"/>
                  <a:gd name="T20" fmla="*/ 352 w 744"/>
                  <a:gd name="T21" fmla="*/ 95 h 195"/>
                  <a:gd name="T22" fmla="*/ 307 w 744"/>
                  <a:gd name="T23" fmla="*/ 85 h 195"/>
                  <a:gd name="T24" fmla="*/ 258 w 744"/>
                  <a:gd name="T25" fmla="*/ 73 h 195"/>
                  <a:gd name="T26" fmla="*/ 204 w 744"/>
                  <a:gd name="T27" fmla="*/ 58 h 195"/>
                  <a:gd name="T28" fmla="*/ 145 w 744"/>
                  <a:gd name="T29" fmla="*/ 41 h 195"/>
                  <a:gd name="T30" fmla="*/ 79 w 744"/>
                  <a:gd name="T31" fmla="*/ 22 h 195"/>
                  <a:gd name="T32" fmla="*/ 6 w 744"/>
                  <a:gd name="T33" fmla="*/ 0 h 195"/>
                  <a:gd name="T34" fmla="*/ 37 w 744"/>
                  <a:gd name="T35" fmla="*/ 31 h 195"/>
                  <a:gd name="T36" fmla="*/ 107 w 744"/>
                  <a:gd name="T37" fmla="*/ 52 h 195"/>
                  <a:gd name="T38" fmla="*/ 169 w 744"/>
                  <a:gd name="T39" fmla="*/ 70 h 195"/>
                  <a:gd name="T40" fmla="*/ 226 w 744"/>
                  <a:gd name="T41" fmla="*/ 85 h 195"/>
                  <a:gd name="T42" fmla="*/ 278 w 744"/>
                  <a:gd name="T43" fmla="*/ 98 h 195"/>
                  <a:gd name="T44" fmla="*/ 325 w 744"/>
                  <a:gd name="T45" fmla="*/ 110 h 195"/>
                  <a:gd name="T46" fmla="*/ 369 w 744"/>
                  <a:gd name="T47" fmla="*/ 120 h 195"/>
                  <a:gd name="T48" fmla="*/ 409 w 744"/>
                  <a:gd name="T49" fmla="*/ 129 h 195"/>
                  <a:gd name="T50" fmla="*/ 447 w 744"/>
                  <a:gd name="T51" fmla="*/ 137 h 195"/>
                  <a:gd name="T52" fmla="*/ 484 w 744"/>
                  <a:gd name="T53" fmla="*/ 144 h 195"/>
                  <a:gd name="T54" fmla="*/ 520 w 744"/>
                  <a:gd name="T55" fmla="*/ 151 h 195"/>
                  <a:gd name="T56" fmla="*/ 555 w 744"/>
                  <a:gd name="T57" fmla="*/ 158 h 195"/>
                  <a:gd name="T58" fmla="*/ 591 w 744"/>
                  <a:gd name="T59" fmla="*/ 165 h 195"/>
                  <a:gd name="T60" fmla="*/ 627 w 744"/>
                  <a:gd name="T61" fmla="*/ 172 h 195"/>
                  <a:gd name="T62" fmla="*/ 667 w 744"/>
                  <a:gd name="T63" fmla="*/ 181 h 195"/>
                  <a:gd name="T64" fmla="*/ 709 w 744"/>
                  <a:gd name="T65" fmla="*/ 191 h 195"/>
                  <a:gd name="T66" fmla="*/ 724 w 744"/>
                  <a:gd name="T67" fmla="*/ 185 h 195"/>
                  <a:gd name="T68" fmla="*/ 736 w 744"/>
                  <a:gd name="T69" fmla="*/ 195 h 195"/>
                  <a:gd name="T70" fmla="*/ 742 w 744"/>
                  <a:gd name="T71" fmla="*/ 191 h 195"/>
                  <a:gd name="T72" fmla="*/ 744 w 744"/>
                  <a:gd name="T73" fmla="*/ 184 h 195"/>
                  <a:gd name="T74" fmla="*/ 740 w 744"/>
                  <a:gd name="T75" fmla="*/ 177 h 195"/>
                  <a:gd name="T76" fmla="*/ 744 w 744"/>
                  <a:gd name="T77" fmla="*/ 185 h 1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44" h="195">
                    <a:moveTo>
                      <a:pt x="744" y="185"/>
                    </a:moveTo>
                    <a:lnTo>
                      <a:pt x="736" y="176"/>
                    </a:lnTo>
                    <a:lnTo>
                      <a:pt x="714" y="170"/>
                    </a:lnTo>
                    <a:lnTo>
                      <a:pt x="692" y="165"/>
                    </a:lnTo>
                    <a:lnTo>
                      <a:pt x="672" y="160"/>
                    </a:lnTo>
                    <a:lnTo>
                      <a:pt x="652" y="156"/>
                    </a:lnTo>
                    <a:lnTo>
                      <a:pt x="632" y="151"/>
                    </a:lnTo>
                    <a:lnTo>
                      <a:pt x="614" y="148"/>
                    </a:lnTo>
                    <a:lnTo>
                      <a:pt x="595" y="144"/>
                    </a:lnTo>
                    <a:lnTo>
                      <a:pt x="576" y="141"/>
                    </a:lnTo>
                    <a:lnTo>
                      <a:pt x="558" y="137"/>
                    </a:lnTo>
                    <a:lnTo>
                      <a:pt x="540" y="134"/>
                    </a:lnTo>
                    <a:lnTo>
                      <a:pt x="523" y="130"/>
                    </a:lnTo>
                    <a:lnTo>
                      <a:pt x="505" y="127"/>
                    </a:lnTo>
                    <a:lnTo>
                      <a:pt x="487" y="123"/>
                    </a:lnTo>
                    <a:lnTo>
                      <a:pt x="470" y="120"/>
                    </a:lnTo>
                    <a:lnTo>
                      <a:pt x="452" y="116"/>
                    </a:lnTo>
                    <a:lnTo>
                      <a:pt x="433" y="112"/>
                    </a:lnTo>
                    <a:lnTo>
                      <a:pt x="414" y="108"/>
                    </a:lnTo>
                    <a:lnTo>
                      <a:pt x="393" y="104"/>
                    </a:lnTo>
                    <a:lnTo>
                      <a:pt x="373" y="100"/>
                    </a:lnTo>
                    <a:lnTo>
                      <a:pt x="352" y="95"/>
                    </a:lnTo>
                    <a:lnTo>
                      <a:pt x="330" y="90"/>
                    </a:lnTo>
                    <a:lnTo>
                      <a:pt x="307" y="85"/>
                    </a:lnTo>
                    <a:lnTo>
                      <a:pt x="283" y="79"/>
                    </a:lnTo>
                    <a:lnTo>
                      <a:pt x="258" y="73"/>
                    </a:lnTo>
                    <a:lnTo>
                      <a:pt x="232" y="66"/>
                    </a:lnTo>
                    <a:lnTo>
                      <a:pt x="204" y="58"/>
                    </a:lnTo>
                    <a:lnTo>
                      <a:pt x="175" y="50"/>
                    </a:lnTo>
                    <a:lnTo>
                      <a:pt x="145" y="41"/>
                    </a:lnTo>
                    <a:lnTo>
                      <a:pt x="112" y="32"/>
                    </a:lnTo>
                    <a:lnTo>
                      <a:pt x="79" y="22"/>
                    </a:lnTo>
                    <a:lnTo>
                      <a:pt x="43" y="11"/>
                    </a:lnTo>
                    <a:lnTo>
                      <a:pt x="6" y="0"/>
                    </a:lnTo>
                    <a:lnTo>
                      <a:pt x="0" y="20"/>
                    </a:lnTo>
                    <a:lnTo>
                      <a:pt x="37" y="31"/>
                    </a:lnTo>
                    <a:lnTo>
                      <a:pt x="73" y="41"/>
                    </a:lnTo>
                    <a:lnTo>
                      <a:pt x="107" y="52"/>
                    </a:lnTo>
                    <a:lnTo>
                      <a:pt x="139" y="61"/>
                    </a:lnTo>
                    <a:lnTo>
                      <a:pt x="169" y="70"/>
                    </a:lnTo>
                    <a:lnTo>
                      <a:pt x="199" y="78"/>
                    </a:lnTo>
                    <a:lnTo>
                      <a:pt x="226" y="85"/>
                    </a:lnTo>
                    <a:lnTo>
                      <a:pt x="252" y="92"/>
                    </a:lnTo>
                    <a:lnTo>
                      <a:pt x="278" y="98"/>
                    </a:lnTo>
                    <a:lnTo>
                      <a:pt x="302" y="104"/>
                    </a:lnTo>
                    <a:lnTo>
                      <a:pt x="325" y="110"/>
                    </a:lnTo>
                    <a:lnTo>
                      <a:pt x="347" y="116"/>
                    </a:lnTo>
                    <a:lnTo>
                      <a:pt x="369" y="120"/>
                    </a:lnTo>
                    <a:lnTo>
                      <a:pt x="389" y="125"/>
                    </a:lnTo>
                    <a:lnTo>
                      <a:pt x="409" y="129"/>
                    </a:lnTo>
                    <a:lnTo>
                      <a:pt x="428" y="133"/>
                    </a:lnTo>
                    <a:lnTo>
                      <a:pt x="447" y="137"/>
                    </a:lnTo>
                    <a:lnTo>
                      <a:pt x="466" y="141"/>
                    </a:lnTo>
                    <a:lnTo>
                      <a:pt x="484" y="144"/>
                    </a:lnTo>
                    <a:lnTo>
                      <a:pt x="502" y="147"/>
                    </a:lnTo>
                    <a:lnTo>
                      <a:pt x="520" y="151"/>
                    </a:lnTo>
                    <a:lnTo>
                      <a:pt x="537" y="154"/>
                    </a:lnTo>
                    <a:lnTo>
                      <a:pt x="555" y="158"/>
                    </a:lnTo>
                    <a:lnTo>
                      <a:pt x="573" y="161"/>
                    </a:lnTo>
                    <a:lnTo>
                      <a:pt x="591" y="165"/>
                    </a:lnTo>
                    <a:lnTo>
                      <a:pt x="609" y="169"/>
                    </a:lnTo>
                    <a:lnTo>
                      <a:pt x="627" y="172"/>
                    </a:lnTo>
                    <a:lnTo>
                      <a:pt x="647" y="177"/>
                    </a:lnTo>
                    <a:lnTo>
                      <a:pt x="667" y="181"/>
                    </a:lnTo>
                    <a:lnTo>
                      <a:pt x="688" y="185"/>
                    </a:lnTo>
                    <a:lnTo>
                      <a:pt x="709" y="191"/>
                    </a:lnTo>
                    <a:lnTo>
                      <a:pt x="732" y="195"/>
                    </a:lnTo>
                    <a:lnTo>
                      <a:pt x="724" y="185"/>
                    </a:lnTo>
                    <a:lnTo>
                      <a:pt x="732" y="195"/>
                    </a:lnTo>
                    <a:lnTo>
                      <a:pt x="736" y="195"/>
                    </a:lnTo>
                    <a:lnTo>
                      <a:pt x="740" y="194"/>
                    </a:lnTo>
                    <a:lnTo>
                      <a:pt x="742" y="191"/>
                    </a:lnTo>
                    <a:lnTo>
                      <a:pt x="744" y="188"/>
                    </a:lnTo>
                    <a:lnTo>
                      <a:pt x="744" y="184"/>
                    </a:lnTo>
                    <a:lnTo>
                      <a:pt x="743" y="180"/>
                    </a:lnTo>
                    <a:lnTo>
                      <a:pt x="740" y="177"/>
                    </a:lnTo>
                    <a:lnTo>
                      <a:pt x="736" y="176"/>
                    </a:lnTo>
                    <a:lnTo>
                      <a:pt x="744" y="185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46" name="Freeform 88">
                <a:extLst>
                  <a:ext uri="{FF2B5EF4-FFF2-40B4-BE49-F238E27FC236}">
                    <a16:creationId xmlns:a16="http://schemas.microsoft.com/office/drawing/2014/main" id="{7712B8C6-FA12-0B11-F224-FBD661A56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6762" y="3150250"/>
                <a:ext cx="728902" cy="1656880"/>
              </a:xfrm>
              <a:custGeom>
                <a:avLst/>
                <a:gdLst>
                  <a:gd name="T0" fmla="*/ 234 w 424"/>
                  <a:gd name="T1" fmla="*/ 2 h 964"/>
                  <a:gd name="T2" fmla="*/ 265 w 424"/>
                  <a:gd name="T3" fmla="*/ 15 h 964"/>
                  <a:gd name="T4" fmla="*/ 294 w 424"/>
                  <a:gd name="T5" fmla="*/ 38 h 964"/>
                  <a:gd name="T6" fmla="*/ 322 w 424"/>
                  <a:gd name="T7" fmla="*/ 69 h 964"/>
                  <a:gd name="T8" fmla="*/ 347 w 424"/>
                  <a:gd name="T9" fmla="*/ 110 h 964"/>
                  <a:gd name="T10" fmla="*/ 369 w 424"/>
                  <a:gd name="T11" fmla="*/ 158 h 964"/>
                  <a:gd name="T12" fmla="*/ 388 w 424"/>
                  <a:gd name="T13" fmla="*/ 213 h 964"/>
                  <a:gd name="T14" fmla="*/ 403 w 424"/>
                  <a:gd name="T15" fmla="*/ 273 h 964"/>
                  <a:gd name="T16" fmla="*/ 414 w 424"/>
                  <a:gd name="T17" fmla="*/ 339 h 964"/>
                  <a:gd name="T18" fmla="*/ 422 w 424"/>
                  <a:gd name="T19" fmla="*/ 409 h 964"/>
                  <a:gd name="T20" fmla="*/ 424 w 424"/>
                  <a:gd name="T21" fmla="*/ 482 h 964"/>
                  <a:gd name="T22" fmla="*/ 422 w 424"/>
                  <a:gd name="T23" fmla="*/ 555 h 964"/>
                  <a:gd name="T24" fmla="*/ 414 w 424"/>
                  <a:gd name="T25" fmla="*/ 625 h 964"/>
                  <a:gd name="T26" fmla="*/ 403 w 424"/>
                  <a:gd name="T27" fmla="*/ 690 h 964"/>
                  <a:gd name="T28" fmla="*/ 388 w 424"/>
                  <a:gd name="T29" fmla="*/ 751 h 964"/>
                  <a:gd name="T30" fmla="*/ 369 w 424"/>
                  <a:gd name="T31" fmla="*/ 806 h 964"/>
                  <a:gd name="T32" fmla="*/ 347 w 424"/>
                  <a:gd name="T33" fmla="*/ 854 h 964"/>
                  <a:gd name="T34" fmla="*/ 322 w 424"/>
                  <a:gd name="T35" fmla="*/ 894 h 964"/>
                  <a:gd name="T36" fmla="*/ 294 w 424"/>
                  <a:gd name="T37" fmla="*/ 926 h 964"/>
                  <a:gd name="T38" fmla="*/ 265 w 424"/>
                  <a:gd name="T39" fmla="*/ 949 h 964"/>
                  <a:gd name="T40" fmla="*/ 234 w 424"/>
                  <a:gd name="T41" fmla="*/ 962 h 964"/>
                  <a:gd name="T42" fmla="*/ 201 w 424"/>
                  <a:gd name="T43" fmla="*/ 964 h 964"/>
                  <a:gd name="T44" fmla="*/ 169 w 424"/>
                  <a:gd name="T45" fmla="*/ 954 h 964"/>
                  <a:gd name="T46" fmla="*/ 139 w 424"/>
                  <a:gd name="T47" fmla="*/ 935 h 964"/>
                  <a:gd name="T48" fmla="*/ 111 w 424"/>
                  <a:gd name="T49" fmla="*/ 906 h 964"/>
                  <a:gd name="T50" fmla="*/ 85 w 424"/>
                  <a:gd name="T51" fmla="*/ 868 h 964"/>
                  <a:gd name="T52" fmla="*/ 62 w 424"/>
                  <a:gd name="T53" fmla="*/ 822 h 964"/>
                  <a:gd name="T54" fmla="*/ 42 w 424"/>
                  <a:gd name="T55" fmla="*/ 770 h 964"/>
                  <a:gd name="T56" fmla="*/ 25 w 424"/>
                  <a:gd name="T57" fmla="*/ 711 h 964"/>
                  <a:gd name="T58" fmla="*/ 13 w 424"/>
                  <a:gd name="T59" fmla="*/ 647 h 964"/>
                  <a:gd name="T60" fmla="*/ 4 w 424"/>
                  <a:gd name="T61" fmla="*/ 579 h 964"/>
                  <a:gd name="T62" fmla="*/ 0 w 424"/>
                  <a:gd name="T63" fmla="*/ 507 h 964"/>
                  <a:gd name="T64" fmla="*/ 1 w 424"/>
                  <a:gd name="T65" fmla="*/ 433 h 964"/>
                  <a:gd name="T66" fmla="*/ 7 w 424"/>
                  <a:gd name="T67" fmla="*/ 362 h 964"/>
                  <a:gd name="T68" fmla="*/ 17 w 424"/>
                  <a:gd name="T69" fmla="*/ 295 h 964"/>
                  <a:gd name="T70" fmla="*/ 30 w 424"/>
                  <a:gd name="T71" fmla="*/ 232 h 964"/>
                  <a:gd name="T72" fmla="*/ 48 w 424"/>
                  <a:gd name="T73" fmla="*/ 175 h 964"/>
                  <a:gd name="T74" fmla="*/ 70 w 424"/>
                  <a:gd name="T75" fmla="*/ 125 h 964"/>
                  <a:gd name="T76" fmla="*/ 93 w 424"/>
                  <a:gd name="T77" fmla="*/ 82 h 964"/>
                  <a:gd name="T78" fmla="*/ 120 w 424"/>
                  <a:gd name="T79" fmla="*/ 48 h 964"/>
                  <a:gd name="T80" fmla="*/ 149 w 424"/>
                  <a:gd name="T81" fmla="*/ 22 h 964"/>
                  <a:gd name="T82" fmla="*/ 180 w 424"/>
                  <a:gd name="T83" fmla="*/ 5 h 964"/>
                  <a:gd name="T84" fmla="*/ 212 w 424"/>
                  <a:gd name="T85" fmla="*/ 0 h 9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964">
                    <a:moveTo>
                      <a:pt x="212" y="0"/>
                    </a:moveTo>
                    <a:lnTo>
                      <a:pt x="223" y="0"/>
                    </a:lnTo>
                    <a:lnTo>
                      <a:pt x="234" y="2"/>
                    </a:lnTo>
                    <a:lnTo>
                      <a:pt x="244" y="5"/>
                    </a:lnTo>
                    <a:lnTo>
                      <a:pt x="255" y="9"/>
                    </a:lnTo>
                    <a:lnTo>
                      <a:pt x="265" y="15"/>
                    </a:lnTo>
                    <a:lnTo>
                      <a:pt x="275" y="22"/>
                    </a:lnTo>
                    <a:lnTo>
                      <a:pt x="284" y="29"/>
                    </a:lnTo>
                    <a:lnTo>
                      <a:pt x="294" y="38"/>
                    </a:lnTo>
                    <a:lnTo>
                      <a:pt x="303" y="48"/>
                    </a:lnTo>
                    <a:lnTo>
                      <a:pt x="313" y="58"/>
                    </a:lnTo>
                    <a:lnTo>
                      <a:pt x="322" y="69"/>
                    </a:lnTo>
                    <a:lnTo>
                      <a:pt x="331" y="82"/>
                    </a:lnTo>
                    <a:lnTo>
                      <a:pt x="339" y="96"/>
                    </a:lnTo>
                    <a:lnTo>
                      <a:pt x="347" y="110"/>
                    </a:lnTo>
                    <a:lnTo>
                      <a:pt x="354" y="125"/>
                    </a:lnTo>
                    <a:lnTo>
                      <a:pt x="362" y="141"/>
                    </a:lnTo>
                    <a:lnTo>
                      <a:pt x="369" y="158"/>
                    </a:lnTo>
                    <a:lnTo>
                      <a:pt x="376" y="175"/>
                    </a:lnTo>
                    <a:lnTo>
                      <a:pt x="382" y="194"/>
                    </a:lnTo>
                    <a:lnTo>
                      <a:pt x="388" y="213"/>
                    </a:lnTo>
                    <a:lnTo>
                      <a:pt x="393" y="232"/>
                    </a:lnTo>
                    <a:lnTo>
                      <a:pt x="399" y="253"/>
                    </a:lnTo>
                    <a:lnTo>
                      <a:pt x="403" y="273"/>
                    </a:lnTo>
                    <a:lnTo>
                      <a:pt x="407" y="295"/>
                    </a:lnTo>
                    <a:lnTo>
                      <a:pt x="411" y="317"/>
                    </a:lnTo>
                    <a:lnTo>
                      <a:pt x="414" y="339"/>
                    </a:lnTo>
                    <a:lnTo>
                      <a:pt x="417" y="362"/>
                    </a:lnTo>
                    <a:lnTo>
                      <a:pt x="420" y="385"/>
                    </a:lnTo>
                    <a:lnTo>
                      <a:pt x="422" y="409"/>
                    </a:lnTo>
                    <a:lnTo>
                      <a:pt x="423" y="433"/>
                    </a:lnTo>
                    <a:lnTo>
                      <a:pt x="424" y="457"/>
                    </a:lnTo>
                    <a:lnTo>
                      <a:pt x="424" y="482"/>
                    </a:lnTo>
                    <a:lnTo>
                      <a:pt x="424" y="507"/>
                    </a:lnTo>
                    <a:lnTo>
                      <a:pt x="423" y="531"/>
                    </a:lnTo>
                    <a:lnTo>
                      <a:pt x="422" y="555"/>
                    </a:lnTo>
                    <a:lnTo>
                      <a:pt x="420" y="579"/>
                    </a:lnTo>
                    <a:lnTo>
                      <a:pt x="417" y="602"/>
                    </a:lnTo>
                    <a:lnTo>
                      <a:pt x="414" y="625"/>
                    </a:lnTo>
                    <a:lnTo>
                      <a:pt x="411" y="647"/>
                    </a:lnTo>
                    <a:lnTo>
                      <a:pt x="407" y="669"/>
                    </a:lnTo>
                    <a:lnTo>
                      <a:pt x="403" y="690"/>
                    </a:lnTo>
                    <a:lnTo>
                      <a:pt x="399" y="711"/>
                    </a:lnTo>
                    <a:lnTo>
                      <a:pt x="393" y="731"/>
                    </a:lnTo>
                    <a:lnTo>
                      <a:pt x="388" y="751"/>
                    </a:lnTo>
                    <a:lnTo>
                      <a:pt x="382" y="770"/>
                    </a:lnTo>
                    <a:lnTo>
                      <a:pt x="376" y="788"/>
                    </a:lnTo>
                    <a:lnTo>
                      <a:pt x="369" y="806"/>
                    </a:lnTo>
                    <a:lnTo>
                      <a:pt x="362" y="822"/>
                    </a:lnTo>
                    <a:lnTo>
                      <a:pt x="354" y="839"/>
                    </a:lnTo>
                    <a:lnTo>
                      <a:pt x="347" y="854"/>
                    </a:lnTo>
                    <a:lnTo>
                      <a:pt x="339" y="868"/>
                    </a:lnTo>
                    <a:lnTo>
                      <a:pt x="331" y="882"/>
                    </a:lnTo>
                    <a:lnTo>
                      <a:pt x="322" y="894"/>
                    </a:lnTo>
                    <a:lnTo>
                      <a:pt x="313" y="906"/>
                    </a:lnTo>
                    <a:lnTo>
                      <a:pt x="303" y="916"/>
                    </a:lnTo>
                    <a:lnTo>
                      <a:pt x="294" y="926"/>
                    </a:lnTo>
                    <a:lnTo>
                      <a:pt x="284" y="935"/>
                    </a:lnTo>
                    <a:lnTo>
                      <a:pt x="275" y="942"/>
                    </a:lnTo>
                    <a:lnTo>
                      <a:pt x="265" y="949"/>
                    </a:lnTo>
                    <a:lnTo>
                      <a:pt x="255" y="954"/>
                    </a:lnTo>
                    <a:lnTo>
                      <a:pt x="244" y="958"/>
                    </a:lnTo>
                    <a:lnTo>
                      <a:pt x="234" y="962"/>
                    </a:lnTo>
                    <a:lnTo>
                      <a:pt x="223" y="964"/>
                    </a:lnTo>
                    <a:lnTo>
                      <a:pt x="212" y="964"/>
                    </a:lnTo>
                    <a:lnTo>
                      <a:pt x="201" y="964"/>
                    </a:lnTo>
                    <a:lnTo>
                      <a:pt x="190" y="962"/>
                    </a:lnTo>
                    <a:lnTo>
                      <a:pt x="180" y="958"/>
                    </a:lnTo>
                    <a:lnTo>
                      <a:pt x="169" y="954"/>
                    </a:lnTo>
                    <a:lnTo>
                      <a:pt x="159" y="949"/>
                    </a:lnTo>
                    <a:lnTo>
                      <a:pt x="149" y="942"/>
                    </a:lnTo>
                    <a:lnTo>
                      <a:pt x="139" y="935"/>
                    </a:lnTo>
                    <a:lnTo>
                      <a:pt x="130" y="926"/>
                    </a:lnTo>
                    <a:lnTo>
                      <a:pt x="120" y="916"/>
                    </a:lnTo>
                    <a:lnTo>
                      <a:pt x="111" y="906"/>
                    </a:lnTo>
                    <a:lnTo>
                      <a:pt x="102" y="894"/>
                    </a:lnTo>
                    <a:lnTo>
                      <a:pt x="93" y="882"/>
                    </a:lnTo>
                    <a:lnTo>
                      <a:pt x="85" y="868"/>
                    </a:lnTo>
                    <a:lnTo>
                      <a:pt x="77" y="854"/>
                    </a:lnTo>
                    <a:lnTo>
                      <a:pt x="70" y="839"/>
                    </a:lnTo>
                    <a:lnTo>
                      <a:pt x="62" y="822"/>
                    </a:lnTo>
                    <a:lnTo>
                      <a:pt x="55" y="806"/>
                    </a:lnTo>
                    <a:lnTo>
                      <a:pt x="48" y="788"/>
                    </a:lnTo>
                    <a:lnTo>
                      <a:pt x="42" y="770"/>
                    </a:lnTo>
                    <a:lnTo>
                      <a:pt x="36" y="751"/>
                    </a:lnTo>
                    <a:lnTo>
                      <a:pt x="30" y="731"/>
                    </a:lnTo>
                    <a:lnTo>
                      <a:pt x="25" y="711"/>
                    </a:lnTo>
                    <a:lnTo>
                      <a:pt x="21" y="690"/>
                    </a:lnTo>
                    <a:lnTo>
                      <a:pt x="17" y="669"/>
                    </a:lnTo>
                    <a:lnTo>
                      <a:pt x="13" y="647"/>
                    </a:lnTo>
                    <a:lnTo>
                      <a:pt x="10" y="625"/>
                    </a:lnTo>
                    <a:lnTo>
                      <a:pt x="7" y="602"/>
                    </a:lnTo>
                    <a:lnTo>
                      <a:pt x="4" y="579"/>
                    </a:lnTo>
                    <a:lnTo>
                      <a:pt x="2" y="555"/>
                    </a:lnTo>
                    <a:lnTo>
                      <a:pt x="1" y="531"/>
                    </a:lnTo>
                    <a:lnTo>
                      <a:pt x="0" y="507"/>
                    </a:lnTo>
                    <a:lnTo>
                      <a:pt x="0" y="482"/>
                    </a:lnTo>
                    <a:lnTo>
                      <a:pt x="0" y="457"/>
                    </a:lnTo>
                    <a:lnTo>
                      <a:pt x="1" y="433"/>
                    </a:lnTo>
                    <a:lnTo>
                      <a:pt x="2" y="409"/>
                    </a:lnTo>
                    <a:lnTo>
                      <a:pt x="4" y="385"/>
                    </a:lnTo>
                    <a:lnTo>
                      <a:pt x="7" y="362"/>
                    </a:lnTo>
                    <a:lnTo>
                      <a:pt x="10" y="339"/>
                    </a:lnTo>
                    <a:lnTo>
                      <a:pt x="13" y="317"/>
                    </a:lnTo>
                    <a:lnTo>
                      <a:pt x="17" y="295"/>
                    </a:lnTo>
                    <a:lnTo>
                      <a:pt x="21" y="273"/>
                    </a:lnTo>
                    <a:lnTo>
                      <a:pt x="25" y="253"/>
                    </a:lnTo>
                    <a:lnTo>
                      <a:pt x="30" y="232"/>
                    </a:lnTo>
                    <a:lnTo>
                      <a:pt x="36" y="213"/>
                    </a:lnTo>
                    <a:lnTo>
                      <a:pt x="42" y="194"/>
                    </a:lnTo>
                    <a:lnTo>
                      <a:pt x="48" y="175"/>
                    </a:lnTo>
                    <a:lnTo>
                      <a:pt x="55" y="158"/>
                    </a:lnTo>
                    <a:lnTo>
                      <a:pt x="62" y="141"/>
                    </a:lnTo>
                    <a:lnTo>
                      <a:pt x="70" y="125"/>
                    </a:lnTo>
                    <a:lnTo>
                      <a:pt x="77" y="110"/>
                    </a:lnTo>
                    <a:lnTo>
                      <a:pt x="85" y="96"/>
                    </a:lnTo>
                    <a:lnTo>
                      <a:pt x="93" y="82"/>
                    </a:lnTo>
                    <a:lnTo>
                      <a:pt x="102" y="69"/>
                    </a:lnTo>
                    <a:lnTo>
                      <a:pt x="111" y="58"/>
                    </a:lnTo>
                    <a:lnTo>
                      <a:pt x="120" y="48"/>
                    </a:lnTo>
                    <a:lnTo>
                      <a:pt x="130" y="38"/>
                    </a:lnTo>
                    <a:lnTo>
                      <a:pt x="139" y="29"/>
                    </a:lnTo>
                    <a:lnTo>
                      <a:pt x="149" y="22"/>
                    </a:lnTo>
                    <a:lnTo>
                      <a:pt x="159" y="15"/>
                    </a:lnTo>
                    <a:lnTo>
                      <a:pt x="169" y="9"/>
                    </a:lnTo>
                    <a:lnTo>
                      <a:pt x="180" y="5"/>
                    </a:lnTo>
                    <a:lnTo>
                      <a:pt x="190" y="2"/>
                    </a:lnTo>
                    <a:lnTo>
                      <a:pt x="201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514" name="Rectangle 156">
            <a:extLst>
              <a:ext uri="{FF2B5EF4-FFF2-40B4-BE49-F238E27FC236}">
                <a16:creationId xmlns:a16="http://schemas.microsoft.com/office/drawing/2014/main" id="{99A27541-D263-B1CB-2DE8-076DC8E59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28" y="268526"/>
            <a:ext cx="8796867" cy="902683"/>
          </a:xfrm>
          <a:prstGeom prst="rect">
            <a:avLst/>
          </a:prstGeom>
          <a:solidFill>
            <a:srgbClr val="FF7F1B"/>
          </a:solidFill>
          <a:ln w="9525">
            <a:solidFill>
              <a:srgbClr val="FF7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INSULIN-STIMULATED MUSCLE GLUCOSE UPTAKE</a:t>
            </a: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30B67C46-99C3-0FDD-03CE-DEEB08427946}"/>
              </a:ext>
            </a:extLst>
          </p:cNvPr>
          <p:cNvSpPr>
            <a:spLocks/>
          </p:cNvSpPr>
          <p:nvPr/>
        </p:nvSpPr>
        <p:spPr bwMode="auto">
          <a:xfrm>
            <a:off x="1537108" y="1757410"/>
            <a:ext cx="349354" cy="620154"/>
          </a:xfrm>
          <a:custGeom>
            <a:avLst/>
            <a:gdLst>
              <a:gd name="T0" fmla="*/ 2147483646 w 256"/>
              <a:gd name="T1" fmla="*/ 2147483646 h 600"/>
              <a:gd name="T2" fmla="*/ 0 w 256"/>
              <a:gd name="T3" fmla="*/ 0 h 600"/>
              <a:gd name="T4" fmla="*/ 2147483646 w 256"/>
              <a:gd name="T5" fmla="*/ 2147483646 h 600"/>
              <a:gd name="T6" fmla="*/ 2147483646 w 256"/>
              <a:gd name="T7" fmla="*/ 2147483646 h 600"/>
              <a:gd name="T8" fmla="*/ 2147483646 w 256"/>
              <a:gd name="T9" fmla="*/ 2147483646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600"/>
              <a:gd name="T17" fmla="*/ 256 w 256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600">
                <a:moveTo>
                  <a:pt x="184" y="600"/>
                </a:moveTo>
                <a:lnTo>
                  <a:pt x="0" y="0"/>
                </a:lnTo>
                <a:lnTo>
                  <a:pt x="96" y="32"/>
                </a:lnTo>
                <a:lnTo>
                  <a:pt x="256" y="576"/>
                </a:lnTo>
                <a:lnTo>
                  <a:pt x="184" y="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FA00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0E258F04-2C61-FCA7-5E10-8D73747021CE}"/>
              </a:ext>
            </a:extLst>
          </p:cNvPr>
          <p:cNvSpPr>
            <a:spLocks/>
          </p:cNvSpPr>
          <p:nvPr/>
        </p:nvSpPr>
        <p:spPr bwMode="auto">
          <a:xfrm rot="19651092" flipH="1">
            <a:off x="1756876" y="1682865"/>
            <a:ext cx="349354" cy="620154"/>
          </a:xfrm>
          <a:custGeom>
            <a:avLst/>
            <a:gdLst>
              <a:gd name="T0" fmla="*/ 2147483646 w 256"/>
              <a:gd name="T1" fmla="*/ 2147483646 h 600"/>
              <a:gd name="T2" fmla="*/ 0 w 256"/>
              <a:gd name="T3" fmla="*/ 0 h 600"/>
              <a:gd name="T4" fmla="*/ 2147483646 w 256"/>
              <a:gd name="T5" fmla="*/ 2147483646 h 600"/>
              <a:gd name="T6" fmla="*/ 2147483646 w 256"/>
              <a:gd name="T7" fmla="*/ 2147483646 h 600"/>
              <a:gd name="T8" fmla="*/ 2147483646 w 256"/>
              <a:gd name="T9" fmla="*/ 2147483646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600"/>
              <a:gd name="T17" fmla="*/ 256 w 256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600">
                <a:moveTo>
                  <a:pt x="184" y="600"/>
                </a:moveTo>
                <a:lnTo>
                  <a:pt x="0" y="0"/>
                </a:lnTo>
                <a:lnTo>
                  <a:pt x="96" y="32"/>
                </a:lnTo>
                <a:lnTo>
                  <a:pt x="256" y="576"/>
                </a:lnTo>
                <a:lnTo>
                  <a:pt x="184" y="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FA00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FA6228-66AC-4A57-E9B0-6863062CDD58}"/>
              </a:ext>
            </a:extLst>
          </p:cNvPr>
          <p:cNvGrpSpPr/>
          <p:nvPr/>
        </p:nvGrpSpPr>
        <p:grpSpPr>
          <a:xfrm>
            <a:off x="1649853" y="2305079"/>
            <a:ext cx="264599" cy="884752"/>
            <a:chOff x="1573651" y="2305079"/>
            <a:chExt cx="264599" cy="884752"/>
          </a:xfrm>
        </p:grpSpPr>
        <p:sp>
          <p:nvSpPr>
            <p:cNvPr id="2" name="Rectangle 14">
              <a:extLst>
                <a:ext uri="{FF2B5EF4-FFF2-40B4-BE49-F238E27FC236}">
                  <a16:creationId xmlns:a16="http://schemas.microsoft.com/office/drawing/2014/main" id="{388FCB00-1297-AFC9-10E3-3828651291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07667">
              <a:off x="1607572" y="2305079"/>
              <a:ext cx="174676" cy="8847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A00"/>
              </a:solidFill>
              <a:miter lim="800000"/>
              <a:headEnd/>
              <a:tailEnd type="none" w="med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5" name="AutoShape 17">
              <a:extLst>
                <a:ext uri="{FF2B5EF4-FFF2-40B4-BE49-F238E27FC236}">
                  <a16:creationId xmlns:a16="http://schemas.microsoft.com/office/drawing/2014/main" id="{92511317-B2CA-A6D7-ABBC-EC6E65B205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27933">
              <a:off x="1499749" y="2629808"/>
              <a:ext cx="412403" cy="264599"/>
            </a:xfrm>
            <a:prstGeom prst="hexagon">
              <a:avLst>
                <a:gd name="adj" fmla="val 38965"/>
                <a:gd name="vf" fmla="val 115470"/>
              </a:avLst>
            </a:prstGeom>
            <a:solidFill>
              <a:srgbClr val="00FA00"/>
            </a:solidFill>
            <a:ln w="12700">
              <a:noFill/>
              <a:miter lim="800000"/>
              <a:headEnd/>
              <a:tailEnd type="none" w="med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6" name="Rectangle 18">
            <a:extLst>
              <a:ext uri="{FF2B5EF4-FFF2-40B4-BE49-F238E27FC236}">
                <a16:creationId xmlns:a16="http://schemas.microsoft.com/office/drawing/2014/main" id="{4937C8EE-7FFA-4E56-777B-EEBE1F21DB80}"/>
              </a:ext>
            </a:extLst>
          </p:cNvPr>
          <p:cNvSpPr>
            <a:spLocks noChangeArrowheads="1"/>
          </p:cNvSpPr>
          <p:nvPr/>
        </p:nvSpPr>
        <p:spPr bwMode="auto">
          <a:xfrm rot="-928872">
            <a:off x="1647310" y="2062470"/>
            <a:ext cx="164338" cy="124029"/>
          </a:xfrm>
          <a:prstGeom prst="rect">
            <a:avLst/>
          </a:prstGeom>
          <a:solidFill>
            <a:srgbClr val="00FA00"/>
          </a:solidFill>
          <a:ln w="12700">
            <a:noFill/>
            <a:miter lim="800000"/>
            <a:headEnd/>
            <a:tailEnd type="none" w="med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6086166-C8F9-66D3-23AC-6F48BA49DBEB}"/>
              </a:ext>
            </a:extLst>
          </p:cNvPr>
          <p:cNvSpPr>
            <a:spLocks noChangeArrowheads="1"/>
          </p:cNvSpPr>
          <p:nvPr/>
        </p:nvSpPr>
        <p:spPr bwMode="auto">
          <a:xfrm rot="-928872">
            <a:off x="1832126" y="1886183"/>
            <a:ext cx="163308" cy="124031"/>
          </a:xfrm>
          <a:prstGeom prst="rect">
            <a:avLst/>
          </a:prstGeom>
          <a:solidFill>
            <a:srgbClr val="00FA00"/>
          </a:solidFill>
          <a:ln w="12700">
            <a:noFill/>
            <a:miter lim="800000"/>
            <a:headEnd/>
            <a:tailEnd type="none" w="med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9BBB4634-80A7-0FB1-61B3-9D0DA1A6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66" y="1256587"/>
            <a:ext cx="1325433" cy="362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Insulin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05A5EC-9316-53C7-87C1-60A50125ED21}"/>
              </a:ext>
            </a:extLst>
          </p:cNvPr>
          <p:cNvGrpSpPr/>
          <p:nvPr/>
        </p:nvGrpSpPr>
        <p:grpSpPr>
          <a:xfrm>
            <a:off x="2129822" y="1985333"/>
            <a:ext cx="264599" cy="884752"/>
            <a:chOff x="2206024" y="1985333"/>
            <a:chExt cx="264599" cy="884752"/>
          </a:xfrm>
        </p:grpSpPr>
        <p:sp>
          <p:nvSpPr>
            <p:cNvPr id="10" name="Rectangle 34">
              <a:extLst>
                <a:ext uri="{FF2B5EF4-FFF2-40B4-BE49-F238E27FC236}">
                  <a16:creationId xmlns:a16="http://schemas.microsoft.com/office/drawing/2014/main" id="{1165417F-E907-BB38-7FC9-E7C4EE3AA6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07667">
              <a:off x="2239583" y="1985333"/>
              <a:ext cx="175710" cy="8847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A00"/>
              </a:solidFill>
              <a:miter lim="800000"/>
              <a:headEnd/>
              <a:tailEnd type="none" w="med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1" name="AutoShape 35">
              <a:extLst>
                <a:ext uri="{FF2B5EF4-FFF2-40B4-BE49-F238E27FC236}">
                  <a16:creationId xmlns:a16="http://schemas.microsoft.com/office/drawing/2014/main" id="{ADCBC2F7-A9FA-5DA8-C9A8-EDC757135E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27933">
              <a:off x="2132122" y="2329193"/>
              <a:ext cx="412403" cy="264599"/>
            </a:xfrm>
            <a:prstGeom prst="hexagon">
              <a:avLst>
                <a:gd name="adj" fmla="val 38965"/>
                <a:gd name="vf" fmla="val 115470"/>
              </a:avLst>
            </a:prstGeom>
            <a:solidFill>
              <a:srgbClr val="00FA00"/>
            </a:solidFill>
            <a:ln w="19050">
              <a:noFill/>
              <a:miter lim="800000"/>
              <a:headEnd/>
              <a:tailEnd type="none" w="med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12" name="Freeform 23">
            <a:extLst>
              <a:ext uri="{FF2B5EF4-FFF2-40B4-BE49-F238E27FC236}">
                <a16:creationId xmlns:a16="http://schemas.microsoft.com/office/drawing/2014/main" id="{CAB7A9BB-C907-3ECE-FA6D-DD5B79874B9D}"/>
              </a:ext>
            </a:extLst>
          </p:cNvPr>
          <p:cNvSpPr>
            <a:spLocks/>
          </p:cNvSpPr>
          <p:nvPr/>
        </p:nvSpPr>
        <p:spPr bwMode="auto">
          <a:xfrm rot="20317832">
            <a:off x="3441386" y="2128463"/>
            <a:ext cx="760717" cy="648487"/>
          </a:xfrm>
          <a:custGeom>
            <a:avLst/>
            <a:gdLst>
              <a:gd name="T0" fmla="*/ 2147483646 w 593"/>
              <a:gd name="T1" fmla="*/ 2147446510 h 667"/>
              <a:gd name="T2" fmla="*/ 2147483646 w 593"/>
              <a:gd name="T3" fmla="*/ 0 h 667"/>
              <a:gd name="T4" fmla="*/ 0 w 593"/>
              <a:gd name="T5" fmla="*/ 2147446510 h 667"/>
              <a:gd name="T6" fmla="*/ 2147483646 w 593"/>
              <a:gd name="T7" fmla="*/ 2147446510 h 667"/>
              <a:gd name="T8" fmla="*/ 2147483646 w 593"/>
              <a:gd name="T9" fmla="*/ 2147446510 h 667"/>
              <a:gd name="T10" fmla="*/ 2147483646 w 593"/>
              <a:gd name="T11" fmla="*/ 2147446510 h 667"/>
              <a:gd name="T12" fmla="*/ 2147483646 w 593"/>
              <a:gd name="T13" fmla="*/ 2147446510 h 6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3"/>
              <a:gd name="T22" fmla="*/ 0 h 667"/>
              <a:gd name="T23" fmla="*/ 593 w 593"/>
              <a:gd name="T24" fmla="*/ 667 h 6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3" h="667">
                <a:moveTo>
                  <a:pt x="583" y="75"/>
                </a:moveTo>
                <a:lnTo>
                  <a:pt x="304" y="0"/>
                </a:lnTo>
                <a:lnTo>
                  <a:pt x="0" y="304"/>
                </a:lnTo>
                <a:lnTo>
                  <a:pt x="273" y="667"/>
                </a:lnTo>
                <a:lnTo>
                  <a:pt x="593" y="667"/>
                </a:lnTo>
                <a:lnTo>
                  <a:pt x="332" y="320"/>
                </a:lnTo>
                <a:lnTo>
                  <a:pt x="583" y="75"/>
                </a:lnTo>
                <a:close/>
              </a:path>
            </a:pathLst>
          </a:custGeom>
          <a:solidFill>
            <a:srgbClr val="FF7F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24">
            <a:extLst>
              <a:ext uri="{FF2B5EF4-FFF2-40B4-BE49-F238E27FC236}">
                <a16:creationId xmlns:a16="http://schemas.microsoft.com/office/drawing/2014/main" id="{5D7A9ACD-2ED1-49C4-FAD8-716C41EFC824}"/>
              </a:ext>
            </a:extLst>
          </p:cNvPr>
          <p:cNvSpPr>
            <a:spLocks/>
          </p:cNvSpPr>
          <p:nvPr/>
        </p:nvSpPr>
        <p:spPr bwMode="auto">
          <a:xfrm rot="20317832">
            <a:off x="3785871" y="2033582"/>
            <a:ext cx="835620" cy="576763"/>
          </a:xfrm>
          <a:custGeom>
            <a:avLst/>
            <a:gdLst>
              <a:gd name="T0" fmla="*/ 2147483646 w 648"/>
              <a:gd name="T1" fmla="*/ 0 h 544"/>
              <a:gd name="T2" fmla="*/ 2147483646 w 648"/>
              <a:gd name="T3" fmla="*/ 2147446332 h 544"/>
              <a:gd name="T4" fmla="*/ 2147483646 w 648"/>
              <a:gd name="T5" fmla="*/ 2147446332 h 544"/>
              <a:gd name="T6" fmla="*/ 2147483646 w 648"/>
              <a:gd name="T7" fmla="*/ 2147446332 h 544"/>
              <a:gd name="T8" fmla="*/ 0 w 648"/>
              <a:gd name="T9" fmla="*/ 2147446332 h 544"/>
              <a:gd name="T10" fmla="*/ 2147483646 w 648"/>
              <a:gd name="T11" fmla="*/ 0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8"/>
              <a:gd name="T19" fmla="*/ 0 h 544"/>
              <a:gd name="T20" fmla="*/ 648 w 648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8" h="544">
                <a:moveTo>
                  <a:pt x="224" y="0"/>
                </a:moveTo>
                <a:lnTo>
                  <a:pt x="648" y="120"/>
                </a:lnTo>
                <a:lnTo>
                  <a:pt x="448" y="544"/>
                </a:lnTo>
                <a:lnTo>
                  <a:pt x="272" y="544"/>
                </a:lnTo>
                <a:lnTo>
                  <a:pt x="0" y="224"/>
                </a:lnTo>
                <a:lnTo>
                  <a:pt x="224" y="0"/>
                </a:lnTo>
                <a:close/>
              </a:path>
            </a:pathLst>
          </a:custGeom>
          <a:solidFill>
            <a:srgbClr val="FF7F00"/>
          </a:solidFill>
          <a:ln w="12700">
            <a:noFill/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37">
            <a:extLst>
              <a:ext uri="{FF2B5EF4-FFF2-40B4-BE49-F238E27FC236}">
                <a16:creationId xmlns:a16="http://schemas.microsoft.com/office/drawing/2014/main" id="{F74560FD-B1B6-B066-2646-8262A859FA39}"/>
              </a:ext>
            </a:extLst>
          </p:cNvPr>
          <p:cNvSpPr>
            <a:spLocks noChangeArrowheads="1"/>
          </p:cNvSpPr>
          <p:nvPr/>
        </p:nvSpPr>
        <p:spPr bwMode="auto">
          <a:xfrm rot="21220222">
            <a:off x="4471087" y="2041800"/>
            <a:ext cx="563241" cy="461816"/>
          </a:xfrm>
          <a:prstGeom prst="parallelogram">
            <a:avLst>
              <a:gd name="adj" fmla="val 30474"/>
            </a:avLst>
          </a:prstGeom>
          <a:solidFill>
            <a:srgbClr val="66FF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Text Box 38">
            <a:extLst>
              <a:ext uri="{FF2B5EF4-FFF2-40B4-BE49-F238E27FC236}">
                <a16:creationId xmlns:a16="http://schemas.microsoft.com/office/drawing/2014/main" id="{533AE4BE-34C8-FC76-963E-8DB43D8A4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620" y="2051345"/>
            <a:ext cx="59882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Akt</a:t>
            </a:r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D9F4E464-551B-01FC-B1E4-63CC5B575A85}"/>
              </a:ext>
            </a:extLst>
          </p:cNvPr>
          <p:cNvSpPr>
            <a:spLocks/>
          </p:cNvSpPr>
          <p:nvPr/>
        </p:nvSpPr>
        <p:spPr bwMode="auto">
          <a:xfrm rot="20317832">
            <a:off x="2900603" y="2309848"/>
            <a:ext cx="923656" cy="668904"/>
          </a:xfrm>
          <a:custGeom>
            <a:avLst/>
            <a:gdLst>
              <a:gd name="T0" fmla="*/ 2147483646 w 565"/>
              <a:gd name="T1" fmla="*/ 2147446534 h 688"/>
              <a:gd name="T2" fmla="*/ 2147483646 w 565"/>
              <a:gd name="T3" fmla="*/ 2147446534 h 688"/>
              <a:gd name="T4" fmla="*/ 2147483646 w 565"/>
              <a:gd name="T5" fmla="*/ 2147446534 h 688"/>
              <a:gd name="T6" fmla="*/ 2147483646 w 565"/>
              <a:gd name="T7" fmla="*/ 2147446534 h 688"/>
              <a:gd name="T8" fmla="*/ 0 w 565"/>
              <a:gd name="T9" fmla="*/ 0 h 688"/>
              <a:gd name="T10" fmla="*/ 2147483646 w 565"/>
              <a:gd name="T11" fmla="*/ 0 h 688"/>
              <a:gd name="T12" fmla="*/ 2147483646 w 565"/>
              <a:gd name="T13" fmla="*/ 2147446534 h 6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"/>
              <a:gd name="T22" fmla="*/ 0 h 688"/>
              <a:gd name="T23" fmla="*/ 565 w 565"/>
              <a:gd name="T24" fmla="*/ 688 h 6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" h="688">
                <a:moveTo>
                  <a:pt x="528" y="32"/>
                </a:moveTo>
                <a:lnTo>
                  <a:pt x="282" y="336"/>
                </a:lnTo>
                <a:lnTo>
                  <a:pt x="565" y="688"/>
                </a:lnTo>
                <a:lnTo>
                  <a:pt x="5" y="688"/>
                </a:lnTo>
                <a:lnTo>
                  <a:pt x="0" y="0"/>
                </a:lnTo>
                <a:lnTo>
                  <a:pt x="549" y="0"/>
                </a:lnTo>
                <a:lnTo>
                  <a:pt x="528" y="32"/>
                </a:lnTo>
                <a:close/>
              </a:path>
            </a:pathLst>
          </a:custGeom>
          <a:solidFill>
            <a:srgbClr val="00FE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EE1B5338-A0DB-3CBD-5F4D-3ECCD9966865}"/>
              </a:ext>
            </a:extLst>
          </p:cNvPr>
          <p:cNvSpPr>
            <a:spLocks noChangeArrowheads="1"/>
          </p:cNvSpPr>
          <p:nvPr/>
        </p:nvSpPr>
        <p:spPr bwMode="auto">
          <a:xfrm rot="554437">
            <a:off x="2912940" y="2568928"/>
            <a:ext cx="655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IRS-1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7BB801-2051-78B3-C93F-0943A03C895B}"/>
              </a:ext>
            </a:extLst>
          </p:cNvPr>
          <p:cNvSpPr txBox="1"/>
          <p:nvPr/>
        </p:nvSpPr>
        <p:spPr>
          <a:xfrm>
            <a:off x="3652095" y="2230923"/>
            <a:ext cx="1090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PI3K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7" name="Line 146">
            <a:extLst>
              <a:ext uri="{FF2B5EF4-FFF2-40B4-BE49-F238E27FC236}">
                <a16:creationId xmlns:a16="http://schemas.microsoft.com/office/drawing/2014/main" id="{81E72407-9F34-91D4-BF3C-5C4A811545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917" y="2954050"/>
            <a:ext cx="225739" cy="3072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09" name="Rectangle 148">
            <a:extLst>
              <a:ext uri="{FF2B5EF4-FFF2-40B4-BE49-F238E27FC236}">
                <a16:creationId xmlns:a16="http://schemas.microsoft.com/office/drawing/2014/main" id="{CCE76960-990D-6AEA-C78A-93C4CEDC6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454" y="4647013"/>
            <a:ext cx="1362128" cy="391824"/>
          </a:xfrm>
          <a:prstGeom prst="rect">
            <a:avLst/>
          </a:prstGeom>
          <a:solidFill>
            <a:srgbClr val="73FEFF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Glycogen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D67348DF-2D90-35D9-74EF-F81C05AA274A}"/>
              </a:ext>
            </a:extLst>
          </p:cNvPr>
          <p:cNvSpPr>
            <a:spLocks/>
          </p:cNvSpPr>
          <p:nvPr/>
        </p:nvSpPr>
        <p:spPr bwMode="auto">
          <a:xfrm>
            <a:off x="5636610" y="1887577"/>
            <a:ext cx="616289" cy="756177"/>
          </a:xfrm>
          <a:custGeom>
            <a:avLst/>
            <a:gdLst>
              <a:gd name="T0" fmla="*/ 2147483646 w 630"/>
              <a:gd name="T1" fmla="*/ 2147483646 h 773"/>
              <a:gd name="T2" fmla="*/ 2147483646 w 630"/>
              <a:gd name="T3" fmla="*/ 2147483646 h 773"/>
              <a:gd name="T4" fmla="*/ 2147483646 w 630"/>
              <a:gd name="T5" fmla="*/ 2147483646 h 773"/>
              <a:gd name="T6" fmla="*/ 2147483646 w 630"/>
              <a:gd name="T7" fmla="*/ 2147483646 h 773"/>
              <a:gd name="T8" fmla="*/ 2147483646 w 630"/>
              <a:gd name="T9" fmla="*/ 2147483646 h 773"/>
              <a:gd name="T10" fmla="*/ 2147483646 w 630"/>
              <a:gd name="T11" fmla="*/ 2147483646 h 773"/>
              <a:gd name="T12" fmla="*/ 2147483646 w 630"/>
              <a:gd name="T13" fmla="*/ 2147483646 h 773"/>
              <a:gd name="T14" fmla="*/ 2147483646 w 630"/>
              <a:gd name="T15" fmla="*/ 2147483646 h 773"/>
              <a:gd name="T16" fmla="*/ 2147483646 w 630"/>
              <a:gd name="T17" fmla="*/ 2147483646 h 773"/>
              <a:gd name="T18" fmla="*/ 2147483646 w 630"/>
              <a:gd name="T19" fmla="*/ 2147483646 h 773"/>
              <a:gd name="T20" fmla="*/ 2147483646 w 630"/>
              <a:gd name="T21" fmla="*/ 2147483646 h 773"/>
              <a:gd name="T22" fmla="*/ 2147483646 w 630"/>
              <a:gd name="T23" fmla="*/ 2147483646 h 773"/>
              <a:gd name="T24" fmla="*/ 2147483646 w 630"/>
              <a:gd name="T25" fmla="*/ 2147483646 h 7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0"/>
              <a:gd name="T40" fmla="*/ 0 h 773"/>
              <a:gd name="T41" fmla="*/ 630 w 630"/>
              <a:gd name="T42" fmla="*/ 773 h 7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0" h="773">
                <a:moveTo>
                  <a:pt x="31" y="638"/>
                </a:moveTo>
                <a:cubicBezTo>
                  <a:pt x="61" y="570"/>
                  <a:pt x="168" y="436"/>
                  <a:pt x="232" y="345"/>
                </a:cubicBezTo>
                <a:cubicBezTo>
                  <a:pt x="295" y="253"/>
                  <a:pt x="370" y="143"/>
                  <a:pt x="411" y="89"/>
                </a:cubicBezTo>
                <a:cubicBezTo>
                  <a:pt x="451" y="34"/>
                  <a:pt x="447" y="27"/>
                  <a:pt x="473" y="14"/>
                </a:cubicBezTo>
                <a:cubicBezTo>
                  <a:pt x="498" y="0"/>
                  <a:pt x="539" y="0"/>
                  <a:pt x="564" y="9"/>
                </a:cubicBezTo>
                <a:cubicBezTo>
                  <a:pt x="589" y="17"/>
                  <a:pt x="615" y="38"/>
                  <a:pt x="623" y="65"/>
                </a:cubicBezTo>
                <a:cubicBezTo>
                  <a:pt x="630" y="91"/>
                  <a:pt x="629" y="127"/>
                  <a:pt x="612" y="169"/>
                </a:cubicBezTo>
                <a:cubicBezTo>
                  <a:pt x="594" y="210"/>
                  <a:pt x="555" y="255"/>
                  <a:pt x="517" y="313"/>
                </a:cubicBezTo>
                <a:cubicBezTo>
                  <a:pt x="477" y="370"/>
                  <a:pt x="426" y="447"/>
                  <a:pt x="380" y="513"/>
                </a:cubicBezTo>
                <a:cubicBezTo>
                  <a:pt x="332" y="578"/>
                  <a:pt x="272" y="662"/>
                  <a:pt x="232" y="705"/>
                </a:cubicBezTo>
                <a:cubicBezTo>
                  <a:pt x="191" y="747"/>
                  <a:pt x="167" y="758"/>
                  <a:pt x="137" y="766"/>
                </a:cubicBezTo>
                <a:cubicBezTo>
                  <a:pt x="106" y="773"/>
                  <a:pt x="64" y="771"/>
                  <a:pt x="47" y="750"/>
                </a:cubicBezTo>
                <a:cubicBezTo>
                  <a:pt x="29" y="728"/>
                  <a:pt x="0" y="705"/>
                  <a:pt x="31" y="63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616D7D5F-11B3-01C0-FCFB-89867F8EBDC3}"/>
              </a:ext>
            </a:extLst>
          </p:cNvPr>
          <p:cNvSpPr>
            <a:spLocks/>
          </p:cNvSpPr>
          <p:nvPr/>
        </p:nvSpPr>
        <p:spPr bwMode="auto">
          <a:xfrm>
            <a:off x="5984453" y="2147646"/>
            <a:ext cx="616290" cy="756178"/>
          </a:xfrm>
          <a:custGeom>
            <a:avLst/>
            <a:gdLst>
              <a:gd name="T0" fmla="*/ 2147483646 w 630"/>
              <a:gd name="T1" fmla="*/ 2147483646 h 773"/>
              <a:gd name="T2" fmla="*/ 2147483646 w 630"/>
              <a:gd name="T3" fmla="*/ 2147483646 h 773"/>
              <a:gd name="T4" fmla="*/ 2147483646 w 630"/>
              <a:gd name="T5" fmla="*/ 2147483646 h 773"/>
              <a:gd name="T6" fmla="*/ 2147483646 w 630"/>
              <a:gd name="T7" fmla="*/ 2147483646 h 773"/>
              <a:gd name="T8" fmla="*/ 2147483646 w 630"/>
              <a:gd name="T9" fmla="*/ 2147483646 h 773"/>
              <a:gd name="T10" fmla="*/ 2147483646 w 630"/>
              <a:gd name="T11" fmla="*/ 2147483646 h 773"/>
              <a:gd name="T12" fmla="*/ 2147483646 w 630"/>
              <a:gd name="T13" fmla="*/ 2147483646 h 773"/>
              <a:gd name="T14" fmla="*/ 2147483646 w 630"/>
              <a:gd name="T15" fmla="*/ 2147483646 h 773"/>
              <a:gd name="T16" fmla="*/ 2147483646 w 630"/>
              <a:gd name="T17" fmla="*/ 2147483646 h 773"/>
              <a:gd name="T18" fmla="*/ 2147483646 w 630"/>
              <a:gd name="T19" fmla="*/ 2147483646 h 773"/>
              <a:gd name="T20" fmla="*/ 2147483646 w 630"/>
              <a:gd name="T21" fmla="*/ 2147483646 h 773"/>
              <a:gd name="T22" fmla="*/ 2147483646 w 630"/>
              <a:gd name="T23" fmla="*/ 2147483646 h 773"/>
              <a:gd name="T24" fmla="*/ 2147483646 w 630"/>
              <a:gd name="T25" fmla="*/ 2147483646 h 7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0"/>
              <a:gd name="T40" fmla="*/ 0 h 773"/>
              <a:gd name="T41" fmla="*/ 630 w 630"/>
              <a:gd name="T42" fmla="*/ 773 h 7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0" h="773">
                <a:moveTo>
                  <a:pt x="31" y="638"/>
                </a:moveTo>
                <a:cubicBezTo>
                  <a:pt x="61" y="570"/>
                  <a:pt x="168" y="436"/>
                  <a:pt x="232" y="345"/>
                </a:cubicBezTo>
                <a:cubicBezTo>
                  <a:pt x="295" y="253"/>
                  <a:pt x="370" y="143"/>
                  <a:pt x="411" y="89"/>
                </a:cubicBezTo>
                <a:cubicBezTo>
                  <a:pt x="451" y="34"/>
                  <a:pt x="447" y="27"/>
                  <a:pt x="473" y="14"/>
                </a:cubicBezTo>
                <a:cubicBezTo>
                  <a:pt x="498" y="0"/>
                  <a:pt x="539" y="0"/>
                  <a:pt x="564" y="9"/>
                </a:cubicBezTo>
                <a:cubicBezTo>
                  <a:pt x="589" y="17"/>
                  <a:pt x="615" y="38"/>
                  <a:pt x="623" y="65"/>
                </a:cubicBezTo>
                <a:cubicBezTo>
                  <a:pt x="630" y="91"/>
                  <a:pt x="629" y="127"/>
                  <a:pt x="612" y="169"/>
                </a:cubicBezTo>
                <a:cubicBezTo>
                  <a:pt x="594" y="210"/>
                  <a:pt x="555" y="255"/>
                  <a:pt x="517" y="313"/>
                </a:cubicBezTo>
                <a:cubicBezTo>
                  <a:pt x="477" y="370"/>
                  <a:pt x="426" y="447"/>
                  <a:pt x="380" y="513"/>
                </a:cubicBezTo>
                <a:cubicBezTo>
                  <a:pt x="332" y="578"/>
                  <a:pt x="272" y="662"/>
                  <a:pt x="232" y="705"/>
                </a:cubicBezTo>
                <a:cubicBezTo>
                  <a:pt x="191" y="747"/>
                  <a:pt x="167" y="758"/>
                  <a:pt x="137" y="766"/>
                </a:cubicBezTo>
                <a:cubicBezTo>
                  <a:pt x="106" y="773"/>
                  <a:pt x="64" y="771"/>
                  <a:pt x="47" y="750"/>
                </a:cubicBezTo>
                <a:cubicBezTo>
                  <a:pt x="29" y="728"/>
                  <a:pt x="0" y="705"/>
                  <a:pt x="31" y="63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32562A70-8D76-5183-E31C-81E1FA8509D4}"/>
              </a:ext>
            </a:extLst>
          </p:cNvPr>
          <p:cNvSpPr>
            <a:spLocks noChangeArrowheads="1"/>
          </p:cNvSpPr>
          <p:nvPr/>
        </p:nvSpPr>
        <p:spPr bwMode="auto">
          <a:xfrm rot="1686944">
            <a:off x="5835282" y="1721683"/>
            <a:ext cx="1413247" cy="331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Glucose</a:t>
            </a:r>
          </a:p>
        </p:txBody>
      </p:sp>
      <p:sp>
        <p:nvSpPr>
          <p:cNvPr id="26" name="Line 61">
            <a:extLst>
              <a:ext uri="{FF2B5EF4-FFF2-40B4-BE49-F238E27FC236}">
                <a16:creationId xmlns:a16="http://schemas.microsoft.com/office/drawing/2014/main" id="{885D9F5A-2582-C3B9-B612-1BC793A429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8274" y="2066589"/>
            <a:ext cx="624968" cy="86877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Line 146">
            <a:extLst>
              <a:ext uri="{FF2B5EF4-FFF2-40B4-BE49-F238E27FC236}">
                <a16:creationId xmlns:a16="http://schemas.microsoft.com/office/drawing/2014/main" id="{1D132674-4BBA-03BF-6BEB-D30340F5CC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2863" y="3249648"/>
            <a:ext cx="225739" cy="3072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Line 146">
            <a:extLst>
              <a:ext uri="{FF2B5EF4-FFF2-40B4-BE49-F238E27FC236}">
                <a16:creationId xmlns:a16="http://schemas.microsoft.com/office/drawing/2014/main" id="{9AA35AD1-AD47-83A6-1C5F-CBCAE783C5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24" y="3575814"/>
            <a:ext cx="225739" cy="3072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Line 146">
            <a:extLst>
              <a:ext uri="{FF2B5EF4-FFF2-40B4-BE49-F238E27FC236}">
                <a16:creationId xmlns:a16="http://schemas.microsoft.com/office/drawing/2014/main" id="{63E613EA-6DDD-F873-439E-2C0ABC35AF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7231" y="4112846"/>
            <a:ext cx="330951" cy="5003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148">
            <a:extLst>
              <a:ext uri="{FF2B5EF4-FFF2-40B4-BE49-F238E27FC236}">
                <a16:creationId xmlns:a16="http://schemas.microsoft.com/office/drawing/2014/main" id="{0B1DE310-3CF4-4B48-212E-863BE2B2C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224" y="4065285"/>
            <a:ext cx="2535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Pyruvate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deHase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56315A82-79D4-2E0A-F5DB-F1534580E9F0}"/>
              </a:ext>
            </a:extLst>
          </p:cNvPr>
          <p:cNvSpPr>
            <a:spLocks/>
          </p:cNvSpPr>
          <p:nvPr/>
        </p:nvSpPr>
        <p:spPr bwMode="auto">
          <a:xfrm rot="15866148" flipH="1" flipV="1">
            <a:off x="3779094" y="4839826"/>
            <a:ext cx="250242" cy="595276"/>
          </a:xfrm>
          <a:custGeom>
            <a:avLst/>
            <a:gdLst>
              <a:gd name="T0" fmla="*/ 0 w 408"/>
              <a:gd name="T1" fmla="*/ 0 h 816"/>
              <a:gd name="T2" fmla="*/ 2147483646 w 408"/>
              <a:gd name="T3" fmla="*/ 2147483646 h 816"/>
              <a:gd name="T4" fmla="*/ 2147483646 w 408"/>
              <a:gd name="T5" fmla="*/ 2147483646 h 816"/>
              <a:gd name="T6" fmla="*/ 2147483646 w 408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816"/>
              <a:gd name="T14" fmla="*/ 408 w 40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816">
                <a:moveTo>
                  <a:pt x="0" y="0"/>
                </a:moveTo>
                <a:cubicBezTo>
                  <a:pt x="16" y="63"/>
                  <a:pt x="32" y="126"/>
                  <a:pt x="80" y="200"/>
                </a:cubicBezTo>
                <a:cubicBezTo>
                  <a:pt x="127" y="273"/>
                  <a:pt x="233" y="337"/>
                  <a:pt x="288" y="440"/>
                </a:cubicBezTo>
                <a:cubicBezTo>
                  <a:pt x="342" y="542"/>
                  <a:pt x="375" y="679"/>
                  <a:pt x="408" y="816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7CF8865-DC1F-9968-7284-F0D1733C746B}"/>
              </a:ext>
            </a:extLst>
          </p:cNvPr>
          <p:cNvSpPr/>
          <p:nvPr/>
        </p:nvSpPr>
        <p:spPr>
          <a:xfrm>
            <a:off x="2653746" y="4639823"/>
            <a:ext cx="971889" cy="971889"/>
          </a:xfrm>
          <a:prstGeom prst="ellipse">
            <a:avLst/>
          </a:prstGeom>
          <a:solidFill>
            <a:srgbClr val="73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67ABB5-8BA6-5BBC-87CE-9F5CAB72DE87}"/>
              </a:ext>
            </a:extLst>
          </p:cNvPr>
          <p:cNvSpPr txBox="1"/>
          <p:nvPr/>
        </p:nvSpPr>
        <p:spPr>
          <a:xfrm>
            <a:off x="2635254" y="4830302"/>
            <a:ext cx="100887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KREBS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Cycle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7169A9-F07D-B247-1080-6FBBBE2FED39}"/>
              </a:ext>
            </a:extLst>
          </p:cNvPr>
          <p:cNvSpPr txBox="1"/>
          <p:nvPr/>
        </p:nvSpPr>
        <p:spPr>
          <a:xfrm>
            <a:off x="3786267" y="4650971"/>
            <a:ext cx="1128213" cy="369332"/>
          </a:xfrm>
          <a:prstGeom prst="rect">
            <a:avLst/>
          </a:prstGeom>
          <a:solidFill>
            <a:srgbClr val="73FEFF"/>
          </a:solidFill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AcCoA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0" name="Rectangle 149">
            <a:extLst>
              <a:ext uri="{FF2B5EF4-FFF2-40B4-BE49-F238E27FC236}">
                <a16:creationId xmlns:a16="http://schemas.microsoft.com/office/drawing/2014/main" id="{9BFB9ADE-563F-4971-2B3B-D1DC918D7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366" y="3865674"/>
            <a:ext cx="1289428" cy="315151"/>
          </a:xfrm>
          <a:prstGeom prst="rect">
            <a:avLst/>
          </a:prstGeom>
          <a:solidFill>
            <a:srgbClr val="73FEFF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Pyruvate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5545EF-0CA7-324D-B4EB-757DC1FF1BC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74675" y="2704576"/>
            <a:ext cx="411528" cy="2007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8ABAC0-4C63-27B1-F91E-7B8A58B30AAF}"/>
              </a:ext>
            </a:extLst>
          </p:cNvPr>
          <p:cNvGrpSpPr/>
          <p:nvPr/>
        </p:nvGrpSpPr>
        <p:grpSpPr>
          <a:xfrm>
            <a:off x="6306388" y="2748734"/>
            <a:ext cx="829488" cy="887738"/>
            <a:chOff x="6306388" y="2748734"/>
            <a:chExt cx="829488" cy="887738"/>
          </a:xfrm>
        </p:grpSpPr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96EABA45-3021-49E9-45AC-68F0ABDD8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5138" y="3385826"/>
              <a:ext cx="820738" cy="250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GLUT 4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4CA9057-98C0-62E1-E086-E9E9E770AD31}"/>
                </a:ext>
              </a:extLst>
            </p:cNvPr>
            <p:cNvSpPr>
              <a:spLocks/>
            </p:cNvSpPr>
            <p:nvPr/>
          </p:nvSpPr>
          <p:spPr bwMode="auto">
            <a:xfrm rot="18901671">
              <a:off x="6610716" y="2920864"/>
              <a:ext cx="424087" cy="403780"/>
            </a:xfrm>
            <a:custGeom>
              <a:avLst/>
              <a:gdLst>
                <a:gd name="T0" fmla="*/ 2147483646 w 630"/>
                <a:gd name="T1" fmla="*/ 2147483646 h 773"/>
                <a:gd name="T2" fmla="*/ 2147483646 w 630"/>
                <a:gd name="T3" fmla="*/ 2147483646 h 773"/>
                <a:gd name="T4" fmla="*/ 2147483646 w 630"/>
                <a:gd name="T5" fmla="*/ 2147483646 h 773"/>
                <a:gd name="T6" fmla="*/ 2147483646 w 630"/>
                <a:gd name="T7" fmla="*/ 2147483646 h 773"/>
                <a:gd name="T8" fmla="*/ 2147483646 w 630"/>
                <a:gd name="T9" fmla="*/ 2147483646 h 773"/>
                <a:gd name="T10" fmla="*/ 2147483646 w 630"/>
                <a:gd name="T11" fmla="*/ 2147483646 h 773"/>
                <a:gd name="T12" fmla="*/ 2147483646 w 630"/>
                <a:gd name="T13" fmla="*/ 2147483646 h 773"/>
                <a:gd name="T14" fmla="*/ 2147483646 w 630"/>
                <a:gd name="T15" fmla="*/ 2147483646 h 773"/>
                <a:gd name="T16" fmla="*/ 2147483646 w 630"/>
                <a:gd name="T17" fmla="*/ 2147483646 h 773"/>
                <a:gd name="T18" fmla="*/ 2147483646 w 630"/>
                <a:gd name="T19" fmla="*/ 2147483646 h 773"/>
                <a:gd name="T20" fmla="*/ 2147483646 w 630"/>
                <a:gd name="T21" fmla="*/ 2147483646 h 773"/>
                <a:gd name="T22" fmla="*/ 2147483646 w 630"/>
                <a:gd name="T23" fmla="*/ 2147483646 h 773"/>
                <a:gd name="T24" fmla="*/ 2147483646 w 630"/>
                <a:gd name="T25" fmla="*/ 2147483646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0"/>
                <a:gd name="T40" fmla="*/ 0 h 773"/>
                <a:gd name="T41" fmla="*/ 630 w 6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0" h="773">
                  <a:moveTo>
                    <a:pt x="31" y="638"/>
                  </a:moveTo>
                  <a:cubicBezTo>
                    <a:pt x="61" y="570"/>
                    <a:pt x="168" y="436"/>
                    <a:pt x="232" y="345"/>
                  </a:cubicBezTo>
                  <a:cubicBezTo>
                    <a:pt x="295" y="253"/>
                    <a:pt x="370" y="143"/>
                    <a:pt x="411" y="89"/>
                  </a:cubicBezTo>
                  <a:cubicBezTo>
                    <a:pt x="451" y="34"/>
                    <a:pt x="447" y="27"/>
                    <a:pt x="473" y="14"/>
                  </a:cubicBezTo>
                  <a:cubicBezTo>
                    <a:pt x="498" y="0"/>
                    <a:pt x="539" y="0"/>
                    <a:pt x="564" y="9"/>
                  </a:cubicBezTo>
                  <a:cubicBezTo>
                    <a:pt x="589" y="17"/>
                    <a:pt x="615" y="38"/>
                    <a:pt x="623" y="65"/>
                  </a:cubicBezTo>
                  <a:cubicBezTo>
                    <a:pt x="630" y="91"/>
                    <a:pt x="629" y="127"/>
                    <a:pt x="612" y="169"/>
                  </a:cubicBezTo>
                  <a:cubicBezTo>
                    <a:pt x="594" y="210"/>
                    <a:pt x="555" y="255"/>
                    <a:pt x="517" y="313"/>
                  </a:cubicBezTo>
                  <a:cubicBezTo>
                    <a:pt x="477" y="370"/>
                    <a:pt x="426" y="447"/>
                    <a:pt x="380" y="513"/>
                  </a:cubicBezTo>
                  <a:cubicBezTo>
                    <a:pt x="332" y="578"/>
                    <a:pt x="272" y="662"/>
                    <a:pt x="232" y="705"/>
                  </a:cubicBezTo>
                  <a:cubicBezTo>
                    <a:pt x="191" y="747"/>
                    <a:pt x="167" y="758"/>
                    <a:pt x="137" y="766"/>
                  </a:cubicBezTo>
                  <a:cubicBezTo>
                    <a:pt x="106" y="773"/>
                    <a:pt x="64" y="771"/>
                    <a:pt x="47" y="750"/>
                  </a:cubicBezTo>
                  <a:cubicBezTo>
                    <a:pt x="29" y="728"/>
                    <a:pt x="0" y="705"/>
                    <a:pt x="31" y="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C6DCB7A-7A7D-629E-3437-A1DFBD43A47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06388" y="2748734"/>
              <a:ext cx="329476" cy="23503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426251D4-FC0C-0C8B-27F5-3136D4E029C9}"/>
                </a:ext>
              </a:extLst>
            </p:cNvPr>
            <p:cNvSpPr>
              <a:spLocks/>
            </p:cNvSpPr>
            <p:nvPr/>
          </p:nvSpPr>
          <p:spPr bwMode="auto">
            <a:xfrm rot="18901671">
              <a:off x="6414078" y="2910755"/>
              <a:ext cx="424086" cy="403778"/>
            </a:xfrm>
            <a:custGeom>
              <a:avLst/>
              <a:gdLst>
                <a:gd name="T0" fmla="*/ 2147483646 w 630"/>
                <a:gd name="T1" fmla="*/ 2147483646 h 773"/>
                <a:gd name="T2" fmla="*/ 2147483646 w 630"/>
                <a:gd name="T3" fmla="*/ 2147483646 h 773"/>
                <a:gd name="T4" fmla="*/ 2147483646 w 630"/>
                <a:gd name="T5" fmla="*/ 2147483646 h 773"/>
                <a:gd name="T6" fmla="*/ 2147483646 w 630"/>
                <a:gd name="T7" fmla="*/ 2147483646 h 773"/>
                <a:gd name="T8" fmla="*/ 2147483646 w 630"/>
                <a:gd name="T9" fmla="*/ 2147483646 h 773"/>
                <a:gd name="T10" fmla="*/ 2147483646 w 630"/>
                <a:gd name="T11" fmla="*/ 2147483646 h 773"/>
                <a:gd name="T12" fmla="*/ 2147483646 w 630"/>
                <a:gd name="T13" fmla="*/ 2147483646 h 773"/>
                <a:gd name="T14" fmla="*/ 2147483646 w 630"/>
                <a:gd name="T15" fmla="*/ 2147483646 h 773"/>
                <a:gd name="T16" fmla="*/ 2147483646 w 630"/>
                <a:gd name="T17" fmla="*/ 2147483646 h 773"/>
                <a:gd name="T18" fmla="*/ 2147483646 w 630"/>
                <a:gd name="T19" fmla="*/ 2147483646 h 773"/>
                <a:gd name="T20" fmla="*/ 2147483646 w 630"/>
                <a:gd name="T21" fmla="*/ 2147483646 h 773"/>
                <a:gd name="T22" fmla="*/ 2147483646 w 630"/>
                <a:gd name="T23" fmla="*/ 2147483646 h 773"/>
                <a:gd name="T24" fmla="*/ 2147483646 w 630"/>
                <a:gd name="T25" fmla="*/ 2147483646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0"/>
                <a:gd name="T40" fmla="*/ 0 h 773"/>
                <a:gd name="T41" fmla="*/ 630 w 6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0" h="773">
                  <a:moveTo>
                    <a:pt x="31" y="638"/>
                  </a:moveTo>
                  <a:cubicBezTo>
                    <a:pt x="61" y="570"/>
                    <a:pt x="168" y="436"/>
                    <a:pt x="232" y="345"/>
                  </a:cubicBezTo>
                  <a:cubicBezTo>
                    <a:pt x="295" y="253"/>
                    <a:pt x="370" y="143"/>
                    <a:pt x="411" y="89"/>
                  </a:cubicBezTo>
                  <a:cubicBezTo>
                    <a:pt x="451" y="34"/>
                    <a:pt x="447" y="27"/>
                    <a:pt x="473" y="14"/>
                  </a:cubicBezTo>
                  <a:cubicBezTo>
                    <a:pt x="498" y="0"/>
                    <a:pt x="539" y="0"/>
                    <a:pt x="564" y="9"/>
                  </a:cubicBezTo>
                  <a:cubicBezTo>
                    <a:pt x="589" y="17"/>
                    <a:pt x="615" y="38"/>
                    <a:pt x="623" y="65"/>
                  </a:cubicBezTo>
                  <a:cubicBezTo>
                    <a:pt x="630" y="91"/>
                    <a:pt x="629" y="127"/>
                    <a:pt x="612" y="169"/>
                  </a:cubicBezTo>
                  <a:cubicBezTo>
                    <a:pt x="594" y="210"/>
                    <a:pt x="555" y="255"/>
                    <a:pt x="517" y="313"/>
                  </a:cubicBezTo>
                  <a:cubicBezTo>
                    <a:pt x="477" y="370"/>
                    <a:pt x="426" y="447"/>
                    <a:pt x="380" y="513"/>
                  </a:cubicBezTo>
                  <a:cubicBezTo>
                    <a:pt x="332" y="578"/>
                    <a:pt x="272" y="662"/>
                    <a:pt x="232" y="705"/>
                  </a:cubicBezTo>
                  <a:cubicBezTo>
                    <a:pt x="191" y="747"/>
                    <a:pt x="167" y="758"/>
                    <a:pt x="137" y="766"/>
                  </a:cubicBezTo>
                  <a:cubicBezTo>
                    <a:pt x="106" y="773"/>
                    <a:pt x="64" y="771"/>
                    <a:pt x="47" y="750"/>
                  </a:cubicBezTo>
                  <a:cubicBezTo>
                    <a:pt x="29" y="728"/>
                    <a:pt x="0" y="705"/>
                    <a:pt x="31" y="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Freeform 9">
            <a:extLst>
              <a:ext uri="{FF2B5EF4-FFF2-40B4-BE49-F238E27FC236}">
                <a16:creationId xmlns:a16="http://schemas.microsoft.com/office/drawing/2014/main" id="{7C447EE9-E12E-1D20-F38E-CC6D8544ABB8}"/>
              </a:ext>
            </a:extLst>
          </p:cNvPr>
          <p:cNvSpPr>
            <a:spLocks/>
          </p:cNvSpPr>
          <p:nvPr/>
        </p:nvSpPr>
        <p:spPr bwMode="auto">
          <a:xfrm rot="18505748" flipH="1">
            <a:off x="5345664" y="3543444"/>
            <a:ext cx="647700" cy="1042099"/>
          </a:xfrm>
          <a:custGeom>
            <a:avLst/>
            <a:gdLst>
              <a:gd name="T0" fmla="*/ 0 w 408"/>
              <a:gd name="T1" fmla="*/ 0 h 816"/>
              <a:gd name="T2" fmla="*/ 2147483646 w 408"/>
              <a:gd name="T3" fmla="*/ 2147483646 h 816"/>
              <a:gd name="T4" fmla="*/ 2147483646 w 408"/>
              <a:gd name="T5" fmla="*/ 2147483646 h 816"/>
              <a:gd name="T6" fmla="*/ 2147483646 w 408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816"/>
              <a:gd name="T14" fmla="*/ 408 w 40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816">
                <a:moveTo>
                  <a:pt x="0" y="0"/>
                </a:moveTo>
                <a:cubicBezTo>
                  <a:pt x="16" y="63"/>
                  <a:pt x="32" y="126"/>
                  <a:pt x="80" y="200"/>
                </a:cubicBezTo>
                <a:cubicBezTo>
                  <a:pt x="127" y="273"/>
                  <a:pt x="233" y="337"/>
                  <a:pt x="288" y="440"/>
                </a:cubicBezTo>
                <a:cubicBezTo>
                  <a:pt x="342" y="542"/>
                  <a:pt x="375" y="679"/>
                  <a:pt x="408" y="816"/>
                </a:cubicBezTo>
              </a:path>
            </a:pathLst>
          </a:custGeom>
          <a:noFill/>
          <a:ln w="10795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8">
            <a:extLst>
              <a:ext uri="{FF2B5EF4-FFF2-40B4-BE49-F238E27FC236}">
                <a16:creationId xmlns:a16="http://schemas.microsoft.com/office/drawing/2014/main" id="{71A0C58A-9077-4077-A7C6-E2DE73197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355" y="3776237"/>
            <a:ext cx="2535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Glycogen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Synthase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36BDA8-352A-2929-1B84-17ABAF3AACAB}"/>
              </a:ext>
            </a:extLst>
          </p:cNvPr>
          <p:cNvCxnSpPr>
            <a:cxnSpLocks/>
          </p:cNvCxnSpPr>
          <p:nvPr/>
        </p:nvCxnSpPr>
        <p:spPr bwMode="auto">
          <a:xfrm>
            <a:off x="5040981" y="2240408"/>
            <a:ext cx="646431" cy="137156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ECBA3326-94A3-3195-4B91-494432D94E80}"/>
              </a:ext>
            </a:extLst>
          </p:cNvPr>
          <p:cNvGrpSpPr/>
          <p:nvPr/>
        </p:nvGrpSpPr>
        <p:grpSpPr>
          <a:xfrm>
            <a:off x="13580" y="1947121"/>
            <a:ext cx="9112084" cy="3949700"/>
            <a:chOff x="13580" y="1947121"/>
            <a:chExt cx="9112084" cy="3949700"/>
          </a:xfrm>
        </p:grpSpPr>
        <p:sp>
          <p:nvSpPr>
            <p:cNvPr id="61" name="Freeform 4">
              <a:extLst>
                <a:ext uri="{FF2B5EF4-FFF2-40B4-BE49-F238E27FC236}">
                  <a16:creationId xmlns:a16="http://schemas.microsoft.com/office/drawing/2014/main" id="{B36E831B-6CB5-765D-E880-4F8A6EF27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30" y="1966027"/>
              <a:ext cx="8260315" cy="3913606"/>
            </a:xfrm>
            <a:custGeom>
              <a:avLst/>
              <a:gdLst>
                <a:gd name="T0" fmla="*/ 71 w 4805"/>
                <a:gd name="T1" fmla="*/ 643 h 2277"/>
                <a:gd name="T2" fmla="*/ 184 w 4805"/>
                <a:gd name="T3" fmla="*/ 633 h 2277"/>
                <a:gd name="T4" fmla="*/ 295 w 4805"/>
                <a:gd name="T5" fmla="*/ 622 h 2277"/>
                <a:gd name="T6" fmla="*/ 407 w 4805"/>
                <a:gd name="T7" fmla="*/ 607 h 2277"/>
                <a:gd name="T8" fmla="*/ 525 w 4805"/>
                <a:gd name="T9" fmla="*/ 583 h 2277"/>
                <a:gd name="T10" fmla="*/ 653 w 4805"/>
                <a:gd name="T11" fmla="*/ 546 h 2277"/>
                <a:gd name="T12" fmla="*/ 796 w 4805"/>
                <a:gd name="T13" fmla="*/ 490 h 2277"/>
                <a:gd name="T14" fmla="*/ 963 w 4805"/>
                <a:gd name="T15" fmla="*/ 408 h 2277"/>
                <a:gd name="T16" fmla="*/ 1160 w 4805"/>
                <a:gd name="T17" fmla="*/ 306 h 2277"/>
                <a:gd name="T18" fmla="*/ 1389 w 4805"/>
                <a:gd name="T19" fmla="*/ 200 h 2277"/>
                <a:gd name="T20" fmla="*/ 1651 w 4805"/>
                <a:gd name="T21" fmla="*/ 104 h 2277"/>
                <a:gd name="T22" fmla="*/ 1948 w 4805"/>
                <a:gd name="T23" fmla="*/ 32 h 2277"/>
                <a:gd name="T24" fmla="*/ 2281 w 4805"/>
                <a:gd name="T25" fmla="*/ 0 h 2277"/>
                <a:gd name="T26" fmla="*/ 2629 w 4805"/>
                <a:gd name="T27" fmla="*/ 21 h 2277"/>
                <a:gd name="T28" fmla="*/ 2947 w 4805"/>
                <a:gd name="T29" fmla="*/ 93 h 2277"/>
                <a:gd name="T30" fmla="*/ 3238 w 4805"/>
                <a:gd name="T31" fmla="*/ 199 h 2277"/>
                <a:gd name="T32" fmla="*/ 3501 w 4805"/>
                <a:gd name="T33" fmla="*/ 320 h 2277"/>
                <a:gd name="T34" fmla="*/ 3740 w 4805"/>
                <a:gd name="T35" fmla="*/ 440 h 2277"/>
                <a:gd name="T36" fmla="*/ 3955 w 4805"/>
                <a:gd name="T37" fmla="*/ 540 h 2277"/>
                <a:gd name="T38" fmla="*/ 4147 w 4805"/>
                <a:gd name="T39" fmla="*/ 606 h 2277"/>
                <a:gd name="T40" fmla="*/ 4300 w 4805"/>
                <a:gd name="T41" fmla="*/ 649 h 2277"/>
                <a:gd name="T42" fmla="*/ 4421 w 4805"/>
                <a:gd name="T43" fmla="*/ 679 h 2277"/>
                <a:gd name="T44" fmla="*/ 4520 w 4805"/>
                <a:gd name="T45" fmla="*/ 701 h 2277"/>
                <a:gd name="T46" fmla="*/ 4610 w 4805"/>
                <a:gd name="T47" fmla="*/ 718 h 2277"/>
                <a:gd name="T48" fmla="*/ 4701 w 4805"/>
                <a:gd name="T49" fmla="*/ 736 h 2277"/>
                <a:gd name="T50" fmla="*/ 4805 w 4805"/>
                <a:gd name="T51" fmla="*/ 759 h 2277"/>
                <a:gd name="T52" fmla="*/ 4721 w 4805"/>
                <a:gd name="T53" fmla="*/ 1588 h 2277"/>
                <a:gd name="T54" fmla="*/ 4631 w 4805"/>
                <a:gd name="T55" fmla="*/ 1598 h 2277"/>
                <a:gd name="T56" fmla="*/ 4546 w 4805"/>
                <a:gd name="T57" fmla="*/ 1605 h 2277"/>
                <a:gd name="T58" fmla="*/ 4451 w 4805"/>
                <a:gd name="T59" fmla="*/ 1621 h 2277"/>
                <a:gd name="T60" fmla="*/ 4335 w 4805"/>
                <a:gd name="T61" fmla="*/ 1655 h 2277"/>
                <a:gd name="T62" fmla="*/ 4186 w 4805"/>
                <a:gd name="T63" fmla="*/ 1716 h 2277"/>
                <a:gd name="T64" fmla="*/ 3992 w 4805"/>
                <a:gd name="T65" fmla="*/ 1811 h 2277"/>
                <a:gd name="T66" fmla="*/ 3776 w 4805"/>
                <a:gd name="T67" fmla="*/ 1918 h 2277"/>
                <a:gd name="T68" fmla="*/ 3541 w 4805"/>
                <a:gd name="T69" fmla="*/ 2024 h 2277"/>
                <a:gd name="T70" fmla="*/ 3285 w 4805"/>
                <a:gd name="T71" fmla="*/ 2121 h 2277"/>
                <a:gd name="T72" fmla="*/ 3003 w 4805"/>
                <a:gd name="T73" fmla="*/ 2200 h 2277"/>
                <a:gd name="T74" fmla="*/ 2693 w 4805"/>
                <a:gd name="T75" fmla="*/ 2255 h 2277"/>
                <a:gd name="T76" fmla="*/ 2352 w 4805"/>
                <a:gd name="T77" fmla="*/ 2277 h 2277"/>
                <a:gd name="T78" fmla="*/ 2013 w 4805"/>
                <a:gd name="T79" fmla="*/ 2261 h 2277"/>
                <a:gd name="T80" fmla="*/ 1713 w 4805"/>
                <a:gd name="T81" fmla="*/ 2211 h 2277"/>
                <a:gd name="T82" fmla="*/ 1448 w 4805"/>
                <a:gd name="T83" fmla="*/ 2136 h 2277"/>
                <a:gd name="T84" fmla="*/ 1217 w 4805"/>
                <a:gd name="T85" fmla="*/ 2045 h 2277"/>
                <a:gd name="T86" fmla="*/ 1019 w 4805"/>
                <a:gd name="T87" fmla="*/ 1946 h 2277"/>
                <a:gd name="T88" fmla="*/ 849 w 4805"/>
                <a:gd name="T89" fmla="*/ 1846 h 2277"/>
                <a:gd name="T90" fmla="*/ 703 w 4805"/>
                <a:gd name="T91" fmla="*/ 1756 h 2277"/>
                <a:gd name="T92" fmla="*/ 571 w 4805"/>
                <a:gd name="T93" fmla="*/ 1685 h 2277"/>
                <a:gd name="T94" fmla="*/ 448 w 4805"/>
                <a:gd name="T95" fmla="*/ 1631 h 2277"/>
                <a:gd name="T96" fmla="*/ 331 w 4805"/>
                <a:gd name="T97" fmla="*/ 1591 h 2277"/>
                <a:gd name="T98" fmla="*/ 217 w 4805"/>
                <a:gd name="T99" fmla="*/ 1562 h 2277"/>
                <a:gd name="T100" fmla="*/ 103 w 4805"/>
                <a:gd name="T101" fmla="*/ 1540 h 22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05" h="2277">
                  <a:moveTo>
                    <a:pt x="10" y="1526"/>
                  </a:moveTo>
                  <a:lnTo>
                    <a:pt x="0" y="650"/>
                  </a:lnTo>
                  <a:lnTo>
                    <a:pt x="24" y="647"/>
                  </a:lnTo>
                  <a:lnTo>
                    <a:pt x="48" y="645"/>
                  </a:lnTo>
                  <a:lnTo>
                    <a:pt x="71" y="643"/>
                  </a:lnTo>
                  <a:lnTo>
                    <a:pt x="94" y="640"/>
                  </a:lnTo>
                  <a:lnTo>
                    <a:pt x="117" y="638"/>
                  </a:lnTo>
                  <a:lnTo>
                    <a:pt x="139" y="637"/>
                  </a:lnTo>
                  <a:lnTo>
                    <a:pt x="162" y="634"/>
                  </a:lnTo>
                  <a:lnTo>
                    <a:pt x="184" y="633"/>
                  </a:lnTo>
                  <a:lnTo>
                    <a:pt x="207" y="631"/>
                  </a:lnTo>
                  <a:lnTo>
                    <a:pt x="229" y="629"/>
                  </a:lnTo>
                  <a:lnTo>
                    <a:pt x="251" y="627"/>
                  </a:lnTo>
                  <a:lnTo>
                    <a:pt x="273" y="625"/>
                  </a:lnTo>
                  <a:lnTo>
                    <a:pt x="295" y="622"/>
                  </a:lnTo>
                  <a:lnTo>
                    <a:pt x="317" y="620"/>
                  </a:lnTo>
                  <a:lnTo>
                    <a:pt x="340" y="617"/>
                  </a:lnTo>
                  <a:lnTo>
                    <a:pt x="362" y="614"/>
                  </a:lnTo>
                  <a:lnTo>
                    <a:pt x="385" y="611"/>
                  </a:lnTo>
                  <a:lnTo>
                    <a:pt x="407" y="607"/>
                  </a:lnTo>
                  <a:lnTo>
                    <a:pt x="430" y="603"/>
                  </a:lnTo>
                  <a:lnTo>
                    <a:pt x="454" y="599"/>
                  </a:lnTo>
                  <a:lnTo>
                    <a:pt x="477" y="594"/>
                  </a:lnTo>
                  <a:lnTo>
                    <a:pt x="501" y="589"/>
                  </a:lnTo>
                  <a:lnTo>
                    <a:pt x="525" y="583"/>
                  </a:lnTo>
                  <a:lnTo>
                    <a:pt x="550" y="577"/>
                  </a:lnTo>
                  <a:lnTo>
                    <a:pt x="575" y="570"/>
                  </a:lnTo>
                  <a:lnTo>
                    <a:pt x="601" y="562"/>
                  </a:lnTo>
                  <a:lnTo>
                    <a:pt x="627" y="554"/>
                  </a:lnTo>
                  <a:lnTo>
                    <a:pt x="653" y="546"/>
                  </a:lnTo>
                  <a:lnTo>
                    <a:pt x="680" y="536"/>
                  </a:lnTo>
                  <a:lnTo>
                    <a:pt x="708" y="526"/>
                  </a:lnTo>
                  <a:lnTo>
                    <a:pt x="737" y="515"/>
                  </a:lnTo>
                  <a:lnTo>
                    <a:pt x="766" y="503"/>
                  </a:lnTo>
                  <a:lnTo>
                    <a:pt x="796" y="490"/>
                  </a:lnTo>
                  <a:lnTo>
                    <a:pt x="827" y="476"/>
                  </a:lnTo>
                  <a:lnTo>
                    <a:pt x="859" y="460"/>
                  </a:lnTo>
                  <a:lnTo>
                    <a:pt x="892" y="444"/>
                  </a:lnTo>
                  <a:lnTo>
                    <a:pt x="927" y="426"/>
                  </a:lnTo>
                  <a:lnTo>
                    <a:pt x="963" y="408"/>
                  </a:lnTo>
                  <a:lnTo>
                    <a:pt x="1000" y="388"/>
                  </a:lnTo>
                  <a:lnTo>
                    <a:pt x="1038" y="369"/>
                  </a:lnTo>
                  <a:lnTo>
                    <a:pt x="1077" y="348"/>
                  </a:lnTo>
                  <a:lnTo>
                    <a:pt x="1118" y="327"/>
                  </a:lnTo>
                  <a:lnTo>
                    <a:pt x="1160" y="306"/>
                  </a:lnTo>
                  <a:lnTo>
                    <a:pt x="1203" y="285"/>
                  </a:lnTo>
                  <a:lnTo>
                    <a:pt x="1248" y="263"/>
                  </a:lnTo>
                  <a:lnTo>
                    <a:pt x="1293" y="242"/>
                  </a:lnTo>
                  <a:lnTo>
                    <a:pt x="1341" y="221"/>
                  </a:lnTo>
                  <a:lnTo>
                    <a:pt x="1389" y="200"/>
                  </a:lnTo>
                  <a:lnTo>
                    <a:pt x="1439" y="179"/>
                  </a:lnTo>
                  <a:lnTo>
                    <a:pt x="1490" y="159"/>
                  </a:lnTo>
                  <a:lnTo>
                    <a:pt x="1542" y="140"/>
                  </a:lnTo>
                  <a:lnTo>
                    <a:pt x="1596" y="121"/>
                  </a:lnTo>
                  <a:lnTo>
                    <a:pt x="1651" y="104"/>
                  </a:lnTo>
                  <a:lnTo>
                    <a:pt x="1708" y="87"/>
                  </a:lnTo>
                  <a:lnTo>
                    <a:pt x="1766" y="71"/>
                  </a:lnTo>
                  <a:lnTo>
                    <a:pt x="1825" y="57"/>
                  </a:lnTo>
                  <a:lnTo>
                    <a:pt x="1886" y="44"/>
                  </a:lnTo>
                  <a:lnTo>
                    <a:pt x="1948" y="32"/>
                  </a:lnTo>
                  <a:lnTo>
                    <a:pt x="2012" y="22"/>
                  </a:lnTo>
                  <a:lnTo>
                    <a:pt x="2077" y="14"/>
                  </a:lnTo>
                  <a:lnTo>
                    <a:pt x="2143" y="7"/>
                  </a:lnTo>
                  <a:lnTo>
                    <a:pt x="2211" y="2"/>
                  </a:lnTo>
                  <a:lnTo>
                    <a:pt x="2281" y="0"/>
                  </a:lnTo>
                  <a:lnTo>
                    <a:pt x="2352" y="0"/>
                  </a:lnTo>
                  <a:lnTo>
                    <a:pt x="2423" y="1"/>
                  </a:lnTo>
                  <a:lnTo>
                    <a:pt x="2493" y="6"/>
                  </a:lnTo>
                  <a:lnTo>
                    <a:pt x="2561" y="13"/>
                  </a:lnTo>
                  <a:lnTo>
                    <a:pt x="2629" y="21"/>
                  </a:lnTo>
                  <a:lnTo>
                    <a:pt x="2695" y="32"/>
                  </a:lnTo>
                  <a:lnTo>
                    <a:pt x="2760" y="45"/>
                  </a:lnTo>
                  <a:lnTo>
                    <a:pt x="2824" y="59"/>
                  </a:lnTo>
                  <a:lnTo>
                    <a:pt x="2886" y="76"/>
                  </a:lnTo>
                  <a:lnTo>
                    <a:pt x="2947" y="93"/>
                  </a:lnTo>
                  <a:lnTo>
                    <a:pt x="3008" y="112"/>
                  </a:lnTo>
                  <a:lnTo>
                    <a:pt x="3067" y="133"/>
                  </a:lnTo>
                  <a:lnTo>
                    <a:pt x="3125" y="154"/>
                  </a:lnTo>
                  <a:lnTo>
                    <a:pt x="3182" y="176"/>
                  </a:lnTo>
                  <a:lnTo>
                    <a:pt x="3238" y="199"/>
                  </a:lnTo>
                  <a:lnTo>
                    <a:pt x="3293" y="223"/>
                  </a:lnTo>
                  <a:lnTo>
                    <a:pt x="3346" y="247"/>
                  </a:lnTo>
                  <a:lnTo>
                    <a:pt x="3399" y="271"/>
                  </a:lnTo>
                  <a:lnTo>
                    <a:pt x="3450" y="296"/>
                  </a:lnTo>
                  <a:lnTo>
                    <a:pt x="3501" y="320"/>
                  </a:lnTo>
                  <a:lnTo>
                    <a:pt x="3551" y="345"/>
                  </a:lnTo>
                  <a:lnTo>
                    <a:pt x="3600" y="369"/>
                  </a:lnTo>
                  <a:lnTo>
                    <a:pt x="3647" y="394"/>
                  </a:lnTo>
                  <a:lnTo>
                    <a:pt x="3694" y="417"/>
                  </a:lnTo>
                  <a:lnTo>
                    <a:pt x="3740" y="440"/>
                  </a:lnTo>
                  <a:lnTo>
                    <a:pt x="3785" y="462"/>
                  </a:lnTo>
                  <a:lnTo>
                    <a:pt x="3828" y="484"/>
                  </a:lnTo>
                  <a:lnTo>
                    <a:pt x="3872" y="504"/>
                  </a:lnTo>
                  <a:lnTo>
                    <a:pt x="3914" y="523"/>
                  </a:lnTo>
                  <a:lnTo>
                    <a:pt x="3955" y="540"/>
                  </a:lnTo>
                  <a:lnTo>
                    <a:pt x="3995" y="556"/>
                  </a:lnTo>
                  <a:lnTo>
                    <a:pt x="4035" y="571"/>
                  </a:lnTo>
                  <a:lnTo>
                    <a:pt x="4074" y="584"/>
                  </a:lnTo>
                  <a:lnTo>
                    <a:pt x="4111" y="595"/>
                  </a:lnTo>
                  <a:lnTo>
                    <a:pt x="4147" y="606"/>
                  </a:lnTo>
                  <a:lnTo>
                    <a:pt x="4180" y="616"/>
                  </a:lnTo>
                  <a:lnTo>
                    <a:pt x="4213" y="625"/>
                  </a:lnTo>
                  <a:lnTo>
                    <a:pt x="4243" y="634"/>
                  </a:lnTo>
                  <a:lnTo>
                    <a:pt x="4273" y="642"/>
                  </a:lnTo>
                  <a:lnTo>
                    <a:pt x="4300" y="649"/>
                  </a:lnTo>
                  <a:lnTo>
                    <a:pt x="4326" y="656"/>
                  </a:lnTo>
                  <a:lnTo>
                    <a:pt x="4352" y="663"/>
                  </a:lnTo>
                  <a:lnTo>
                    <a:pt x="4376" y="668"/>
                  </a:lnTo>
                  <a:lnTo>
                    <a:pt x="4399" y="674"/>
                  </a:lnTo>
                  <a:lnTo>
                    <a:pt x="4421" y="679"/>
                  </a:lnTo>
                  <a:lnTo>
                    <a:pt x="4442" y="684"/>
                  </a:lnTo>
                  <a:lnTo>
                    <a:pt x="4462" y="689"/>
                  </a:lnTo>
                  <a:lnTo>
                    <a:pt x="4482" y="693"/>
                  </a:lnTo>
                  <a:lnTo>
                    <a:pt x="4501" y="697"/>
                  </a:lnTo>
                  <a:lnTo>
                    <a:pt x="4520" y="701"/>
                  </a:lnTo>
                  <a:lnTo>
                    <a:pt x="4539" y="704"/>
                  </a:lnTo>
                  <a:lnTo>
                    <a:pt x="4557" y="708"/>
                  </a:lnTo>
                  <a:lnTo>
                    <a:pt x="4575" y="711"/>
                  </a:lnTo>
                  <a:lnTo>
                    <a:pt x="4592" y="715"/>
                  </a:lnTo>
                  <a:lnTo>
                    <a:pt x="4610" y="718"/>
                  </a:lnTo>
                  <a:lnTo>
                    <a:pt x="4628" y="721"/>
                  </a:lnTo>
                  <a:lnTo>
                    <a:pt x="4645" y="725"/>
                  </a:lnTo>
                  <a:lnTo>
                    <a:pt x="4664" y="728"/>
                  </a:lnTo>
                  <a:lnTo>
                    <a:pt x="4682" y="732"/>
                  </a:lnTo>
                  <a:lnTo>
                    <a:pt x="4701" y="736"/>
                  </a:lnTo>
                  <a:lnTo>
                    <a:pt x="4720" y="740"/>
                  </a:lnTo>
                  <a:lnTo>
                    <a:pt x="4740" y="745"/>
                  </a:lnTo>
                  <a:lnTo>
                    <a:pt x="4761" y="749"/>
                  </a:lnTo>
                  <a:lnTo>
                    <a:pt x="4782" y="754"/>
                  </a:lnTo>
                  <a:lnTo>
                    <a:pt x="4805" y="759"/>
                  </a:lnTo>
                  <a:lnTo>
                    <a:pt x="4804" y="1573"/>
                  </a:lnTo>
                  <a:lnTo>
                    <a:pt x="4782" y="1578"/>
                  </a:lnTo>
                  <a:lnTo>
                    <a:pt x="4761" y="1582"/>
                  </a:lnTo>
                  <a:lnTo>
                    <a:pt x="4740" y="1585"/>
                  </a:lnTo>
                  <a:lnTo>
                    <a:pt x="4721" y="1588"/>
                  </a:lnTo>
                  <a:lnTo>
                    <a:pt x="4702" y="1591"/>
                  </a:lnTo>
                  <a:lnTo>
                    <a:pt x="4683" y="1593"/>
                  </a:lnTo>
                  <a:lnTo>
                    <a:pt x="4666" y="1594"/>
                  </a:lnTo>
                  <a:lnTo>
                    <a:pt x="4648" y="1596"/>
                  </a:lnTo>
                  <a:lnTo>
                    <a:pt x="4631" y="1598"/>
                  </a:lnTo>
                  <a:lnTo>
                    <a:pt x="4614" y="1599"/>
                  </a:lnTo>
                  <a:lnTo>
                    <a:pt x="4597" y="1600"/>
                  </a:lnTo>
                  <a:lnTo>
                    <a:pt x="4580" y="1602"/>
                  </a:lnTo>
                  <a:lnTo>
                    <a:pt x="4563" y="1604"/>
                  </a:lnTo>
                  <a:lnTo>
                    <a:pt x="4546" y="1605"/>
                  </a:lnTo>
                  <a:lnTo>
                    <a:pt x="4528" y="1608"/>
                  </a:lnTo>
                  <a:lnTo>
                    <a:pt x="4509" y="1610"/>
                  </a:lnTo>
                  <a:lnTo>
                    <a:pt x="4491" y="1613"/>
                  </a:lnTo>
                  <a:lnTo>
                    <a:pt x="4471" y="1617"/>
                  </a:lnTo>
                  <a:lnTo>
                    <a:pt x="4451" y="1621"/>
                  </a:lnTo>
                  <a:lnTo>
                    <a:pt x="4430" y="1626"/>
                  </a:lnTo>
                  <a:lnTo>
                    <a:pt x="4409" y="1632"/>
                  </a:lnTo>
                  <a:lnTo>
                    <a:pt x="4386" y="1639"/>
                  </a:lnTo>
                  <a:lnTo>
                    <a:pt x="4361" y="1646"/>
                  </a:lnTo>
                  <a:lnTo>
                    <a:pt x="4335" y="1655"/>
                  </a:lnTo>
                  <a:lnTo>
                    <a:pt x="4309" y="1664"/>
                  </a:lnTo>
                  <a:lnTo>
                    <a:pt x="4281" y="1675"/>
                  </a:lnTo>
                  <a:lnTo>
                    <a:pt x="4251" y="1687"/>
                  </a:lnTo>
                  <a:lnTo>
                    <a:pt x="4219" y="1701"/>
                  </a:lnTo>
                  <a:lnTo>
                    <a:pt x="4186" y="1716"/>
                  </a:lnTo>
                  <a:lnTo>
                    <a:pt x="4150" y="1732"/>
                  </a:lnTo>
                  <a:lnTo>
                    <a:pt x="4113" y="1750"/>
                  </a:lnTo>
                  <a:lnTo>
                    <a:pt x="4074" y="1769"/>
                  </a:lnTo>
                  <a:lnTo>
                    <a:pt x="4033" y="1790"/>
                  </a:lnTo>
                  <a:lnTo>
                    <a:pt x="3992" y="1811"/>
                  </a:lnTo>
                  <a:lnTo>
                    <a:pt x="3950" y="1832"/>
                  </a:lnTo>
                  <a:lnTo>
                    <a:pt x="3907" y="1854"/>
                  </a:lnTo>
                  <a:lnTo>
                    <a:pt x="3864" y="1875"/>
                  </a:lnTo>
                  <a:lnTo>
                    <a:pt x="3820" y="1897"/>
                  </a:lnTo>
                  <a:lnTo>
                    <a:pt x="3776" y="1918"/>
                  </a:lnTo>
                  <a:lnTo>
                    <a:pt x="3730" y="1940"/>
                  </a:lnTo>
                  <a:lnTo>
                    <a:pt x="3684" y="1961"/>
                  </a:lnTo>
                  <a:lnTo>
                    <a:pt x="3638" y="1983"/>
                  </a:lnTo>
                  <a:lnTo>
                    <a:pt x="3590" y="2003"/>
                  </a:lnTo>
                  <a:lnTo>
                    <a:pt x="3541" y="2024"/>
                  </a:lnTo>
                  <a:lnTo>
                    <a:pt x="3492" y="2044"/>
                  </a:lnTo>
                  <a:lnTo>
                    <a:pt x="3442" y="2064"/>
                  </a:lnTo>
                  <a:lnTo>
                    <a:pt x="3391" y="2083"/>
                  </a:lnTo>
                  <a:lnTo>
                    <a:pt x="3338" y="2102"/>
                  </a:lnTo>
                  <a:lnTo>
                    <a:pt x="3285" y="2121"/>
                  </a:lnTo>
                  <a:lnTo>
                    <a:pt x="3231" y="2138"/>
                  </a:lnTo>
                  <a:lnTo>
                    <a:pt x="3176" y="2155"/>
                  </a:lnTo>
                  <a:lnTo>
                    <a:pt x="3119" y="2171"/>
                  </a:lnTo>
                  <a:lnTo>
                    <a:pt x="3062" y="2186"/>
                  </a:lnTo>
                  <a:lnTo>
                    <a:pt x="3003" y="2200"/>
                  </a:lnTo>
                  <a:lnTo>
                    <a:pt x="2944" y="2214"/>
                  </a:lnTo>
                  <a:lnTo>
                    <a:pt x="2883" y="2226"/>
                  </a:lnTo>
                  <a:lnTo>
                    <a:pt x="2821" y="2237"/>
                  </a:lnTo>
                  <a:lnTo>
                    <a:pt x="2758" y="2247"/>
                  </a:lnTo>
                  <a:lnTo>
                    <a:pt x="2693" y="2255"/>
                  </a:lnTo>
                  <a:lnTo>
                    <a:pt x="2628" y="2262"/>
                  </a:lnTo>
                  <a:lnTo>
                    <a:pt x="2561" y="2268"/>
                  </a:lnTo>
                  <a:lnTo>
                    <a:pt x="2492" y="2272"/>
                  </a:lnTo>
                  <a:lnTo>
                    <a:pt x="2423" y="2276"/>
                  </a:lnTo>
                  <a:lnTo>
                    <a:pt x="2352" y="2277"/>
                  </a:lnTo>
                  <a:lnTo>
                    <a:pt x="2281" y="2277"/>
                  </a:lnTo>
                  <a:lnTo>
                    <a:pt x="2212" y="2275"/>
                  </a:lnTo>
                  <a:lnTo>
                    <a:pt x="2144" y="2272"/>
                  </a:lnTo>
                  <a:lnTo>
                    <a:pt x="2078" y="2267"/>
                  </a:lnTo>
                  <a:lnTo>
                    <a:pt x="2013" y="2261"/>
                  </a:lnTo>
                  <a:lnTo>
                    <a:pt x="1950" y="2253"/>
                  </a:lnTo>
                  <a:lnTo>
                    <a:pt x="1889" y="2244"/>
                  </a:lnTo>
                  <a:lnTo>
                    <a:pt x="1828" y="2234"/>
                  </a:lnTo>
                  <a:lnTo>
                    <a:pt x="1770" y="2223"/>
                  </a:lnTo>
                  <a:lnTo>
                    <a:pt x="1713" y="2211"/>
                  </a:lnTo>
                  <a:lnTo>
                    <a:pt x="1657" y="2198"/>
                  </a:lnTo>
                  <a:lnTo>
                    <a:pt x="1603" y="2184"/>
                  </a:lnTo>
                  <a:lnTo>
                    <a:pt x="1550" y="2169"/>
                  </a:lnTo>
                  <a:lnTo>
                    <a:pt x="1498" y="2153"/>
                  </a:lnTo>
                  <a:lnTo>
                    <a:pt x="1448" y="2136"/>
                  </a:lnTo>
                  <a:lnTo>
                    <a:pt x="1399" y="2119"/>
                  </a:lnTo>
                  <a:lnTo>
                    <a:pt x="1352" y="2101"/>
                  </a:lnTo>
                  <a:lnTo>
                    <a:pt x="1306" y="2083"/>
                  </a:lnTo>
                  <a:lnTo>
                    <a:pt x="1261" y="2064"/>
                  </a:lnTo>
                  <a:lnTo>
                    <a:pt x="1217" y="2045"/>
                  </a:lnTo>
                  <a:lnTo>
                    <a:pt x="1175" y="2026"/>
                  </a:lnTo>
                  <a:lnTo>
                    <a:pt x="1134" y="2006"/>
                  </a:lnTo>
                  <a:lnTo>
                    <a:pt x="1095" y="1986"/>
                  </a:lnTo>
                  <a:lnTo>
                    <a:pt x="1056" y="1966"/>
                  </a:lnTo>
                  <a:lnTo>
                    <a:pt x="1019" y="1946"/>
                  </a:lnTo>
                  <a:lnTo>
                    <a:pt x="982" y="1926"/>
                  </a:lnTo>
                  <a:lnTo>
                    <a:pt x="947" y="1905"/>
                  </a:lnTo>
                  <a:lnTo>
                    <a:pt x="913" y="1885"/>
                  </a:lnTo>
                  <a:lnTo>
                    <a:pt x="880" y="1866"/>
                  </a:lnTo>
                  <a:lnTo>
                    <a:pt x="849" y="1846"/>
                  </a:lnTo>
                  <a:lnTo>
                    <a:pt x="817" y="1827"/>
                  </a:lnTo>
                  <a:lnTo>
                    <a:pt x="788" y="1808"/>
                  </a:lnTo>
                  <a:lnTo>
                    <a:pt x="759" y="1790"/>
                  </a:lnTo>
                  <a:lnTo>
                    <a:pt x="731" y="1772"/>
                  </a:lnTo>
                  <a:lnTo>
                    <a:pt x="703" y="1756"/>
                  </a:lnTo>
                  <a:lnTo>
                    <a:pt x="676" y="1741"/>
                  </a:lnTo>
                  <a:lnTo>
                    <a:pt x="649" y="1726"/>
                  </a:lnTo>
                  <a:lnTo>
                    <a:pt x="623" y="1711"/>
                  </a:lnTo>
                  <a:lnTo>
                    <a:pt x="597" y="1698"/>
                  </a:lnTo>
                  <a:lnTo>
                    <a:pt x="571" y="1685"/>
                  </a:lnTo>
                  <a:lnTo>
                    <a:pt x="546" y="1673"/>
                  </a:lnTo>
                  <a:lnTo>
                    <a:pt x="521" y="1662"/>
                  </a:lnTo>
                  <a:lnTo>
                    <a:pt x="496" y="1651"/>
                  </a:lnTo>
                  <a:lnTo>
                    <a:pt x="472" y="1641"/>
                  </a:lnTo>
                  <a:lnTo>
                    <a:pt x="448" y="1631"/>
                  </a:lnTo>
                  <a:lnTo>
                    <a:pt x="424" y="1623"/>
                  </a:lnTo>
                  <a:lnTo>
                    <a:pt x="400" y="1614"/>
                  </a:lnTo>
                  <a:lnTo>
                    <a:pt x="377" y="1606"/>
                  </a:lnTo>
                  <a:lnTo>
                    <a:pt x="354" y="1598"/>
                  </a:lnTo>
                  <a:lnTo>
                    <a:pt x="331" y="1591"/>
                  </a:lnTo>
                  <a:lnTo>
                    <a:pt x="308" y="1585"/>
                  </a:lnTo>
                  <a:lnTo>
                    <a:pt x="285" y="1578"/>
                  </a:lnTo>
                  <a:lnTo>
                    <a:pt x="263" y="1572"/>
                  </a:lnTo>
                  <a:lnTo>
                    <a:pt x="240" y="1567"/>
                  </a:lnTo>
                  <a:lnTo>
                    <a:pt x="217" y="1562"/>
                  </a:lnTo>
                  <a:lnTo>
                    <a:pt x="195" y="1557"/>
                  </a:lnTo>
                  <a:lnTo>
                    <a:pt x="172" y="1552"/>
                  </a:lnTo>
                  <a:lnTo>
                    <a:pt x="149" y="1548"/>
                  </a:lnTo>
                  <a:lnTo>
                    <a:pt x="126" y="1544"/>
                  </a:lnTo>
                  <a:lnTo>
                    <a:pt x="103" y="1540"/>
                  </a:lnTo>
                  <a:lnTo>
                    <a:pt x="80" y="1537"/>
                  </a:lnTo>
                  <a:lnTo>
                    <a:pt x="57" y="1533"/>
                  </a:lnTo>
                  <a:lnTo>
                    <a:pt x="34" y="1530"/>
                  </a:lnTo>
                  <a:lnTo>
                    <a:pt x="10" y="1526"/>
                  </a:lnTo>
                  <a:close/>
                </a:path>
              </a:pathLst>
            </a:custGeom>
            <a:solidFill>
              <a:srgbClr val="966A3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1E0AE37-8B37-5A99-6A1C-8ED3C8DC179A}"/>
                </a:ext>
              </a:extLst>
            </p:cNvPr>
            <p:cNvGrpSpPr/>
            <p:nvPr/>
          </p:nvGrpSpPr>
          <p:grpSpPr>
            <a:xfrm>
              <a:off x="13580" y="1947121"/>
              <a:ext cx="9112084" cy="3949700"/>
              <a:chOff x="13580" y="1947121"/>
              <a:chExt cx="9112084" cy="3949700"/>
            </a:xfrm>
          </p:grpSpPr>
          <p:sp>
            <p:nvSpPr>
              <p:cNvPr id="63" name="Freeform 5">
                <a:extLst>
                  <a:ext uri="{FF2B5EF4-FFF2-40B4-BE49-F238E27FC236}">
                    <a16:creationId xmlns:a16="http://schemas.microsoft.com/office/drawing/2014/main" id="{DCA08E81-7D1D-39DC-75A1-E83C04CF1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39" y="3066031"/>
                <a:ext cx="53292" cy="1522817"/>
              </a:xfrm>
              <a:custGeom>
                <a:avLst/>
                <a:gdLst>
                  <a:gd name="T0" fmla="*/ 9 w 31"/>
                  <a:gd name="T1" fmla="*/ 0 h 886"/>
                  <a:gd name="T2" fmla="*/ 0 w 31"/>
                  <a:gd name="T3" fmla="*/ 10 h 886"/>
                  <a:gd name="T4" fmla="*/ 10 w 31"/>
                  <a:gd name="T5" fmla="*/ 886 h 886"/>
                  <a:gd name="T6" fmla="*/ 31 w 31"/>
                  <a:gd name="T7" fmla="*/ 886 h 886"/>
                  <a:gd name="T8" fmla="*/ 20 w 31"/>
                  <a:gd name="T9" fmla="*/ 10 h 886"/>
                  <a:gd name="T10" fmla="*/ 11 w 31"/>
                  <a:gd name="T11" fmla="*/ 20 h 886"/>
                  <a:gd name="T12" fmla="*/ 20 w 31"/>
                  <a:gd name="T13" fmla="*/ 10 h 886"/>
                  <a:gd name="T14" fmla="*/ 19 w 31"/>
                  <a:gd name="T15" fmla="*/ 5 h 886"/>
                  <a:gd name="T16" fmla="*/ 17 w 31"/>
                  <a:gd name="T17" fmla="*/ 2 h 886"/>
                  <a:gd name="T18" fmla="*/ 14 w 31"/>
                  <a:gd name="T19" fmla="*/ 0 h 886"/>
                  <a:gd name="T20" fmla="*/ 10 w 31"/>
                  <a:gd name="T21" fmla="*/ 0 h 886"/>
                  <a:gd name="T22" fmla="*/ 6 w 31"/>
                  <a:gd name="T23" fmla="*/ 0 h 886"/>
                  <a:gd name="T24" fmla="*/ 3 w 31"/>
                  <a:gd name="T25" fmla="*/ 2 h 886"/>
                  <a:gd name="T26" fmla="*/ 1 w 31"/>
                  <a:gd name="T27" fmla="*/ 5 h 886"/>
                  <a:gd name="T28" fmla="*/ 0 w 31"/>
                  <a:gd name="T29" fmla="*/ 10 h 886"/>
                  <a:gd name="T30" fmla="*/ 9 w 31"/>
                  <a:gd name="T31" fmla="*/ 0 h 8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1" h="886">
                    <a:moveTo>
                      <a:pt x="9" y="0"/>
                    </a:moveTo>
                    <a:lnTo>
                      <a:pt x="0" y="10"/>
                    </a:lnTo>
                    <a:lnTo>
                      <a:pt x="10" y="886"/>
                    </a:lnTo>
                    <a:lnTo>
                      <a:pt x="31" y="886"/>
                    </a:lnTo>
                    <a:lnTo>
                      <a:pt x="20" y="10"/>
                    </a:lnTo>
                    <a:lnTo>
                      <a:pt x="11" y="20"/>
                    </a:lnTo>
                    <a:lnTo>
                      <a:pt x="20" y="10"/>
                    </a:lnTo>
                    <a:lnTo>
                      <a:pt x="19" y="5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88" name="Freeform 6">
                <a:extLst>
                  <a:ext uri="{FF2B5EF4-FFF2-40B4-BE49-F238E27FC236}">
                    <a16:creationId xmlns:a16="http://schemas.microsoft.com/office/drawing/2014/main" id="{B6CEB764-9BEA-04B6-91DE-1E5C2E686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11" y="2813374"/>
                <a:ext cx="1325433" cy="287032"/>
              </a:xfrm>
              <a:custGeom>
                <a:avLst/>
                <a:gdLst>
                  <a:gd name="T0" fmla="*/ 763 w 771"/>
                  <a:gd name="T1" fmla="*/ 0 h 167"/>
                  <a:gd name="T2" fmla="*/ 706 w 771"/>
                  <a:gd name="T3" fmla="*/ 23 h 167"/>
                  <a:gd name="T4" fmla="*/ 651 w 771"/>
                  <a:gd name="T5" fmla="*/ 43 h 167"/>
                  <a:gd name="T6" fmla="*/ 599 w 771"/>
                  <a:gd name="T7" fmla="*/ 60 h 167"/>
                  <a:gd name="T8" fmla="*/ 548 w 771"/>
                  <a:gd name="T9" fmla="*/ 74 h 167"/>
                  <a:gd name="T10" fmla="*/ 500 w 771"/>
                  <a:gd name="T11" fmla="*/ 86 h 167"/>
                  <a:gd name="T12" fmla="*/ 453 w 771"/>
                  <a:gd name="T13" fmla="*/ 96 h 167"/>
                  <a:gd name="T14" fmla="*/ 407 w 771"/>
                  <a:gd name="T15" fmla="*/ 104 h 167"/>
                  <a:gd name="T16" fmla="*/ 362 w 771"/>
                  <a:gd name="T17" fmla="*/ 111 h 167"/>
                  <a:gd name="T18" fmla="*/ 317 w 771"/>
                  <a:gd name="T19" fmla="*/ 117 h 167"/>
                  <a:gd name="T20" fmla="*/ 273 w 771"/>
                  <a:gd name="T21" fmla="*/ 121 h 167"/>
                  <a:gd name="T22" fmla="*/ 229 w 771"/>
                  <a:gd name="T23" fmla="*/ 126 h 167"/>
                  <a:gd name="T24" fmla="*/ 185 w 771"/>
                  <a:gd name="T25" fmla="*/ 129 h 167"/>
                  <a:gd name="T26" fmla="*/ 139 w 771"/>
                  <a:gd name="T27" fmla="*/ 133 h 167"/>
                  <a:gd name="T28" fmla="*/ 94 w 771"/>
                  <a:gd name="T29" fmla="*/ 137 h 167"/>
                  <a:gd name="T30" fmla="*/ 48 w 771"/>
                  <a:gd name="T31" fmla="*/ 141 h 167"/>
                  <a:gd name="T32" fmla="*/ 0 w 771"/>
                  <a:gd name="T33" fmla="*/ 147 h 167"/>
                  <a:gd name="T34" fmla="*/ 26 w 771"/>
                  <a:gd name="T35" fmla="*/ 165 h 167"/>
                  <a:gd name="T36" fmla="*/ 73 w 771"/>
                  <a:gd name="T37" fmla="*/ 160 h 167"/>
                  <a:gd name="T38" fmla="*/ 118 w 771"/>
                  <a:gd name="T39" fmla="*/ 156 h 167"/>
                  <a:gd name="T40" fmla="*/ 164 w 771"/>
                  <a:gd name="T41" fmla="*/ 152 h 167"/>
                  <a:gd name="T42" fmla="*/ 208 w 771"/>
                  <a:gd name="T43" fmla="*/ 148 h 167"/>
                  <a:gd name="T44" fmla="*/ 253 w 771"/>
                  <a:gd name="T45" fmla="*/ 144 h 167"/>
                  <a:gd name="T46" fmla="*/ 297 w 771"/>
                  <a:gd name="T47" fmla="*/ 140 h 167"/>
                  <a:gd name="T48" fmla="*/ 342 w 771"/>
                  <a:gd name="T49" fmla="*/ 135 h 167"/>
                  <a:gd name="T50" fmla="*/ 388 w 771"/>
                  <a:gd name="T51" fmla="*/ 128 h 167"/>
                  <a:gd name="T52" fmla="*/ 433 w 771"/>
                  <a:gd name="T53" fmla="*/ 121 h 167"/>
                  <a:gd name="T54" fmla="*/ 480 w 771"/>
                  <a:gd name="T55" fmla="*/ 112 h 167"/>
                  <a:gd name="T56" fmla="*/ 529 w 771"/>
                  <a:gd name="T57" fmla="*/ 100 h 167"/>
                  <a:gd name="T58" fmla="*/ 579 w 771"/>
                  <a:gd name="T59" fmla="*/ 87 h 167"/>
                  <a:gd name="T60" fmla="*/ 631 w 771"/>
                  <a:gd name="T61" fmla="*/ 71 h 167"/>
                  <a:gd name="T62" fmla="*/ 685 w 771"/>
                  <a:gd name="T63" fmla="*/ 53 h 167"/>
                  <a:gd name="T64" fmla="*/ 742 w 771"/>
                  <a:gd name="T65" fmla="*/ 32 h 167"/>
                  <a:gd name="T66" fmla="*/ 771 w 771"/>
                  <a:gd name="T67" fmla="*/ 20 h 16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71" h="167">
                    <a:moveTo>
                      <a:pt x="763" y="0"/>
                    </a:moveTo>
                    <a:lnTo>
                      <a:pt x="763" y="0"/>
                    </a:lnTo>
                    <a:lnTo>
                      <a:pt x="734" y="12"/>
                    </a:lnTo>
                    <a:lnTo>
                      <a:pt x="706" y="23"/>
                    </a:lnTo>
                    <a:lnTo>
                      <a:pt x="678" y="33"/>
                    </a:lnTo>
                    <a:lnTo>
                      <a:pt x="651" y="43"/>
                    </a:lnTo>
                    <a:lnTo>
                      <a:pt x="625" y="52"/>
                    </a:lnTo>
                    <a:lnTo>
                      <a:pt x="599" y="60"/>
                    </a:lnTo>
                    <a:lnTo>
                      <a:pt x="573" y="67"/>
                    </a:lnTo>
                    <a:lnTo>
                      <a:pt x="548" y="74"/>
                    </a:lnTo>
                    <a:lnTo>
                      <a:pt x="524" y="80"/>
                    </a:lnTo>
                    <a:lnTo>
                      <a:pt x="500" y="86"/>
                    </a:lnTo>
                    <a:lnTo>
                      <a:pt x="476" y="91"/>
                    </a:lnTo>
                    <a:lnTo>
                      <a:pt x="453" y="96"/>
                    </a:lnTo>
                    <a:lnTo>
                      <a:pt x="430" y="100"/>
                    </a:lnTo>
                    <a:lnTo>
                      <a:pt x="407" y="104"/>
                    </a:lnTo>
                    <a:lnTo>
                      <a:pt x="384" y="107"/>
                    </a:lnTo>
                    <a:lnTo>
                      <a:pt x="362" y="111"/>
                    </a:lnTo>
                    <a:lnTo>
                      <a:pt x="340" y="114"/>
                    </a:lnTo>
                    <a:lnTo>
                      <a:pt x="317" y="117"/>
                    </a:lnTo>
                    <a:lnTo>
                      <a:pt x="295" y="119"/>
                    </a:lnTo>
                    <a:lnTo>
                      <a:pt x="273" y="121"/>
                    </a:lnTo>
                    <a:lnTo>
                      <a:pt x="251" y="124"/>
                    </a:lnTo>
                    <a:lnTo>
                      <a:pt x="229" y="126"/>
                    </a:lnTo>
                    <a:lnTo>
                      <a:pt x="207" y="128"/>
                    </a:lnTo>
                    <a:lnTo>
                      <a:pt x="185" y="129"/>
                    </a:lnTo>
                    <a:lnTo>
                      <a:pt x="162" y="131"/>
                    </a:lnTo>
                    <a:lnTo>
                      <a:pt x="139" y="133"/>
                    </a:lnTo>
                    <a:lnTo>
                      <a:pt x="117" y="135"/>
                    </a:lnTo>
                    <a:lnTo>
                      <a:pt x="94" y="137"/>
                    </a:lnTo>
                    <a:lnTo>
                      <a:pt x="71" y="139"/>
                    </a:lnTo>
                    <a:lnTo>
                      <a:pt x="48" y="141"/>
                    </a:lnTo>
                    <a:lnTo>
                      <a:pt x="24" y="144"/>
                    </a:lnTo>
                    <a:lnTo>
                      <a:pt x="0" y="147"/>
                    </a:lnTo>
                    <a:lnTo>
                      <a:pt x="2" y="167"/>
                    </a:lnTo>
                    <a:lnTo>
                      <a:pt x="26" y="165"/>
                    </a:lnTo>
                    <a:lnTo>
                      <a:pt x="50" y="162"/>
                    </a:lnTo>
                    <a:lnTo>
                      <a:pt x="73" y="160"/>
                    </a:lnTo>
                    <a:lnTo>
                      <a:pt x="96" y="158"/>
                    </a:lnTo>
                    <a:lnTo>
                      <a:pt x="118" y="156"/>
                    </a:lnTo>
                    <a:lnTo>
                      <a:pt x="142" y="154"/>
                    </a:lnTo>
                    <a:lnTo>
                      <a:pt x="164" y="152"/>
                    </a:lnTo>
                    <a:lnTo>
                      <a:pt x="186" y="150"/>
                    </a:lnTo>
                    <a:lnTo>
                      <a:pt x="208" y="148"/>
                    </a:lnTo>
                    <a:lnTo>
                      <a:pt x="231" y="147"/>
                    </a:lnTo>
                    <a:lnTo>
                      <a:pt x="253" y="144"/>
                    </a:lnTo>
                    <a:lnTo>
                      <a:pt x="275" y="142"/>
                    </a:lnTo>
                    <a:lnTo>
                      <a:pt x="297" y="140"/>
                    </a:lnTo>
                    <a:lnTo>
                      <a:pt x="320" y="137"/>
                    </a:lnTo>
                    <a:lnTo>
                      <a:pt x="342" y="135"/>
                    </a:lnTo>
                    <a:lnTo>
                      <a:pt x="364" y="132"/>
                    </a:lnTo>
                    <a:lnTo>
                      <a:pt x="388" y="128"/>
                    </a:lnTo>
                    <a:lnTo>
                      <a:pt x="410" y="125"/>
                    </a:lnTo>
                    <a:lnTo>
                      <a:pt x="433" y="121"/>
                    </a:lnTo>
                    <a:lnTo>
                      <a:pt x="457" y="117"/>
                    </a:lnTo>
                    <a:lnTo>
                      <a:pt x="480" y="112"/>
                    </a:lnTo>
                    <a:lnTo>
                      <a:pt x="504" y="106"/>
                    </a:lnTo>
                    <a:lnTo>
                      <a:pt x="529" y="100"/>
                    </a:lnTo>
                    <a:lnTo>
                      <a:pt x="554" y="94"/>
                    </a:lnTo>
                    <a:lnTo>
                      <a:pt x="579" y="87"/>
                    </a:lnTo>
                    <a:lnTo>
                      <a:pt x="605" y="79"/>
                    </a:lnTo>
                    <a:lnTo>
                      <a:pt x="631" y="71"/>
                    </a:lnTo>
                    <a:lnTo>
                      <a:pt x="658" y="63"/>
                    </a:lnTo>
                    <a:lnTo>
                      <a:pt x="685" y="53"/>
                    </a:lnTo>
                    <a:lnTo>
                      <a:pt x="712" y="43"/>
                    </a:lnTo>
                    <a:lnTo>
                      <a:pt x="742" y="32"/>
                    </a:lnTo>
                    <a:lnTo>
                      <a:pt x="771" y="20"/>
                    </a:lnTo>
                    <a:lnTo>
                      <a:pt x="7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89" name="Freeform 7">
                <a:extLst>
                  <a:ext uri="{FF2B5EF4-FFF2-40B4-BE49-F238E27FC236}">
                    <a16:creationId xmlns:a16="http://schemas.microsoft.com/office/drawing/2014/main" id="{BB170353-6FC2-E59B-52AF-1BFE97D06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991" y="1947121"/>
                <a:ext cx="2733382" cy="900628"/>
              </a:xfrm>
              <a:custGeom>
                <a:avLst/>
                <a:gdLst>
                  <a:gd name="T0" fmla="*/ 1590 w 1590"/>
                  <a:gd name="T1" fmla="*/ 0 h 524"/>
                  <a:gd name="T2" fmla="*/ 1449 w 1590"/>
                  <a:gd name="T3" fmla="*/ 3 h 524"/>
                  <a:gd name="T4" fmla="*/ 1314 w 1590"/>
                  <a:gd name="T5" fmla="*/ 15 h 524"/>
                  <a:gd name="T6" fmla="*/ 1184 w 1590"/>
                  <a:gd name="T7" fmla="*/ 33 h 524"/>
                  <a:gd name="T8" fmla="*/ 1061 w 1590"/>
                  <a:gd name="T9" fmla="*/ 57 h 524"/>
                  <a:gd name="T10" fmla="*/ 943 w 1590"/>
                  <a:gd name="T11" fmla="*/ 88 h 524"/>
                  <a:gd name="T12" fmla="*/ 831 w 1590"/>
                  <a:gd name="T13" fmla="*/ 122 h 524"/>
                  <a:gd name="T14" fmla="*/ 724 w 1590"/>
                  <a:gd name="T15" fmla="*/ 160 h 524"/>
                  <a:gd name="T16" fmla="*/ 623 w 1590"/>
                  <a:gd name="T17" fmla="*/ 201 h 524"/>
                  <a:gd name="T18" fmla="*/ 527 w 1590"/>
                  <a:gd name="T19" fmla="*/ 244 h 524"/>
                  <a:gd name="T20" fmla="*/ 437 w 1590"/>
                  <a:gd name="T21" fmla="*/ 287 h 524"/>
                  <a:gd name="T22" fmla="*/ 352 w 1590"/>
                  <a:gd name="T23" fmla="*/ 329 h 524"/>
                  <a:gd name="T24" fmla="*/ 271 w 1590"/>
                  <a:gd name="T25" fmla="*/ 371 h 524"/>
                  <a:gd name="T26" fmla="*/ 196 w 1590"/>
                  <a:gd name="T27" fmla="*/ 410 h 524"/>
                  <a:gd name="T28" fmla="*/ 126 w 1590"/>
                  <a:gd name="T29" fmla="*/ 446 h 524"/>
                  <a:gd name="T30" fmla="*/ 60 w 1590"/>
                  <a:gd name="T31" fmla="*/ 478 h 524"/>
                  <a:gd name="T32" fmla="*/ 0 w 1590"/>
                  <a:gd name="T33" fmla="*/ 504 h 524"/>
                  <a:gd name="T34" fmla="*/ 38 w 1590"/>
                  <a:gd name="T35" fmla="*/ 511 h 524"/>
                  <a:gd name="T36" fmla="*/ 102 w 1590"/>
                  <a:gd name="T37" fmla="*/ 481 h 524"/>
                  <a:gd name="T38" fmla="*/ 170 w 1590"/>
                  <a:gd name="T39" fmla="*/ 447 h 524"/>
                  <a:gd name="T40" fmla="*/ 242 w 1590"/>
                  <a:gd name="T41" fmla="*/ 409 h 524"/>
                  <a:gd name="T42" fmla="*/ 320 w 1590"/>
                  <a:gd name="T43" fmla="*/ 368 h 524"/>
                  <a:gd name="T44" fmla="*/ 402 w 1590"/>
                  <a:gd name="T45" fmla="*/ 326 h 524"/>
                  <a:gd name="T46" fmla="*/ 490 w 1590"/>
                  <a:gd name="T47" fmla="*/ 284 h 524"/>
                  <a:gd name="T48" fmla="*/ 583 w 1590"/>
                  <a:gd name="T49" fmla="*/ 241 h 524"/>
                  <a:gd name="T50" fmla="*/ 681 w 1590"/>
                  <a:gd name="T51" fmla="*/ 200 h 524"/>
                  <a:gd name="T52" fmla="*/ 784 w 1590"/>
                  <a:gd name="T53" fmla="*/ 161 h 524"/>
                  <a:gd name="T54" fmla="*/ 892 w 1590"/>
                  <a:gd name="T55" fmla="*/ 125 h 524"/>
                  <a:gd name="T56" fmla="*/ 1007 w 1590"/>
                  <a:gd name="T57" fmla="*/ 92 h 524"/>
                  <a:gd name="T58" fmla="*/ 1125 w 1590"/>
                  <a:gd name="T59" fmla="*/ 65 h 524"/>
                  <a:gd name="T60" fmla="*/ 1252 w 1590"/>
                  <a:gd name="T61" fmla="*/ 43 h 524"/>
                  <a:gd name="T62" fmla="*/ 1382 w 1590"/>
                  <a:gd name="T63" fmla="*/ 28 h 524"/>
                  <a:gd name="T64" fmla="*/ 1519 w 1590"/>
                  <a:gd name="T65" fmla="*/ 21 h 524"/>
                  <a:gd name="T66" fmla="*/ 1590 w 1590"/>
                  <a:gd name="T67" fmla="*/ 21 h 5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90" h="524">
                    <a:moveTo>
                      <a:pt x="1590" y="0"/>
                    </a:moveTo>
                    <a:lnTo>
                      <a:pt x="1590" y="0"/>
                    </a:lnTo>
                    <a:lnTo>
                      <a:pt x="1519" y="1"/>
                    </a:lnTo>
                    <a:lnTo>
                      <a:pt x="1449" y="3"/>
                    </a:lnTo>
                    <a:lnTo>
                      <a:pt x="1381" y="8"/>
                    </a:lnTo>
                    <a:lnTo>
                      <a:pt x="1314" y="15"/>
                    </a:lnTo>
                    <a:lnTo>
                      <a:pt x="1248" y="23"/>
                    </a:lnTo>
                    <a:lnTo>
                      <a:pt x="1184" y="33"/>
                    </a:lnTo>
                    <a:lnTo>
                      <a:pt x="1122" y="45"/>
                    </a:lnTo>
                    <a:lnTo>
                      <a:pt x="1061" y="57"/>
                    </a:lnTo>
                    <a:lnTo>
                      <a:pt x="1001" y="72"/>
                    </a:lnTo>
                    <a:lnTo>
                      <a:pt x="943" y="88"/>
                    </a:lnTo>
                    <a:lnTo>
                      <a:pt x="886" y="105"/>
                    </a:lnTo>
                    <a:lnTo>
                      <a:pt x="831" y="122"/>
                    </a:lnTo>
                    <a:lnTo>
                      <a:pt x="777" y="141"/>
                    </a:lnTo>
                    <a:lnTo>
                      <a:pt x="724" y="160"/>
                    </a:lnTo>
                    <a:lnTo>
                      <a:pt x="673" y="181"/>
                    </a:lnTo>
                    <a:lnTo>
                      <a:pt x="623" y="201"/>
                    </a:lnTo>
                    <a:lnTo>
                      <a:pt x="575" y="223"/>
                    </a:lnTo>
                    <a:lnTo>
                      <a:pt x="527" y="244"/>
                    </a:lnTo>
                    <a:lnTo>
                      <a:pt x="481" y="265"/>
                    </a:lnTo>
                    <a:lnTo>
                      <a:pt x="437" y="287"/>
                    </a:lnTo>
                    <a:lnTo>
                      <a:pt x="393" y="308"/>
                    </a:lnTo>
                    <a:lnTo>
                      <a:pt x="352" y="329"/>
                    </a:lnTo>
                    <a:lnTo>
                      <a:pt x="311" y="350"/>
                    </a:lnTo>
                    <a:lnTo>
                      <a:pt x="271" y="371"/>
                    </a:lnTo>
                    <a:lnTo>
                      <a:pt x="233" y="390"/>
                    </a:lnTo>
                    <a:lnTo>
                      <a:pt x="196" y="410"/>
                    </a:lnTo>
                    <a:lnTo>
                      <a:pt x="160" y="428"/>
                    </a:lnTo>
                    <a:lnTo>
                      <a:pt x="126" y="446"/>
                    </a:lnTo>
                    <a:lnTo>
                      <a:pt x="92" y="462"/>
                    </a:lnTo>
                    <a:lnTo>
                      <a:pt x="60" y="478"/>
                    </a:lnTo>
                    <a:lnTo>
                      <a:pt x="30" y="492"/>
                    </a:lnTo>
                    <a:lnTo>
                      <a:pt x="0" y="504"/>
                    </a:lnTo>
                    <a:lnTo>
                      <a:pt x="8" y="524"/>
                    </a:lnTo>
                    <a:lnTo>
                      <a:pt x="38" y="511"/>
                    </a:lnTo>
                    <a:lnTo>
                      <a:pt x="69" y="496"/>
                    </a:lnTo>
                    <a:lnTo>
                      <a:pt x="102" y="481"/>
                    </a:lnTo>
                    <a:lnTo>
                      <a:pt x="135" y="464"/>
                    </a:lnTo>
                    <a:lnTo>
                      <a:pt x="170" y="447"/>
                    </a:lnTo>
                    <a:lnTo>
                      <a:pt x="205" y="428"/>
                    </a:lnTo>
                    <a:lnTo>
                      <a:pt x="242" y="409"/>
                    </a:lnTo>
                    <a:lnTo>
                      <a:pt x="280" y="389"/>
                    </a:lnTo>
                    <a:lnTo>
                      <a:pt x="320" y="368"/>
                    </a:lnTo>
                    <a:lnTo>
                      <a:pt x="361" y="348"/>
                    </a:lnTo>
                    <a:lnTo>
                      <a:pt x="402" y="326"/>
                    </a:lnTo>
                    <a:lnTo>
                      <a:pt x="446" y="305"/>
                    </a:lnTo>
                    <a:lnTo>
                      <a:pt x="490" y="284"/>
                    </a:lnTo>
                    <a:lnTo>
                      <a:pt x="535" y="262"/>
                    </a:lnTo>
                    <a:lnTo>
                      <a:pt x="583" y="241"/>
                    </a:lnTo>
                    <a:lnTo>
                      <a:pt x="631" y="221"/>
                    </a:lnTo>
                    <a:lnTo>
                      <a:pt x="681" y="200"/>
                    </a:lnTo>
                    <a:lnTo>
                      <a:pt x="731" y="180"/>
                    </a:lnTo>
                    <a:lnTo>
                      <a:pt x="784" y="161"/>
                    </a:lnTo>
                    <a:lnTo>
                      <a:pt x="838" y="142"/>
                    </a:lnTo>
                    <a:lnTo>
                      <a:pt x="892" y="125"/>
                    </a:lnTo>
                    <a:lnTo>
                      <a:pt x="949" y="108"/>
                    </a:lnTo>
                    <a:lnTo>
                      <a:pt x="1007" y="92"/>
                    </a:lnTo>
                    <a:lnTo>
                      <a:pt x="1065" y="78"/>
                    </a:lnTo>
                    <a:lnTo>
                      <a:pt x="1125" y="65"/>
                    </a:lnTo>
                    <a:lnTo>
                      <a:pt x="1188" y="54"/>
                    </a:lnTo>
                    <a:lnTo>
                      <a:pt x="1252" y="43"/>
                    </a:lnTo>
                    <a:lnTo>
                      <a:pt x="1316" y="35"/>
                    </a:lnTo>
                    <a:lnTo>
                      <a:pt x="1382" y="28"/>
                    </a:lnTo>
                    <a:lnTo>
                      <a:pt x="1450" y="24"/>
                    </a:lnTo>
                    <a:lnTo>
                      <a:pt x="1519" y="21"/>
                    </a:lnTo>
                    <a:lnTo>
                      <a:pt x="1590" y="21"/>
                    </a:lnTo>
                    <a:lnTo>
                      <a:pt x="15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0" name="Freeform 8">
                <a:extLst>
                  <a:ext uri="{FF2B5EF4-FFF2-40B4-BE49-F238E27FC236}">
                    <a16:creationId xmlns:a16="http://schemas.microsoft.com/office/drawing/2014/main" id="{EADAF8F3-D147-EF70-C325-961F16E33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73" y="1947121"/>
                <a:ext cx="2965462" cy="1039847"/>
              </a:xfrm>
              <a:custGeom>
                <a:avLst/>
                <a:gdLst>
                  <a:gd name="T0" fmla="*/ 1725 w 1725"/>
                  <a:gd name="T1" fmla="*/ 585 h 605"/>
                  <a:gd name="T2" fmla="*/ 1647 w 1725"/>
                  <a:gd name="T3" fmla="*/ 557 h 605"/>
                  <a:gd name="T4" fmla="*/ 1566 w 1725"/>
                  <a:gd name="T5" fmla="*/ 524 h 605"/>
                  <a:gd name="T6" fmla="*/ 1481 w 1725"/>
                  <a:gd name="T7" fmla="*/ 485 h 605"/>
                  <a:gd name="T8" fmla="*/ 1392 w 1725"/>
                  <a:gd name="T9" fmla="*/ 442 h 605"/>
                  <a:gd name="T10" fmla="*/ 1300 w 1725"/>
                  <a:gd name="T11" fmla="*/ 395 h 605"/>
                  <a:gd name="T12" fmla="*/ 1203 w 1725"/>
                  <a:gd name="T13" fmla="*/ 347 h 605"/>
                  <a:gd name="T14" fmla="*/ 1103 w 1725"/>
                  <a:gd name="T15" fmla="*/ 297 h 605"/>
                  <a:gd name="T16" fmla="*/ 998 w 1725"/>
                  <a:gd name="T17" fmla="*/ 248 h 605"/>
                  <a:gd name="T18" fmla="*/ 890 w 1725"/>
                  <a:gd name="T19" fmla="*/ 200 h 605"/>
                  <a:gd name="T20" fmla="*/ 776 w 1725"/>
                  <a:gd name="T21" fmla="*/ 155 h 605"/>
                  <a:gd name="T22" fmla="*/ 659 w 1725"/>
                  <a:gd name="T23" fmla="*/ 114 h 605"/>
                  <a:gd name="T24" fmla="*/ 537 w 1725"/>
                  <a:gd name="T25" fmla="*/ 77 h 605"/>
                  <a:gd name="T26" fmla="*/ 410 w 1725"/>
                  <a:gd name="T27" fmla="*/ 46 h 605"/>
                  <a:gd name="T28" fmla="*/ 279 w 1725"/>
                  <a:gd name="T29" fmla="*/ 22 h 605"/>
                  <a:gd name="T30" fmla="*/ 141 w 1725"/>
                  <a:gd name="T31" fmla="*/ 7 h 605"/>
                  <a:gd name="T32" fmla="*/ 0 w 1725"/>
                  <a:gd name="T33" fmla="*/ 0 h 605"/>
                  <a:gd name="T34" fmla="*/ 70 w 1725"/>
                  <a:gd name="T35" fmla="*/ 23 h 605"/>
                  <a:gd name="T36" fmla="*/ 208 w 1725"/>
                  <a:gd name="T37" fmla="*/ 34 h 605"/>
                  <a:gd name="T38" fmla="*/ 341 w 1725"/>
                  <a:gd name="T39" fmla="*/ 54 h 605"/>
                  <a:gd name="T40" fmla="*/ 469 w 1725"/>
                  <a:gd name="T41" fmla="*/ 80 h 605"/>
                  <a:gd name="T42" fmla="*/ 593 w 1725"/>
                  <a:gd name="T43" fmla="*/ 114 h 605"/>
                  <a:gd name="T44" fmla="*/ 711 w 1725"/>
                  <a:gd name="T45" fmla="*/ 153 h 605"/>
                  <a:gd name="T46" fmla="*/ 826 w 1725"/>
                  <a:gd name="T47" fmla="*/ 197 h 605"/>
                  <a:gd name="T48" fmla="*/ 937 w 1725"/>
                  <a:gd name="T49" fmla="*/ 243 h 605"/>
                  <a:gd name="T50" fmla="*/ 1043 w 1725"/>
                  <a:gd name="T51" fmla="*/ 291 h 605"/>
                  <a:gd name="T52" fmla="*/ 1145 w 1725"/>
                  <a:gd name="T53" fmla="*/ 341 h 605"/>
                  <a:gd name="T54" fmla="*/ 1243 w 1725"/>
                  <a:gd name="T55" fmla="*/ 390 h 605"/>
                  <a:gd name="T56" fmla="*/ 1338 w 1725"/>
                  <a:gd name="T57" fmla="*/ 437 h 605"/>
                  <a:gd name="T58" fmla="*/ 1428 w 1725"/>
                  <a:gd name="T59" fmla="*/ 482 h 605"/>
                  <a:gd name="T60" fmla="*/ 1516 w 1725"/>
                  <a:gd name="T61" fmla="*/ 524 h 605"/>
                  <a:gd name="T62" fmla="*/ 1599 w 1725"/>
                  <a:gd name="T63" fmla="*/ 561 h 605"/>
                  <a:gd name="T64" fmla="*/ 1680 w 1725"/>
                  <a:gd name="T65" fmla="*/ 592 h 605"/>
                  <a:gd name="T66" fmla="*/ 1719 w 1725"/>
                  <a:gd name="T67" fmla="*/ 605 h 60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25" h="605">
                    <a:moveTo>
                      <a:pt x="1725" y="585"/>
                    </a:moveTo>
                    <a:lnTo>
                      <a:pt x="1725" y="585"/>
                    </a:lnTo>
                    <a:lnTo>
                      <a:pt x="1687" y="572"/>
                    </a:lnTo>
                    <a:lnTo>
                      <a:pt x="1647" y="557"/>
                    </a:lnTo>
                    <a:lnTo>
                      <a:pt x="1607" y="541"/>
                    </a:lnTo>
                    <a:lnTo>
                      <a:pt x="1566" y="524"/>
                    </a:lnTo>
                    <a:lnTo>
                      <a:pt x="1524" y="505"/>
                    </a:lnTo>
                    <a:lnTo>
                      <a:pt x="1481" y="485"/>
                    </a:lnTo>
                    <a:lnTo>
                      <a:pt x="1437" y="464"/>
                    </a:lnTo>
                    <a:lnTo>
                      <a:pt x="1392" y="442"/>
                    </a:lnTo>
                    <a:lnTo>
                      <a:pt x="1347" y="419"/>
                    </a:lnTo>
                    <a:lnTo>
                      <a:pt x="1300" y="395"/>
                    </a:lnTo>
                    <a:lnTo>
                      <a:pt x="1252" y="371"/>
                    </a:lnTo>
                    <a:lnTo>
                      <a:pt x="1203" y="347"/>
                    </a:lnTo>
                    <a:lnTo>
                      <a:pt x="1154" y="322"/>
                    </a:lnTo>
                    <a:lnTo>
                      <a:pt x="1103" y="297"/>
                    </a:lnTo>
                    <a:lnTo>
                      <a:pt x="1052" y="273"/>
                    </a:lnTo>
                    <a:lnTo>
                      <a:pt x="998" y="248"/>
                    </a:lnTo>
                    <a:lnTo>
                      <a:pt x="945" y="224"/>
                    </a:lnTo>
                    <a:lnTo>
                      <a:pt x="890" y="200"/>
                    </a:lnTo>
                    <a:lnTo>
                      <a:pt x="834" y="178"/>
                    </a:lnTo>
                    <a:lnTo>
                      <a:pt x="776" y="155"/>
                    </a:lnTo>
                    <a:lnTo>
                      <a:pt x="718" y="134"/>
                    </a:lnTo>
                    <a:lnTo>
                      <a:pt x="659" y="114"/>
                    </a:lnTo>
                    <a:lnTo>
                      <a:pt x="598" y="95"/>
                    </a:lnTo>
                    <a:lnTo>
                      <a:pt x="537" y="77"/>
                    </a:lnTo>
                    <a:lnTo>
                      <a:pt x="474" y="61"/>
                    </a:lnTo>
                    <a:lnTo>
                      <a:pt x="410" y="46"/>
                    </a:lnTo>
                    <a:lnTo>
                      <a:pt x="344" y="33"/>
                    </a:lnTo>
                    <a:lnTo>
                      <a:pt x="279" y="22"/>
                    </a:lnTo>
                    <a:lnTo>
                      <a:pt x="211" y="13"/>
                    </a:lnTo>
                    <a:lnTo>
                      <a:pt x="141" y="7"/>
                    </a:lnTo>
                    <a:lnTo>
                      <a:pt x="71" y="2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70" y="23"/>
                    </a:lnTo>
                    <a:lnTo>
                      <a:pt x="140" y="27"/>
                    </a:lnTo>
                    <a:lnTo>
                      <a:pt x="208" y="34"/>
                    </a:lnTo>
                    <a:lnTo>
                      <a:pt x="275" y="43"/>
                    </a:lnTo>
                    <a:lnTo>
                      <a:pt x="341" y="54"/>
                    </a:lnTo>
                    <a:lnTo>
                      <a:pt x="405" y="66"/>
                    </a:lnTo>
                    <a:lnTo>
                      <a:pt x="469" y="80"/>
                    </a:lnTo>
                    <a:lnTo>
                      <a:pt x="531" y="97"/>
                    </a:lnTo>
                    <a:lnTo>
                      <a:pt x="593" y="114"/>
                    </a:lnTo>
                    <a:lnTo>
                      <a:pt x="653" y="133"/>
                    </a:lnTo>
                    <a:lnTo>
                      <a:pt x="711" y="153"/>
                    </a:lnTo>
                    <a:lnTo>
                      <a:pt x="769" y="175"/>
                    </a:lnTo>
                    <a:lnTo>
                      <a:pt x="826" y="197"/>
                    </a:lnTo>
                    <a:lnTo>
                      <a:pt x="882" y="220"/>
                    </a:lnTo>
                    <a:lnTo>
                      <a:pt x="937" y="243"/>
                    </a:lnTo>
                    <a:lnTo>
                      <a:pt x="990" y="267"/>
                    </a:lnTo>
                    <a:lnTo>
                      <a:pt x="1043" y="291"/>
                    </a:lnTo>
                    <a:lnTo>
                      <a:pt x="1094" y="316"/>
                    </a:lnTo>
                    <a:lnTo>
                      <a:pt x="1145" y="341"/>
                    </a:lnTo>
                    <a:lnTo>
                      <a:pt x="1194" y="365"/>
                    </a:lnTo>
                    <a:lnTo>
                      <a:pt x="1243" y="390"/>
                    </a:lnTo>
                    <a:lnTo>
                      <a:pt x="1291" y="414"/>
                    </a:lnTo>
                    <a:lnTo>
                      <a:pt x="1338" y="437"/>
                    </a:lnTo>
                    <a:lnTo>
                      <a:pt x="1383" y="460"/>
                    </a:lnTo>
                    <a:lnTo>
                      <a:pt x="1428" y="482"/>
                    </a:lnTo>
                    <a:lnTo>
                      <a:pt x="1472" y="504"/>
                    </a:lnTo>
                    <a:lnTo>
                      <a:pt x="1516" y="524"/>
                    </a:lnTo>
                    <a:lnTo>
                      <a:pt x="1558" y="543"/>
                    </a:lnTo>
                    <a:lnTo>
                      <a:pt x="1599" y="561"/>
                    </a:lnTo>
                    <a:lnTo>
                      <a:pt x="1640" y="577"/>
                    </a:lnTo>
                    <a:lnTo>
                      <a:pt x="1680" y="592"/>
                    </a:lnTo>
                    <a:lnTo>
                      <a:pt x="1719" y="605"/>
                    </a:lnTo>
                    <a:lnTo>
                      <a:pt x="1725" y="585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1" name="Freeform 11">
                <a:extLst>
                  <a:ext uri="{FF2B5EF4-FFF2-40B4-BE49-F238E27FC236}">
                    <a16:creationId xmlns:a16="http://schemas.microsoft.com/office/drawing/2014/main" id="{D2A7E493-3FD1-F2FE-4331-78264717D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082" y="4652442"/>
                <a:ext cx="1268702" cy="371251"/>
              </a:xfrm>
              <a:custGeom>
                <a:avLst/>
                <a:gdLst>
                  <a:gd name="T0" fmla="*/ 9 w 738"/>
                  <a:gd name="T1" fmla="*/ 216 h 216"/>
                  <a:gd name="T2" fmla="*/ 86 w 738"/>
                  <a:gd name="T3" fmla="*/ 178 h 216"/>
                  <a:gd name="T4" fmla="*/ 154 w 738"/>
                  <a:gd name="T5" fmla="*/ 147 h 216"/>
                  <a:gd name="T6" fmla="*/ 216 w 738"/>
                  <a:gd name="T7" fmla="*/ 122 h 216"/>
                  <a:gd name="T8" fmla="*/ 270 w 738"/>
                  <a:gd name="T9" fmla="*/ 102 h 216"/>
                  <a:gd name="T10" fmla="*/ 319 w 738"/>
                  <a:gd name="T11" fmla="*/ 85 h 216"/>
                  <a:gd name="T12" fmla="*/ 364 w 738"/>
                  <a:gd name="T13" fmla="*/ 73 h 216"/>
                  <a:gd name="T14" fmla="*/ 404 w 738"/>
                  <a:gd name="T15" fmla="*/ 64 h 216"/>
                  <a:gd name="T16" fmla="*/ 442 w 738"/>
                  <a:gd name="T17" fmla="*/ 57 h 216"/>
                  <a:gd name="T18" fmla="*/ 478 w 738"/>
                  <a:gd name="T19" fmla="*/ 53 h 216"/>
                  <a:gd name="T20" fmla="*/ 512 w 738"/>
                  <a:gd name="T21" fmla="*/ 49 h 216"/>
                  <a:gd name="T22" fmla="*/ 546 w 738"/>
                  <a:gd name="T23" fmla="*/ 46 h 216"/>
                  <a:gd name="T24" fmla="*/ 580 w 738"/>
                  <a:gd name="T25" fmla="*/ 43 h 216"/>
                  <a:gd name="T26" fmla="*/ 616 w 738"/>
                  <a:gd name="T27" fmla="*/ 40 h 216"/>
                  <a:gd name="T28" fmla="*/ 654 w 738"/>
                  <a:gd name="T29" fmla="*/ 35 h 216"/>
                  <a:gd name="T30" fmla="*/ 693 w 738"/>
                  <a:gd name="T31" fmla="*/ 29 h 216"/>
                  <a:gd name="T32" fmla="*/ 738 w 738"/>
                  <a:gd name="T33" fmla="*/ 20 h 216"/>
                  <a:gd name="T34" fmla="*/ 711 w 738"/>
                  <a:gd name="T35" fmla="*/ 4 h 216"/>
                  <a:gd name="T36" fmla="*/ 670 w 738"/>
                  <a:gd name="T37" fmla="*/ 12 h 216"/>
                  <a:gd name="T38" fmla="*/ 632 w 738"/>
                  <a:gd name="T39" fmla="*/ 17 h 216"/>
                  <a:gd name="T40" fmla="*/ 595 w 738"/>
                  <a:gd name="T41" fmla="*/ 21 h 216"/>
                  <a:gd name="T42" fmla="*/ 561 w 738"/>
                  <a:gd name="T43" fmla="*/ 24 h 216"/>
                  <a:gd name="T44" fmla="*/ 527 w 738"/>
                  <a:gd name="T45" fmla="*/ 27 h 216"/>
                  <a:gd name="T46" fmla="*/ 493 w 738"/>
                  <a:gd name="T47" fmla="*/ 30 h 216"/>
                  <a:gd name="T48" fmla="*/ 458 w 738"/>
                  <a:gd name="T49" fmla="*/ 34 h 216"/>
                  <a:gd name="T50" fmla="*/ 420 w 738"/>
                  <a:gd name="T51" fmla="*/ 40 h 216"/>
                  <a:gd name="T52" fmla="*/ 380 w 738"/>
                  <a:gd name="T53" fmla="*/ 47 h 216"/>
                  <a:gd name="T54" fmla="*/ 337 w 738"/>
                  <a:gd name="T55" fmla="*/ 59 h 216"/>
                  <a:gd name="T56" fmla="*/ 289 w 738"/>
                  <a:gd name="T57" fmla="*/ 73 h 216"/>
                  <a:gd name="T58" fmla="*/ 236 w 738"/>
                  <a:gd name="T59" fmla="*/ 91 h 216"/>
                  <a:gd name="T60" fmla="*/ 178 w 738"/>
                  <a:gd name="T61" fmla="*/ 114 h 216"/>
                  <a:gd name="T62" fmla="*/ 113 w 738"/>
                  <a:gd name="T63" fmla="*/ 144 h 216"/>
                  <a:gd name="T64" fmla="*/ 39 w 738"/>
                  <a:gd name="T65" fmla="*/ 178 h 216"/>
                  <a:gd name="T66" fmla="*/ 0 w 738"/>
                  <a:gd name="T67" fmla="*/ 197 h 2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38" h="216">
                    <a:moveTo>
                      <a:pt x="9" y="216"/>
                    </a:moveTo>
                    <a:lnTo>
                      <a:pt x="9" y="216"/>
                    </a:lnTo>
                    <a:lnTo>
                      <a:pt x="49" y="196"/>
                    </a:lnTo>
                    <a:lnTo>
                      <a:pt x="86" y="178"/>
                    </a:lnTo>
                    <a:lnTo>
                      <a:pt x="121" y="162"/>
                    </a:lnTo>
                    <a:lnTo>
                      <a:pt x="154" y="147"/>
                    </a:lnTo>
                    <a:lnTo>
                      <a:pt x="186" y="134"/>
                    </a:lnTo>
                    <a:lnTo>
                      <a:pt x="216" y="122"/>
                    </a:lnTo>
                    <a:lnTo>
                      <a:pt x="243" y="111"/>
                    </a:lnTo>
                    <a:lnTo>
                      <a:pt x="270" y="102"/>
                    </a:lnTo>
                    <a:lnTo>
                      <a:pt x="295" y="93"/>
                    </a:lnTo>
                    <a:lnTo>
                      <a:pt x="319" y="85"/>
                    </a:lnTo>
                    <a:lnTo>
                      <a:pt x="342" y="79"/>
                    </a:lnTo>
                    <a:lnTo>
                      <a:pt x="364" y="73"/>
                    </a:lnTo>
                    <a:lnTo>
                      <a:pt x="385" y="68"/>
                    </a:lnTo>
                    <a:lnTo>
                      <a:pt x="404" y="64"/>
                    </a:lnTo>
                    <a:lnTo>
                      <a:pt x="424" y="61"/>
                    </a:lnTo>
                    <a:lnTo>
                      <a:pt x="442" y="57"/>
                    </a:lnTo>
                    <a:lnTo>
                      <a:pt x="460" y="55"/>
                    </a:lnTo>
                    <a:lnTo>
                      <a:pt x="478" y="53"/>
                    </a:lnTo>
                    <a:lnTo>
                      <a:pt x="495" y="51"/>
                    </a:lnTo>
                    <a:lnTo>
                      <a:pt x="512" y="49"/>
                    </a:lnTo>
                    <a:lnTo>
                      <a:pt x="529" y="47"/>
                    </a:lnTo>
                    <a:lnTo>
                      <a:pt x="546" y="46"/>
                    </a:lnTo>
                    <a:lnTo>
                      <a:pt x="563" y="45"/>
                    </a:lnTo>
                    <a:lnTo>
                      <a:pt x="580" y="43"/>
                    </a:lnTo>
                    <a:lnTo>
                      <a:pt x="598" y="42"/>
                    </a:lnTo>
                    <a:lnTo>
                      <a:pt x="616" y="40"/>
                    </a:lnTo>
                    <a:lnTo>
                      <a:pt x="634" y="38"/>
                    </a:lnTo>
                    <a:lnTo>
                      <a:pt x="654" y="35"/>
                    </a:lnTo>
                    <a:lnTo>
                      <a:pt x="673" y="32"/>
                    </a:lnTo>
                    <a:lnTo>
                      <a:pt x="693" y="29"/>
                    </a:lnTo>
                    <a:lnTo>
                      <a:pt x="715" y="25"/>
                    </a:lnTo>
                    <a:lnTo>
                      <a:pt x="738" y="20"/>
                    </a:lnTo>
                    <a:lnTo>
                      <a:pt x="733" y="0"/>
                    </a:lnTo>
                    <a:lnTo>
                      <a:pt x="711" y="4"/>
                    </a:lnTo>
                    <a:lnTo>
                      <a:pt x="690" y="8"/>
                    </a:lnTo>
                    <a:lnTo>
                      <a:pt x="670" y="12"/>
                    </a:lnTo>
                    <a:lnTo>
                      <a:pt x="650" y="15"/>
                    </a:lnTo>
                    <a:lnTo>
                      <a:pt x="632" y="17"/>
                    </a:lnTo>
                    <a:lnTo>
                      <a:pt x="613" y="19"/>
                    </a:lnTo>
                    <a:lnTo>
                      <a:pt x="595" y="21"/>
                    </a:lnTo>
                    <a:lnTo>
                      <a:pt x="578" y="23"/>
                    </a:lnTo>
                    <a:lnTo>
                      <a:pt x="561" y="24"/>
                    </a:lnTo>
                    <a:lnTo>
                      <a:pt x="545" y="26"/>
                    </a:lnTo>
                    <a:lnTo>
                      <a:pt x="527" y="27"/>
                    </a:lnTo>
                    <a:lnTo>
                      <a:pt x="510" y="28"/>
                    </a:lnTo>
                    <a:lnTo>
                      <a:pt x="493" y="30"/>
                    </a:lnTo>
                    <a:lnTo>
                      <a:pt x="476" y="32"/>
                    </a:lnTo>
                    <a:lnTo>
                      <a:pt x="458" y="34"/>
                    </a:lnTo>
                    <a:lnTo>
                      <a:pt x="439" y="37"/>
                    </a:lnTo>
                    <a:lnTo>
                      <a:pt x="420" y="40"/>
                    </a:lnTo>
                    <a:lnTo>
                      <a:pt x="401" y="43"/>
                    </a:lnTo>
                    <a:lnTo>
                      <a:pt x="380" y="47"/>
                    </a:lnTo>
                    <a:lnTo>
                      <a:pt x="359" y="53"/>
                    </a:lnTo>
                    <a:lnTo>
                      <a:pt x="337" y="59"/>
                    </a:lnTo>
                    <a:lnTo>
                      <a:pt x="314" y="66"/>
                    </a:lnTo>
                    <a:lnTo>
                      <a:pt x="289" y="73"/>
                    </a:lnTo>
                    <a:lnTo>
                      <a:pt x="263" y="82"/>
                    </a:lnTo>
                    <a:lnTo>
                      <a:pt x="236" y="91"/>
                    </a:lnTo>
                    <a:lnTo>
                      <a:pt x="208" y="102"/>
                    </a:lnTo>
                    <a:lnTo>
                      <a:pt x="178" y="114"/>
                    </a:lnTo>
                    <a:lnTo>
                      <a:pt x="146" y="129"/>
                    </a:lnTo>
                    <a:lnTo>
                      <a:pt x="113" y="144"/>
                    </a:lnTo>
                    <a:lnTo>
                      <a:pt x="77" y="160"/>
                    </a:lnTo>
                    <a:lnTo>
                      <a:pt x="39" y="178"/>
                    </a:lnTo>
                    <a:lnTo>
                      <a:pt x="0" y="197"/>
                    </a:lnTo>
                    <a:lnTo>
                      <a:pt x="9" y="216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2" name="Freeform 12">
                <a:extLst>
                  <a:ext uri="{FF2B5EF4-FFF2-40B4-BE49-F238E27FC236}">
                    <a16:creationId xmlns:a16="http://schemas.microsoft.com/office/drawing/2014/main" id="{EBE86432-44C7-E079-F3F3-E4E8C7B2D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73" y="4991037"/>
                <a:ext cx="2967181" cy="905784"/>
              </a:xfrm>
              <a:custGeom>
                <a:avLst/>
                <a:gdLst>
                  <a:gd name="T0" fmla="*/ 0 w 1726"/>
                  <a:gd name="T1" fmla="*/ 527 h 527"/>
                  <a:gd name="T2" fmla="*/ 141 w 1726"/>
                  <a:gd name="T3" fmla="*/ 523 h 527"/>
                  <a:gd name="T4" fmla="*/ 277 w 1726"/>
                  <a:gd name="T5" fmla="*/ 512 h 527"/>
                  <a:gd name="T6" fmla="*/ 408 w 1726"/>
                  <a:gd name="T7" fmla="*/ 497 h 527"/>
                  <a:gd name="T8" fmla="*/ 533 w 1726"/>
                  <a:gd name="T9" fmla="*/ 476 h 527"/>
                  <a:gd name="T10" fmla="*/ 654 w 1726"/>
                  <a:gd name="T11" fmla="*/ 451 h 527"/>
                  <a:gd name="T12" fmla="*/ 770 w 1726"/>
                  <a:gd name="T13" fmla="*/ 421 h 527"/>
                  <a:gd name="T14" fmla="*/ 882 w 1726"/>
                  <a:gd name="T15" fmla="*/ 388 h 527"/>
                  <a:gd name="T16" fmla="*/ 990 w 1726"/>
                  <a:gd name="T17" fmla="*/ 352 h 527"/>
                  <a:gd name="T18" fmla="*/ 1093 w 1726"/>
                  <a:gd name="T19" fmla="*/ 314 h 527"/>
                  <a:gd name="T20" fmla="*/ 1194 w 1726"/>
                  <a:gd name="T21" fmla="*/ 274 h 527"/>
                  <a:gd name="T22" fmla="*/ 1290 w 1726"/>
                  <a:gd name="T23" fmla="*/ 232 h 527"/>
                  <a:gd name="T24" fmla="*/ 1383 w 1726"/>
                  <a:gd name="T25" fmla="*/ 189 h 527"/>
                  <a:gd name="T26" fmla="*/ 1473 w 1726"/>
                  <a:gd name="T27" fmla="*/ 146 h 527"/>
                  <a:gd name="T28" fmla="*/ 1560 w 1726"/>
                  <a:gd name="T29" fmla="*/ 103 h 527"/>
                  <a:gd name="T30" fmla="*/ 1645 w 1726"/>
                  <a:gd name="T31" fmla="*/ 60 h 527"/>
                  <a:gd name="T32" fmla="*/ 1726 w 1726"/>
                  <a:gd name="T33" fmla="*/ 19 h 527"/>
                  <a:gd name="T34" fmla="*/ 1676 w 1726"/>
                  <a:gd name="T35" fmla="*/ 21 h 527"/>
                  <a:gd name="T36" fmla="*/ 1593 w 1726"/>
                  <a:gd name="T37" fmla="*/ 63 h 527"/>
                  <a:gd name="T38" fmla="*/ 1508 w 1726"/>
                  <a:gd name="T39" fmla="*/ 106 h 527"/>
                  <a:gd name="T40" fmla="*/ 1419 w 1726"/>
                  <a:gd name="T41" fmla="*/ 149 h 527"/>
                  <a:gd name="T42" fmla="*/ 1328 w 1726"/>
                  <a:gd name="T43" fmla="*/ 192 h 527"/>
                  <a:gd name="T44" fmla="*/ 1234 w 1726"/>
                  <a:gd name="T45" fmla="*/ 234 h 527"/>
                  <a:gd name="T46" fmla="*/ 1136 w 1726"/>
                  <a:gd name="T47" fmla="*/ 274 h 527"/>
                  <a:gd name="T48" fmla="*/ 1035 w 1726"/>
                  <a:gd name="T49" fmla="*/ 314 h 527"/>
                  <a:gd name="T50" fmla="*/ 930 w 1726"/>
                  <a:gd name="T51" fmla="*/ 351 h 527"/>
                  <a:gd name="T52" fmla="*/ 821 w 1726"/>
                  <a:gd name="T53" fmla="*/ 385 h 527"/>
                  <a:gd name="T54" fmla="*/ 708 w 1726"/>
                  <a:gd name="T55" fmla="*/ 416 h 527"/>
                  <a:gd name="T56" fmla="*/ 590 w 1726"/>
                  <a:gd name="T57" fmla="*/ 443 h 527"/>
                  <a:gd name="T58" fmla="*/ 468 w 1726"/>
                  <a:gd name="T59" fmla="*/ 466 h 527"/>
                  <a:gd name="T60" fmla="*/ 340 w 1726"/>
                  <a:gd name="T61" fmla="*/ 485 h 527"/>
                  <a:gd name="T62" fmla="*/ 208 w 1726"/>
                  <a:gd name="T63" fmla="*/ 498 h 527"/>
                  <a:gd name="T64" fmla="*/ 70 w 1726"/>
                  <a:gd name="T65" fmla="*/ 506 h 527"/>
                  <a:gd name="T66" fmla="*/ 0 w 1726"/>
                  <a:gd name="T67" fmla="*/ 507 h 5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26" h="527">
                    <a:moveTo>
                      <a:pt x="0" y="527"/>
                    </a:moveTo>
                    <a:lnTo>
                      <a:pt x="0" y="527"/>
                    </a:lnTo>
                    <a:lnTo>
                      <a:pt x="71" y="526"/>
                    </a:lnTo>
                    <a:lnTo>
                      <a:pt x="141" y="523"/>
                    </a:lnTo>
                    <a:lnTo>
                      <a:pt x="209" y="519"/>
                    </a:lnTo>
                    <a:lnTo>
                      <a:pt x="277" y="512"/>
                    </a:lnTo>
                    <a:lnTo>
                      <a:pt x="343" y="506"/>
                    </a:lnTo>
                    <a:lnTo>
                      <a:pt x="408" y="497"/>
                    </a:lnTo>
                    <a:lnTo>
                      <a:pt x="471" y="487"/>
                    </a:lnTo>
                    <a:lnTo>
                      <a:pt x="533" y="476"/>
                    </a:lnTo>
                    <a:lnTo>
                      <a:pt x="594" y="464"/>
                    </a:lnTo>
                    <a:lnTo>
                      <a:pt x="654" y="451"/>
                    </a:lnTo>
                    <a:lnTo>
                      <a:pt x="712" y="436"/>
                    </a:lnTo>
                    <a:lnTo>
                      <a:pt x="770" y="421"/>
                    </a:lnTo>
                    <a:lnTo>
                      <a:pt x="827" y="405"/>
                    </a:lnTo>
                    <a:lnTo>
                      <a:pt x="882" y="388"/>
                    </a:lnTo>
                    <a:lnTo>
                      <a:pt x="937" y="371"/>
                    </a:lnTo>
                    <a:lnTo>
                      <a:pt x="990" y="352"/>
                    </a:lnTo>
                    <a:lnTo>
                      <a:pt x="1042" y="333"/>
                    </a:lnTo>
                    <a:lnTo>
                      <a:pt x="1093" y="314"/>
                    </a:lnTo>
                    <a:lnTo>
                      <a:pt x="1144" y="294"/>
                    </a:lnTo>
                    <a:lnTo>
                      <a:pt x="1194" y="274"/>
                    </a:lnTo>
                    <a:lnTo>
                      <a:pt x="1242" y="253"/>
                    </a:lnTo>
                    <a:lnTo>
                      <a:pt x="1290" y="232"/>
                    </a:lnTo>
                    <a:lnTo>
                      <a:pt x="1336" y="211"/>
                    </a:lnTo>
                    <a:lnTo>
                      <a:pt x="1383" y="189"/>
                    </a:lnTo>
                    <a:lnTo>
                      <a:pt x="1429" y="167"/>
                    </a:lnTo>
                    <a:lnTo>
                      <a:pt x="1473" y="146"/>
                    </a:lnTo>
                    <a:lnTo>
                      <a:pt x="1517" y="124"/>
                    </a:lnTo>
                    <a:lnTo>
                      <a:pt x="1560" y="103"/>
                    </a:lnTo>
                    <a:lnTo>
                      <a:pt x="1603" y="81"/>
                    </a:lnTo>
                    <a:lnTo>
                      <a:pt x="1645" y="60"/>
                    </a:lnTo>
                    <a:lnTo>
                      <a:pt x="1686" y="39"/>
                    </a:lnTo>
                    <a:lnTo>
                      <a:pt x="1726" y="19"/>
                    </a:lnTo>
                    <a:lnTo>
                      <a:pt x="1717" y="0"/>
                    </a:lnTo>
                    <a:lnTo>
                      <a:pt x="1676" y="21"/>
                    </a:lnTo>
                    <a:lnTo>
                      <a:pt x="1635" y="42"/>
                    </a:lnTo>
                    <a:lnTo>
                      <a:pt x="1593" y="63"/>
                    </a:lnTo>
                    <a:lnTo>
                      <a:pt x="1551" y="84"/>
                    </a:lnTo>
                    <a:lnTo>
                      <a:pt x="1508" y="106"/>
                    </a:lnTo>
                    <a:lnTo>
                      <a:pt x="1464" y="128"/>
                    </a:lnTo>
                    <a:lnTo>
                      <a:pt x="1419" y="149"/>
                    </a:lnTo>
                    <a:lnTo>
                      <a:pt x="1374" y="171"/>
                    </a:lnTo>
                    <a:lnTo>
                      <a:pt x="1328" y="192"/>
                    </a:lnTo>
                    <a:lnTo>
                      <a:pt x="1282" y="213"/>
                    </a:lnTo>
                    <a:lnTo>
                      <a:pt x="1234" y="234"/>
                    </a:lnTo>
                    <a:lnTo>
                      <a:pt x="1185" y="254"/>
                    </a:lnTo>
                    <a:lnTo>
                      <a:pt x="1136" y="274"/>
                    </a:lnTo>
                    <a:lnTo>
                      <a:pt x="1086" y="295"/>
                    </a:lnTo>
                    <a:lnTo>
                      <a:pt x="1035" y="314"/>
                    </a:lnTo>
                    <a:lnTo>
                      <a:pt x="983" y="333"/>
                    </a:lnTo>
                    <a:lnTo>
                      <a:pt x="930" y="351"/>
                    </a:lnTo>
                    <a:lnTo>
                      <a:pt x="876" y="368"/>
                    </a:lnTo>
                    <a:lnTo>
                      <a:pt x="821" y="385"/>
                    </a:lnTo>
                    <a:lnTo>
                      <a:pt x="764" y="401"/>
                    </a:lnTo>
                    <a:lnTo>
                      <a:pt x="708" y="416"/>
                    </a:lnTo>
                    <a:lnTo>
                      <a:pt x="649" y="430"/>
                    </a:lnTo>
                    <a:lnTo>
                      <a:pt x="590" y="443"/>
                    </a:lnTo>
                    <a:lnTo>
                      <a:pt x="529" y="455"/>
                    </a:lnTo>
                    <a:lnTo>
                      <a:pt x="468" y="466"/>
                    </a:lnTo>
                    <a:lnTo>
                      <a:pt x="404" y="476"/>
                    </a:lnTo>
                    <a:lnTo>
                      <a:pt x="340" y="485"/>
                    </a:lnTo>
                    <a:lnTo>
                      <a:pt x="275" y="492"/>
                    </a:lnTo>
                    <a:lnTo>
                      <a:pt x="208" y="498"/>
                    </a:lnTo>
                    <a:lnTo>
                      <a:pt x="140" y="502"/>
                    </a:lnTo>
                    <a:lnTo>
                      <a:pt x="70" y="506"/>
                    </a:lnTo>
                    <a:lnTo>
                      <a:pt x="0" y="50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3" name="Freeform 13">
                <a:extLst>
                  <a:ext uri="{FF2B5EF4-FFF2-40B4-BE49-F238E27FC236}">
                    <a16:creationId xmlns:a16="http://schemas.microsoft.com/office/drawing/2014/main" id="{A910C72D-E384-1BE4-8328-019F8C7A8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373" y="5058068"/>
                <a:ext cx="2699000" cy="838753"/>
              </a:xfrm>
              <a:custGeom>
                <a:avLst/>
                <a:gdLst>
                  <a:gd name="T0" fmla="*/ 0 w 1570"/>
                  <a:gd name="T1" fmla="*/ 18 h 488"/>
                  <a:gd name="T2" fmla="*/ 61 w 1570"/>
                  <a:gd name="T3" fmla="*/ 56 h 488"/>
                  <a:gd name="T4" fmla="*/ 126 w 1570"/>
                  <a:gd name="T5" fmla="*/ 95 h 488"/>
                  <a:gd name="T6" fmla="*/ 195 w 1570"/>
                  <a:gd name="T7" fmla="*/ 136 h 488"/>
                  <a:gd name="T8" fmla="*/ 269 w 1570"/>
                  <a:gd name="T9" fmla="*/ 176 h 488"/>
                  <a:gd name="T10" fmla="*/ 348 w 1570"/>
                  <a:gd name="T11" fmla="*/ 216 h 488"/>
                  <a:gd name="T12" fmla="*/ 431 w 1570"/>
                  <a:gd name="T13" fmla="*/ 256 h 488"/>
                  <a:gd name="T14" fmla="*/ 520 w 1570"/>
                  <a:gd name="T15" fmla="*/ 294 h 488"/>
                  <a:gd name="T16" fmla="*/ 614 w 1570"/>
                  <a:gd name="T17" fmla="*/ 330 h 488"/>
                  <a:gd name="T18" fmla="*/ 714 w 1570"/>
                  <a:gd name="T19" fmla="*/ 364 h 488"/>
                  <a:gd name="T20" fmla="*/ 818 w 1570"/>
                  <a:gd name="T21" fmla="*/ 395 h 488"/>
                  <a:gd name="T22" fmla="*/ 929 w 1570"/>
                  <a:gd name="T23" fmla="*/ 422 h 488"/>
                  <a:gd name="T24" fmla="*/ 1044 w 1570"/>
                  <a:gd name="T25" fmla="*/ 446 h 488"/>
                  <a:gd name="T26" fmla="*/ 1167 w 1570"/>
                  <a:gd name="T27" fmla="*/ 464 h 488"/>
                  <a:gd name="T28" fmla="*/ 1295 w 1570"/>
                  <a:gd name="T29" fmla="*/ 478 h 488"/>
                  <a:gd name="T30" fmla="*/ 1429 w 1570"/>
                  <a:gd name="T31" fmla="*/ 486 h 488"/>
                  <a:gd name="T32" fmla="*/ 1570 w 1570"/>
                  <a:gd name="T33" fmla="*/ 488 h 488"/>
                  <a:gd name="T34" fmla="*/ 1499 w 1570"/>
                  <a:gd name="T35" fmla="*/ 468 h 488"/>
                  <a:gd name="T36" fmla="*/ 1362 w 1570"/>
                  <a:gd name="T37" fmla="*/ 462 h 488"/>
                  <a:gd name="T38" fmla="*/ 1232 w 1570"/>
                  <a:gd name="T39" fmla="*/ 452 h 488"/>
                  <a:gd name="T40" fmla="*/ 1108 w 1570"/>
                  <a:gd name="T41" fmla="*/ 435 h 488"/>
                  <a:gd name="T42" fmla="*/ 990 w 1570"/>
                  <a:gd name="T43" fmla="*/ 414 h 488"/>
                  <a:gd name="T44" fmla="*/ 877 w 1570"/>
                  <a:gd name="T45" fmla="*/ 389 h 488"/>
                  <a:gd name="T46" fmla="*/ 771 w 1570"/>
                  <a:gd name="T47" fmla="*/ 360 h 488"/>
                  <a:gd name="T48" fmla="*/ 670 w 1570"/>
                  <a:gd name="T49" fmla="*/ 328 h 488"/>
                  <a:gd name="T50" fmla="*/ 574 w 1570"/>
                  <a:gd name="T51" fmla="*/ 293 h 488"/>
                  <a:gd name="T52" fmla="*/ 483 w 1570"/>
                  <a:gd name="T53" fmla="*/ 256 h 488"/>
                  <a:gd name="T54" fmla="*/ 398 w 1570"/>
                  <a:gd name="T55" fmla="*/ 218 h 488"/>
                  <a:gd name="T56" fmla="*/ 317 w 1570"/>
                  <a:gd name="T57" fmla="*/ 178 h 488"/>
                  <a:gd name="T58" fmla="*/ 242 w 1570"/>
                  <a:gd name="T59" fmla="*/ 138 h 488"/>
                  <a:gd name="T60" fmla="*/ 170 w 1570"/>
                  <a:gd name="T61" fmla="*/ 97 h 488"/>
                  <a:gd name="T62" fmla="*/ 103 w 1570"/>
                  <a:gd name="T63" fmla="*/ 58 h 488"/>
                  <a:gd name="T64" fmla="*/ 41 w 1570"/>
                  <a:gd name="T65" fmla="*/ 19 h 488"/>
                  <a:gd name="T66" fmla="*/ 12 w 1570"/>
                  <a:gd name="T67" fmla="*/ 0 h 4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70" h="488">
                    <a:moveTo>
                      <a:pt x="0" y="18"/>
                    </a:moveTo>
                    <a:lnTo>
                      <a:pt x="0" y="18"/>
                    </a:lnTo>
                    <a:lnTo>
                      <a:pt x="30" y="37"/>
                    </a:lnTo>
                    <a:lnTo>
                      <a:pt x="61" y="56"/>
                    </a:lnTo>
                    <a:lnTo>
                      <a:pt x="93" y="75"/>
                    </a:lnTo>
                    <a:lnTo>
                      <a:pt x="126" y="95"/>
                    </a:lnTo>
                    <a:lnTo>
                      <a:pt x="160" y="116"/>
                    </a:lnTo>
                    <a:lnTo>
                      <a:pt x="195" y="136"/>
                    </a:lnTo>
                    <a:lnTo>
                      <a:pt x="231" y="156"/>
                    </a:lnTo>
                    <a:lnTo>
                      <a:pt x="269" y="176"/>
                    </a:lnTo>
                    <a:lnTo>
                      <a:pt x="308" y="196"/>
                    </a:lnTo>
                    <a:lnTo>
                      <a:pt x="348" y="216"/>
                    </a:lnTo>
                    <a:lnTo>
                      <a:pt x="389" y="236"/>
                    </a:lnTo>
                    <a:lnTo>
                      <a:pt x="431" y="256"/>
                    </a:lnTo>
                    <a:lnTo>
                      <a:pt x="475" y="275"/>
                    </a:lnTo>
                    <a:lnTo>
                      <a:pt x="520" y="294"/>
                    </a:lnTo>
                    <a:lnTo>
                      <a:pt x="567" y="312"/>
                    </a:lnTo>
                    <a:lnTo>
                      <a:pt x="614" y="330"/>
                    </a:lnTo>
                    <a:lnTo>
                      <a:pt x="663" y="347"/>
                    </a:lnTo>
                    <a:lnTo>
                      <a:pt x="714" y="364"/>
                    </a:lnTo>
                    <a:lnTo>
                      <a:pt x="765" y="380"/>
                    </a:lnTo>
                    <a:lnTo>
                      <a:pt x="818" y="395"/>
                    </a:lnTo>
                    <a:lnTo>
                      <a:pt x="873" y="408"/>
                    </a:lnTo>
                    <a:lnTo>
                      <a:pt x="929" y="422"/>
                    </a:lnTo>
                    <a:lnTo>
                      <a:pt x="986" y="435"/>
                    </a:lnTo>
                    <a:lnTo>
                      <a:pt x="1044" y="446"/>
                    </a:lnTo>
                    <a:lnTo>
                      <a:pt x="1105" y="456"/>
                    </a:lnTo>
                    <a:lnTo>
                      <a:pt x="1167" y="464"/>
                    </a:lnTo>
                    <a:lnTo>
                      <a:pt x="1230" y="472"/>
                    </a:lnTo>
                    <a:lnTo>
                      <a:pt x="1295" y="478"/>
                    </a:lnTo>
                    <a:lnTo>
                      <a:pt x="1361" y="483"/>
                    </a:lnTo>
                    <a:lnTo>
                      <a:pt x="1429" y="486"/>
                    </a:lnTo>
                    <a:lnTo>
                      <a:pt x="1499" y="488"/>
                    </a:lnTo>
                    <a:lnTo>
                      <a:pt x="1570" y="488"/>
                    </a:lnTo>
                    <a:lnTo>
                      <a:pt x="1570" y="468"/>
                    </a:lnTo>
                    <a:lnTo>
                      <a:pt x="1499" y="468"/>
                    </a:lnTo>
                    <a:lnTo>
                      <a:pt x="1430" y="465"/>
                    </a:lnTo>
                    <a:lnTo>
                      <a:pt x="1362" y="462"/>
                    </a:lnTo>
                    <a:lnTo>
                      <a:pt x="1296" y="457"/>
                    </a:lnTo>
                    <a:lnTo>
                      <a:pt x="1232" y="452"/>
                    </a:lnTo>
                    <a:lnTo>
                      <a:pt x="1169" y="443"/>
                    </a:lnTo>
                    <a:lnTo>
                      <a:pt x="1108" y="435"/>
                    </a:lnTo>
                    <a:lnTo>
                      <a:pt x="1048" y="425"/>
                    </a:lnTo>
                    <a:lnTo>
                      <a:pt x="990" y="414"/>
                    </a:lnTo>
                    <a:lnTo>
                      <a:pt x="933" y="401"/>
                    </a:lnTo>
                    <a:lnTo>
                      <a:pt x="877" y="389"/>
                    </a:lnTo>
                    <a:lnTo>
                      <a:pt x="824" y="375"/>
                    </a:lnTo>
                    <a:lnTo>
                      <a:pt x="771" y="360"/>
                    </a:lnTo>
                    <a:lnTo>
                      <a:pt x="719" y="344"/>
                    </a:lnTo>
                    <a:lnTo>
                      <a:pt x="670" y="328"/>
                    </a:lnTo>
                    <a:lnTo>
                      <a:pt x="621" y="310"/>
                    </a:lnTo>
                    <a:lnTo>
                      <a:pt x="574" y="293"/>
                    </a:lnTo>
                    <a:lnTo>
                      <a:pt x="528" y="274"/>
                    </a:lnTo>
                    <a:lnTo>
                      <a:pt x="483" y="256"/>
                    </a:lnTo>
                    <a:lnTo>
                      <a:pt x="439" y="237"/>
                    </a:lnTo>
                    <a:lnTo>
                      <a:pt x="398" y="218"/>
                    </a:lnTo>
                    <a:lnTo>
                      <a:pt x="357" y="197"/>
                    </a:lnTo>
                    <a:lnTo>
                      <a:pt x="317" y="178"/>
                    </a:lnTo>
                    <a:lnTo>
                      <a:pt x="279" y="158"/>
                    </a:lnTo>
                    <a:lnTo>
                      <a:pt x="242" y="138"/>
                    </a:lnTo>
                    <a:lnTo>
                      <a:pt x="205" y="117"/>
                    </a:lnTo>
                    <a:lnTo>
                      <a:pt x="170" y="97"/>
                    </a:lnTo>
                    <a:lnTo>
                      <a:pt x="136" y="78"/>
                    </a:lnTo>
                    <a:lnTo>
                      <a:pt x="103" y="58"/>
                    </a:lnTo>
                    <a:lnTo>
                      <a:pt x="72" y="38"/>
                    </a:lnTo>
                    <a:lnTo>
                      <a:pt x="41" y="19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4" name="Freeform 14">
                <a:extLst>
                  <a:ext uri="{FF2B5EF4-FFF2-40B4-BE49-F238E27FC236}">
                    <a16:creationId xmlns:a16="http://schemas.microsoft.com/office/drawing/2014/main" id="{6B80B059-3C23-2A65-119D-C392AA17B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30" y="4571661"/>
                <a:ext cx="1364972" cy="517345"/>
              </a:xfrm>
              <a:custGeom>
                <a:avLst/>
                <a:gdLst>
                  <a:gd name="T0" fmla="*/ 9 w 794"/>
                  <a:gd name="T1" fmla="*/ 21 h 301"/>
                  <a:gd name="T2" fmla="*/ 55 w 794"/>
                  <a:gd name="T3" fmla="*/ 28 h 301"/>
                  <a:gd name="T4" fmla="*/ 101 w 794"/>
                  <a:gd name="T5" fmla="*/ 35 h 301"/>
                  <a:gd name="T6" fmla="*/ 147 w 794"/>
                  <a:gd name="T7" fmla="*/ 43 h 301"/>
                  <a:gd name="T8" fmla="*/ 192 w 794"/>
                  <a:gd name="T9" fmla="*/ 51 h 301"/>
                  <a:gd name="T10" fmla="*/ 237 w 794"/>
                  <a:gd name="T11" fmla="*/ 62 h 301"/>
                  <a:gd name="T12" fmla="*/ 282 w 794"/>
                  <a:gd name="T13" fmla="*/ 72 h 301"/>
                  <a:gd name="T14" fmla="*/ 328 w 794"/>
                  <a:gd name="T15" fmla="*/ 85 h 301"/>
                  <a:gd name="T16" fmla="*/ 374 w 794"/>
                  <a:gd name="T17" fmla="*/ 100 h 301"/>
                  <a:gd name="T18" fmla="*/ 421 w 794"/>
                  <a:gd name="T19" fmla="*/ 116 h 301"/>
                  <a:gd name="T20" fmla="*/ 468 w 794"/>
                  <a:gd name="T21" fmla="*/ 135 h 301"/>
                  <a:gd name="T22" fmla="*/ 517 w 794"/>
                  <a:gd name="T23" fmla="*/ 155 h 301"/>
                  <a:gd name="T24" fmla="*/ 566 w 794"/>
                  <a:gd name="T25" fmla="*/ 179 h 301"/>
                  <a:gd name="T26" fmla="*/ 618 w 794"/>
                  <a:gd name="T27" fmla="*/ 204 h 301"/>
                  <a:gd name="T28" fmla="*/ 671 w 794"/>
                  <a:gd name="T29" fmla="*/ 234 h 301"/>
                  <a:gd name="T30" fmla="*/ 726 w 794"/>
                  <a:gd name="T31" fmla="*/ 265 h 301"/>
                  <a:gd name="T32" fmla="*/ 782 w 794"/>
                  <a:gd name="T33" fmla="*/ 301 h 301"/>
                  <a:gd name="T34" fmla="*/ 764 w 794"/>
                  <a:gd name="T35" fmla="*/ 266 h 301"/>
                  <a:gd name="T36" fmla="*/ 709 w 794"/>
                  <a:gd name="T37" fmla="*/ 231 h 301"/>
                  <a:gd name="T38" fmla="*/ 654 w 794"/>
                  <a:gd name="T39" fmla="*/ 200 h 301"/>
                  <a:gd name="T40" fmla="*/ 601 w 794"/>
                  <a:gd name="T41" fmla="*/ 173 h 301"/>
                  <a:gd name="T42" fmla="*/ 550 w 794"/>
                  <a:gd name="T43" fmla="*/ 148 h 301"/>
                  <a:gd name="T44" fmla="*/ 500 w 794"/>
                  <a:gd name="T45" fmla="*/ 126 h 301"/>
                  <a:gd name="T46" fmla="*/ 452 w 794"/>
                  <a:gd name="T47" fmla="*/ 105 h 301"/>
                  <a:gd name="T48" fmla="*/ 404 w 794"/>
                  <a:gd name="T49" fmla="*/ 88 h 301"/>
                  <a:gd name="T50" fmla="*/ 357 w 794"/>
                  <a:gd name="T51" fmla="*/ 73 h 301"/>
                  <a:gd name="T52" fmla="*/ 311 w 794"/>
                  <a:gd name="T53" fmla="*/ 59 h 301"/>
                  <a:gd name="T54" fmla="*/ 265 w 794"/>
                  <a:gd name="T55" fmla="*/ 47 h 301"/>
                  <a:gd name="T56" fmla="*/ 219 w 794"/>
                  <a:gd name="T57" fmla="*/ 36 h 301"/>
                  <a:gd name="T58" fmla="*/ 173 w 794"/>
                  <a:gd name="T59" fmla="*/ 26 h 301"/>
                  <a:gd name="T60" fmla="*/ 128 w 794"/>
                  <a:gd name="T61" fmla="*/ 18 h 301"/>
                  <a:gd name="T62" fmla="*/ 82 w 794"/>
                  <a:gd name="T63" fmla="*/ 10 h 301"/>
                  <a:gd name="T64" fmla="*/ 36 w 794"/>
                  <a:gd name="T65" fmla="*/ 3 h 301"/>
                  <a:gd name="T66" fmla="*/ 21 w 794"/>
                  <a:gd name="T67" fmla="*/ 10 h 301"/>
                  <a:gd name="T68" fmla="*/ 7 w 794"/>
                  <a:gd name="T69" fmla="*/ 1 h 301"/>
                  <a:gd name="T70" fmla="*/ 1 w 794"/>
                  <a:gd name="T71" fmla="*/ 6 h 301"/>
                  <a:gd name="T72" fmla="*/ 0 w 794"/>
                  <a:gd name="T73" fmla="*/ 13 h 301"/>
                  <a:gd name="T74" fmla="*/ 5 w 794"/>
                  <a:gd name="T75" fmla="*/ 20 h 301"/>
                  <a:gd name="T76" fmla="*/ 0 w 794"/>
                  <a:gd name="T77" fmla="*/ 10 h 3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94" h="301">
                    <a:moveTo>
                      <a:pt x="0" y="10"/>
                    </a:moveTo>
                    <a:lnTo>
                      <a:pt x="9" y="21"/>
                    </a:lnTo>
                    <a:lnTo>
                      <a:pt x="32" y="24"/>
                    </a:lnTo>
                    <a:lnTo>
                      <a:pt x="55" y="28"/>
                    </a:lnTo>
                    <a:lnTo>
                      <a:pt x="78" y="31"/>
                    </a:lnTo>
                    <a:lnTo>
                      <a:pt x="101" y="35"/>
                    </a:lnTo>
                    <a:lnTo>
                      <a:pt x="124" y="39"/>
                    </a:lnTo>
                    <a:lnTo>
                      <a:pt x="147" y="43"/>
                    </a:lnTo>
                    <a:lnTo>
                      <a:pt x="170" y="47"/>
                    </a:lnTo>
                    <a:lnTo>
                      <a:pt x="192" y="51"/>
                    </a:lnTo>
                    <a:lnTo>
                      <a:pt x="215" y="56"/>
                    </a:lnTo>
                    <a:lnTo>
                      <a:pt x="237" y="62"/>
                    </a:lnTo>
                    <a:lnTo>
                      <a:pt x="260" y="66"/>
                    </a:lnTo>
                    <a:lnTo>
                      <a:pt x="282" y="72"/>
                    </a:lnTo>
                    <a:lnTo>
                      <a:pt x="305" y="78"/>
                    </a:lnTo>
                    <a:lnTo>
                      <a:pt x="328" y="85"/>
                    </a:lnTo>
                    <a:lnTo>
                      <a:pt x="351" y="92"/>
                    </a:lnTo>
                    <a:lnTo>
                      <a:pt x="374" y="100"/>
                    </a:lnTo>
                    <a:lnTo>
                      <a:pt x="397" y="108"/>
                    </a:lnTo>
                    <a:lnTo>
                      <a:pt x="421" y="116"/>
                    </a:lnTo>
                    <a:lnTo>
                      <a:pt x="445" y="125"/>
                    </a:lnTo>
                    <a:lnTo>
                      <a:pt x="468" y="135"/>
                    </a:lnTo>
                    <a:lnTo>
                      <a:pt x="492" y="145"/>
                    </a:lnTo>
                    <a:lnTo>
                      <a:pt x="517" y="155"/>
                    </a:lnTo>
                    <a:lnTo>
                      <a:pt x="541" y="166"/>
                    </a:lnTo>
                    <a:lnTo>
                      <a:pt x="566" y="179"/>
                    </a:lnTo>
                    <a:lnTo>
                      <a:pt x="592" y="191"/>
                    </a:lnTo>
                    <a:lnTo>
                      <a:pt x="618" y="204"/>
                    </a:lnTo>
                    <a:lnTo>
                      <a:pt x="644" y="219"/>
                    </a:lnTo>
                    <a:lnTo>
                      <a:pt x="671" y="234"/>
                    </a:lnTo>
                    <a:lnTo>
                      <a:pt x="698" y="249"/>
                    </a:lnTo>
                    <a:lnTo>
                      <a:pt x="726" y="265"/>
                    </a:lnTo>
                    <a:lnTo>
                      <a:pt x="754" y="283"/>
                    </a:lnTo>
                    <a:lnTo>
                      <a:pt x="782" y="301"/>
                    </a:lnTo>
                    <a:lnTo>
                      <a:pt x="794" y="283"/>
                    </a:lnTo>
                    <a:lnTo>
                      <a:pt x="764" y="266"/>
                    </a:lnTo>
                    <a:lnTo>
                      <a:pt x="736" y="248"/>
                    </a:lnTo>
                    <a:lnTo>
                      <a:pt x="709" y="231"/>
                    </a:lnTo>
                    <a:lnTo>
                      <a:pt x="681" y="215"/>
                    </a:lnTo>
                    <a:lnTo>
                      <a:pt x="654" y="200"/>
                    </a:lnTo>
                    <a:lnTo>
                      <a:pt x="627" y="186"/>
                    </a:lnTo>
                    <a:lnTo>
                      <a:pt x="601" y="173"/>
                    </a:lnTo>
                    <a:lnTo>
                      <a:pt x="576" y="160"/>
                    </a:lnTo>
                    <a:lnTo>
                      <a:pt x="550" y="148"/>
                    </a:lnTo>
                    <a:lnTo>
                      <a:pt x="525" y="137"/>
                    </a:lnTo>
                    <a:lnTo>
                      <a:pt x="500" y="126"/>
                    </a:lnTo>
                    <a:lnTo>
                      <a:pt x="476" y="115"/>
                    </a:lnTo>
                    <a:lnTo>
                      <a:pt x="452" y="105"/>
                    </a:lnTo>
                    <a:lnTo>
                      <a:pt x="427" y="97"/>
                    </a:lnTo>
                    <a:lnTo>
                      <a:pt x="404" y="88"/>
                    </a:lnTo>
                    <a:lnTo>
                      <a:pt x="381" y="80"/>
                    </a:lnTo>
                    <a:lnTo>
                      <a:pt x="357" y="73"/>
                    </a:lnTo>
                    <a:lnTo>
                      <a:pt x="334" y="66"/>
                    </a:lnTo>
                    <a:lnTo>
                      <a:pt x="311" y="59"/>
                    </a:lnTo>
                    <a:lnTo>
                      <a:pt x="288" y="52"/>
                    </a:lnTo>
                    <a:lnTo>
                      <a:pt x="265" y="47"/>
                    </a:lnTo>
                    <a:lnTo>
                      <a:pt x="242" y="41"/>
                    </a:lnTo>
                    <a:lnTo>
                      <a:pt x="219" y="36"/>
                    </a:lnTo>
                    <a:lnTo>
                      <a:pt x="197" y="31"/>
                    </a:lnTo>
                    <a:lnTo>
                      <a:pt x="173" y="26"/>
                    </a:lnTo>
                    <a:lnTo>
                      <a:pt x="151" y="22"/>
                    </a:lnTo>
                    <a:lnTo>
                      <a:pt x="128" y="18"/>
                    </a:lnTo>
                    <a:lnTo>
                      <a:pt x="105" y="14"/>
                    </a:lnTo>
                    <a:lnTo>
                      <a:pt x="82" y="10"/>
                    </a:lnTo>
                    <a:lnTo>
                      <a:pt x="59" y="7"/>
                    </a:lnTo>
                    <a:lnTo>
                      <a:pt x="36" y="3"/>
                    </a:lnTo>
                    <a:lnTo>
                      <a:pt x="11" y="0"/>
                    </a:lnTo>
                    <a:lnTo>
                      <a:pt x="21" y="1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9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5" name="Freeform 87">
                <a:extLst>
                  <a:ext uri="{FF2B5EF4-FFF2-40B4-BE49-F238E27FC236}">
                    <a16:creationId xmlns:a16="http://schemas.microsoft.com/office/drawing/2014/main" id="{A07C3D59-238B-04AF-A832-BD88500E7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0" y="2980748"/>
                <a:ext cx="728902" cy="1658599"/>
              </a:xfrm>
              <a:custGeom>
                <a:avLst/>
                <a:gdLst>
                  <a:gd name="T0" fmla="*/ 233 w 424"/>
                  <a:gd name="T1" fmla="*/ 3 h 965"/>
                  <a:gd name="T2" fmla="*/ 265 w 424"/>
                  <a:gd name="T3" fmla="*/ 15 h 965"/>
                  <a:gd name="T4" fmla="*/ 294 w 424"/>
                  <a:gd name="T5" fmla="*/ 38 h 965"/>
                  <a:gd name="T6" fmla="*/ 322 w 424"/>
                  <a:gd name="T7" fmla="*/ 70 h 965"/>
                  <a:gd name="T8" fmla="*/ 346 w 424"/>
                  <a:gd name="T9" fmla="*/ 111 h 965"/>
                  <a:gd name="T10" fmla="*/ 368 w 424"/>
                  <a:gd name="T11" fmla="*/ 159 h 965"/>
                  <a:gd name="T12" fmla="*/ 387 w 424"/>
                  <a:gd name="T13" fmla="*/ 213 h 965"/>
                  <a:gd name="T14" fmla="*/ 403 w 424"/>
                  <a:gd name="T15" fmla="*/ 274 h 965"/>
                  <a:gd name="T16" fmla="*/ 414 w 424"/>
                  <a:gd name="T17" fmla="*/ 340 h 965"/>
                  <a:gd name="T18" fmla="*/ 421 w 424"/>
                  <a:gd name="T19" fmla="*/ 409 h 965"/>
                  <a:gd name="T20" fmla="*/ 424 w 424"/>
                  <a:gd name="T21" fmla="*/ 482 h 965"/>
                  <a:gd name="T22" fmla="*/ 421 w 424"/>
                  <a:gd name="T23" fmla="*/ 556 h 965"/>
                  <a:gd name="T24" fmla="*/ 414 w 424"/>
                  <a:gd name="T25" fmla="*/ 625 h 965"/>
                  <a:gd name="T26" fmla="*/ 403 w 424"/>
                  <a:gd name="T27" fmla="*/ 691 h 965"/>
                  <a:gd name="T28" fmla="*/ 387 w 424"/>
                  <a:gd name="T29" fmla="*/ 752 h 965"/>
                  <a:gd name="T30" fmla="*/ 368 w 424"/>
                  <a:gd name="T31" fmla="*/ 806 h 965"/>
                  <a:gd name="T32" fmla="*/ 346 w 424"/>
                  <a:gd name="T33" fmla="*/ 854 h 965"/>
                  <a:gd name="T34" fmla="*/ 322 w 424"/>
                  <a:gd name="T35" fmla="*/ 895 h 965"/>
                  <a:gd name="T36" fmla="*/ 294 w 424"/>
                  <a:gd name="T37" fmla="*/ 927 h 965"/>
                  <a:gd name="T38" fmla="*/ 265 w 424"/>
                  <a:gd name="T39" fmla="*/ 950 h 965"/>
                  <a:gd name="T40" fmla="*/ 233 w 424"/>
                  <a:gd name="T41" fmla="*/ 962 h 965"/>
                  <a:gd name="T42" fmla="*/ 201 w 424"/>
                  <a:gd name="T43" fmla="*/ 964 h 965"/>
                  <a:gd name="T44" fmla="*/ 169 w 424"/>
                  <a:gd name="T45" fmla="*/ 955 h 965"/>
                  <a:gd name="T46" fmla="*/ 139 w 424"/>
                  <a:gd name="T47" fmla="*/ 935 h 965"/>
                  <a:gd name="T48" fmla="*/ 111 w 424"/>
                  <a:gd name="T49" fmla="*/ 907 h 965"/>
                  <a:gd name="T50" fmla="*/ 85 w 424"/>
                  <a:gd name="T51" fmla="*/ 868 h 965"/>
                  <a:gd name="T52" fmla="*/ 62 w 424"/>
                  <a:gd name="T53" fmla="*/ 823 h 965"/>
                  <a:gd name="T54" fmla="*/ 42 w 424"/>
                  <a:gd name="T55" fmla="*/ 771 h 965"/>
                  <a:gd name="T56" fmla="*/ 25 w 424"/>
                  <a:gd name="T57" fmla="*/ 712 h 965"/>
                  <a:gd name="T58" fmla="*/ 12 w 424"/>
                  <a:gd name="T59" fmla="*/ 648 h 965"/>
                  <a:gd name="T60" fmla="*/ 4 w 424"/>
                  <a:gd name="T61" fmla="*/ 579 h 965"/>
                  <a:gd name="T62" fmla="*/ 0 w 424"/>
                  <a:gd name="T63" fmla="*/ 507 h 965"/>
                  <a:gd name="T64" fmla="*/ 1 w 424"/>
                  <a:gd name="T65" fmla="*/ 433 h 965"/>
                  <a:gd name="T66" fmla="*/ 6 w 424"/>
                  <a:gd name="T67" fmla="*/ 362 h 965"/>
                  <a:gd name="T68" fmla="*/ 16 w 424"/>
                  <a:gd name="T69" fmla="*/ 295 h 965"/>
                  <a:gd name="T70" fmla="*/ 30 w 424"/>
                  <a:gd name="T71" fmla="*/ 233 h 965"/>
                  <a:gd name="T72" fmla="*/ 48 w 424"/>
                  <a:gd name="T73" fmla="*/ 176 h 965"/>
                  <a:gd name="T74" fmla="*/ 69 w 424"/>
                  <a:gd name="T75" fmla="*/ 126 h 965"/>
                  <a:gd name="T76" fmla="*/ 93 w 424"/>
                  <a:gd name="T77" fmla="*/ 83 h 965"/>
                  <a:gd name="T78" fmla="*/ 120 w 424"/>
                  <a:gd name="T79" fmla="*/ 48 h 965"/>
                  <a:gd name="T80" fmla="*/ 149 w 424"/>
                  <a:gd name="T81" fmla="*/ 22 h 965"/>
                  <a:gd name="T82" fmla="*/ 179 w 424"/>
                  <a:gd name="T83" fmla="*/ 6 h 965"/>
                  <a:gd name="T84" fmla="*/ 212 w 424"/>
                  <a:gd name="T85" fmla="*/ 0 h 9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965">
                    <a:moveTo>
                      <a:pt x="212" y="0"/>
                    </a:moveTo>
                    <a:lnTo>
                      <a:pt x="223" y="1"/>
                    </a:lnTo>
                    <a:lnTo>
                      <a:pt x="233" y="3"/>
                    </a:lnTo>
                    <a:lnTo>
                      <a:pt x="244" y="6"/>
                    </a:lnTo>
                    <a:lnTo>
                      <a:pt x="254" y="10"/>
                    </a:lnTo>
                    <a:lnTo>
                      <a:pt x="265" y="15"/>
                    </a:lnTo>
                    <a:lnTo>
                      <a:pt x="274" y="22"/>
                    </a:lnTo>
                    <a:lnTo>
                      <a:pt x="284" y="30"/>
                    </a:lnTo>
                    <a:lnTo>
                      <a:pt x="294" y="38"/>
                    </a:lnTo>
                    <a:lnTo>
                      <a:pt x="303" y="48"/>
                    </a:lnTo>
                    <a:lnTo>
                      <a:pt x="312" y="58"/>
                    </a:lnTo>
                    <a:lnTo>
                      <a:pt x="322" y="70"/>
                    </a:lnTo>
                    <a:lnTo>
                      <a:pt x="330" y="83"/>
                    </a:lnTo>
                    <a:lnTo>
                      <a:pt x="338" y="96"/>
                    </a:lnTo>
                    <a:lnTo>
                      <a:pt x="346" y="111"/>
                    </a:lnTo>
                    <a:lnTo>
                      <a:pt x="354" y="126"/>
                    </a:lnTo>
                    <a:lnTo>
                      <a:pt x="361" y="142"/>
                    </a:lnTo>
                    <a:lnTo>
                      <a:pt x="368" y="159"/>
                    </a:lnTo>
                    <a:lnTo>
                      <a:pt x="375" y="176"/>
                    </a:lnTo>
                    <a:lnTo>
                      <a:pt x="382" y="194"/>
                    </a:lnTo>
                    <a:lnTo>
                      <a:pt x="387" y="213"/>
                    </a:lnTo>
                    <a:lnTo>
                      <a:pt x="393" y="233"/>
                    </a:lnTo>
                    <a:lnTo>
                      <a:pt x="398" y="253"/>
                    </a:lnTo>
                    <a:lnTo>
                      <a:pt x="403" y="274"/>
                    </a:lnTo>
                    <a:lnTo>
                      <a:pt x="407" y="295"/>
                    </a:lnTo>
                    <a:lnTo>
                      <a:pt x="411" y="317"/>
                    </a:lnTo>
                    <a:lnTo>
                      <a:pt x="414" y="340"/>
                    </a:lnTo>
                    <a:lnTo>
                      <a:pt x="417" y="362"/>
                    </a:lnTo>
                    <a:lnTo>
                      <a:pt x="420" y="386"/>
                    </a:lnTo>
                    <a:lnTo>
                      <a:pt x="421" y="409"/>
                    </a:lnTo>
                    <a:lnTo>
                      <a:pt x="422" y="433"/>
                    </a:lnTo>
                    <a:lnTo>
                      <a:pt x="424" y="458"/>
                    </a:lnTo>
                    <a:lnTo>
                      <a:pt x="424" y="482"/>
                    </a:lnTo>
                    <a:lnTo>
                      <a:pt x="424" y="507"/>
                    </a:lnTo>
                    <a:lnTo>
                      <a:pt x="422" y="531"/>
                    </a:lnTo>
                    <a:lnTo>
                      <a:pt x="421" y="556"/>
                    </a:lnTo>
                    <a:lnTo>
                      <a:pt x="420" y="579"/>
                    </a:lnTo>
                    <a:lnTo>
                      <a:pt x="417" y="603"/>
                    </a:lnTo>
                    <a:lnTo>
                      <a:pt x="414" y="625"/>
                    </a:lnTo>
                    <a:lnTo>
                      <a:pt x="411" y="648"/>
                    </a:lnTo>
                    <a:lnTo>
                      <a:pt x="407" y="670"/>
                    </a:lnTo>
                    <a:lnTo>
                      <a:pt x="403" y="691"/>
                    </a:lnTo>
                    <a:lnTo>
                      <a:pt x="398" y="712"/>
                    </a:lnTo>
                    <a:lnTo>
                      <a:pt x="393" y="732"/>
                    </a:lnTo>
                    <a:lnTo>
                      <a:pt x="387" y="752"/>
                    </a:lnTo>
                    <a:lnTo>
                      <a:pt x="382" y="771"/>
                    </a:lnTo>
                    <a:lnTo>
                      <a:pt x="375" y="789"/>
                    </a:lnTo>
                    <a:lnTo>
                      <a:pt x="368" y="806"/>
                    </a:lnTo>
                    <a:lnTo>
                      <a:pt x="361" y="823"/>
                    </a:lnTo>
                    <a:lnTo>
                      <a:pt x="354" y="839"/>
                    </a:lnTo>
                    <a:lnTo>
                      <a:pt x="346" y="854"/>
                    </a:lnTo>
                    <a:lnTo>
                      <a:pt x="338" y="868"/>
                    </a:lnTo>
                    <a:lnTo>
                      <a:pt x="330" y="882"/>
                    </a:lnTo>
                    <a:lnTo>
                      <a:pt x="322" y="895"/>
                    </a:lnTo>
                    <a:lnTo>
                      <a:pt x="312" y="907"/>
                    </a:lnTo>
                    <a:lnTo>
                      <a:pt x="303" y="917"/>
                    </a:lnTo>
                    <a:lnTo>
                      <a:pt x="294" y="927"/>
                    </a:lnTo>
                    <a:lnTo>
                      <a:pt x="284" y="935"/>
                    </a:lnTo>
                    <a:lnTo>
                      <a:pt x="274" y="943"/>
                    </a:lnTo>
                    <a:lnTo>
                      <a:pt x="265" y="950"/>
                    </a:lnTo>
                    <a:lnTo>
                      <a:pt x="254" y="955"/>
                    </a:lnTo>
                    <a:lnTo>
                      <a:pt x="244" y="959"/>
                    </a:lnTo>
                    <a:lnTo>
                      <a:pt x="233" y="962"/>
                    </a:lnTo>
                    <a:lnTo>
                      <a:pt x="223" y="964"/>
                    </a:lnTo>
                    <a:lnTo>
                      <a:pt x="212" y="965"/>
                    </a:lnTo>
                    <a:lnTo>
                      <a:pt x="201" y="964"/>
                    </a:lnTo>
                    <a:lnTo>
                      <a:pt x="190" y="962"/>
                    </a:lnTo>
                    <a:lnTo>
                      <a:pt x="179" y="959"/>
                    </a:lnTo>
                    <a:lnTo>
                      <a:pt x="169" y="955"/>
                    </a:lnTo>
                    <a:lnTo>
                      <a:pt x="159" y="950"/>
                    </a:lnTo>
                    <a:lnTo>
                      <a:pt x="149" y="943"/>
                    </a:lnTo>
                    <a:lnTo>
                      <a:pt x="139" y="935"/>
                    </a:lnTo>
                    <a:lnTo>
                      <a:pt x="129" y="927"/>
                    </a:lnTo>
                    <a:lnTo>
                      <a:pt x="120" y="917"/>
                    </a:lnTo>
                    <a:lnTo>
                      <a:pt x="111" y="907"/>
                    </a:lnTo>
                    <a:lnTo>
                      <a:pt x="102" y="895"/>
                    </a:lnTo>
                    <a:lnTo>
                      <a:pt x="93" y="882"/>
                    </a:lnTo>
                    <a:lnTo>
                      <a:pt x="85" y="868"/>
                    </a:lnTo>
                    <a:lnTo>
                      <a:pt x="77" y="854"/>
                    </a:lnTo>
                    <a:lnTo>
                      <a:pt x="69" y="839"/>
                    </a:lnTo>
                    <a:lnTo>
                      <a:pt x="62" y="823"/>
                    </a:lnTo>
                    <a:lnTo>
                      <a:pt x="55" y="806"/>
                    </a:lnTo>
                    <a:lnTo>
                      <a:pt x="48" y="789"/>
                    </a:lnTo>
                    <a:lnTo>
                      <a:pt x="42" y="771"/>
                    </a:lnTo>
                    <a:lnTo>
                      <a:pt x="36" y="752"/>
                    </a:lnTo>
                    <a:lnTo>
                      <a:pt x="30" y="732"/>
                    </a:lnTo>
                    <a:lnTo>
                      <a:pt x="25" y="712"/>
                    </a:lnTo>
                    <a:lnTo>
                      <a:pt x="20" y="691"/>
                    </a:lnTo>
                    <a:lnTo>
                      <a:pt x="16" y="670"/>
                    </a:lnTo>
                    <a:lnTo>
                      <a:pt x="12" y="648"/>
                    </a:lnTo>
                    <a:lnTo>
                      <a:pt x="9" y="625"/>
                    </a:lnTo>
                    <a:lnTo>
                      <a:pt x="6" y="603"/>
                    </a:lnTo>
                    <a:lnTo>
                      <a:pt x="4" y="579"/>
                    </a:lnTo>
                    <a:lnTo>
                      <a:pt x="2" y="556"/>
                    </a:lnTo>
                    <a:lnTo>
                      <a:pt x="1" y="531"/>
                    </a:lnTo>
                    <a:lnTo>
                      <a:pt x="0" y="507"/>
                    </a:lnTo>
                    <a:lnTo>
                      <a:pt x="0" y="482"/>
                    </a:lnTo>
                    <a:lnTo>
                      <a:pt x="0" y="458"/>
                    </a:lnTo>
                    <a:lnTo>
                      <a:pt x="1" y="433"/>
                    </a:lnTo>
                    <a:lnTo>
                      <a:pt x="2" y="409"/>
                    </a:lnTo>
                    <a:lnTo>
                      <a:pt x="4" y="386"/>
                    </a:lnTo>
                    <a:lnTo>
                      <a:pt x="6" y="362"/>
                    </a:lnTo>
                    <a:lnTo>
                      <a:pt x="9" y="340"/>
                    </a:lnTo>
                    <a:lnTo>
                      <a:pt x="12" y="317"/>
                    </a:lnTo>
                    <a:lnTo>
                      <a:pt x="16" y="295"/>
                    </a:lnTo>
                    <a:lnTo>
                      <a:pt x="20" y="274"/>
                    </a:lnTo>
                    <a:lnTo>
                      <a:pt x="25" y="253"/>
                    </a:lnTo>
                    <a:lnTo>
                      <a:pt x="30" y="233"/>
                    </a:lnTo>
                    <a:lnTo>
                      <a:pt x="36" y="213"/>
                    </a:lnTo>
                    <a:lnTo>
                      <a:pt x="42" y="194"/>
                    </a:lnTo>
                    <a:lnTo>
                      <a:pt x="48" y="176"/>
                    </a:lnTo>
                    <a:lnTo>
                      <a:pt x="55" y="159"/>
                    </a:lnTo>
                    <a:lnTo>
                      <a:pt x="62" y="142"/>
                    </a:lnTo>
                    <a:lnTo>
                      <a:pt x="69" y="126"/>
                    </a:lnTo>
                    <a:lnTo>
                      <a:pt x="77" y="111"/>
                    </a:lnTo>
                    <a:lnTo>
                      <a:pt x="85" y="96"/>
                    </a:lnTo>
                    <a:lnTo>
                      <a:pt x="93" y="83"/>
                    </a:lnTo>
                    <a:lnTo>
                      <a:pt x="102" y="70"/>
                    </a:lnTo>
                    <a:lnTo>
                      <a:pt x="111" y="58"/>
                    </a:lnTo>
                    <a:lnTo>
                      <a:pt x="120" y="48"/>
                    </a:lnTo>
                    <a:lnTo>
                      <a:pt x="129" y="38"/>
                    </a:lnTo>
                    <a:lnTo>
                      <a:pt x="139" y="30"/>
                    </a:lnTo>
                    <a:lnTo>
                      <a:pt x="149" y="22"/>
                    </a:lnTo>
                    <a:lnTo>
                      <a:pt x="159" y="15"/>
                    </a:lnTo>
                    <a:lnTo>
                      <a:pt x="169" y="10"/>
                    </a:lnTo>
                    <a:lnTo>
                      <a:pt x="179" y="6"/>
                    </a:lnTo>
                    <a:lnTo>
                      <a:pt x="190" y="3"/>
                    </a:lnTo>
                    <a:lnTo>
                      <a:pt x="201" y="1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6" name="Freeform 9">
                <a:extLst>
                  <a:ext uri="{FF2B5EF4-FFF2-40B4-BE49-F238E27FC236}">
                    <a16:creationId xmlns:a16="http://schemas.microsoft.com/office/drawing/2014/main" id="{A39182AC-EDA9-729A-DD11-D29D8EB78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51" y="2939606"/>
                <a:ext cx="1279017" cy="335157"/>
              </a:xfrm>
              <a:custGeom>
                <a:avLst/>
                <a:gdLst>
                  <a:gd name="T0" fmla="*/ 736 w 744"/>
                  <a:gd name="T1" fmla="*/ 176 h 195"/>
                  <a:gd name="T2" fmla="*/ 692 w 744"/>
                  <a:gd name="T3" fmla="*/ 165 h 195"/>
                  <a:gd name="T4" fmla="*/ 652 w 744"/>
                  <a:gd name="T5" fmla="*/ 156 h 195"/>
                  <a:gd name="T6" fmla="*/ 614 w 744"/>
                  <a:gd name="T7" fmla="*/ 148 h 195"/>
                  <a:gd name="T8" fmla="*/ 576 w 744"/>
                  <a:gd name="T9" fmla="*/ 141 h 195"/>
                  <a:gd name="T10" fmla="*/ 540 w 744"/>
                  <a:gd name="T11" fmla="*/ 134 h 195"/>
                  <a:gd name="T12" fmla="*/ 505 w 744"/>
                  <a:gd name="T13" fmla="*/ 127 h 195"/>
                  <a:gd name="T14" fmla="*/ 470 w 744"/>
                  <a:gd name="T15" fmla="*/ 120 h 195"/>
                  <a:gd name="T16" fmla="*/ 433 w 744"/>
                  <a:gd name="T17" fmla="*/ 112 h 195"/>
                  <a:gd name="T18" fmla="*/ 393 w 744"/>
                  <a:gd name="T19" fmla="*/ 104 h 195"/>
                  <a:gd name="T20" fmla="*/ 352 w 744"/>
                  <a:gd name="T21" fmla="*/ 95 h 195"/>
                  <a:gd name="T22" fmla="*/ 307 w 744"/>
                  <a:gd name="T23" fmla="*/ 85 h 195"/>
                  <a:gd name="T24" fmla="*/ 258 w 744"/>
                  <a:gd name="T25" fmla="*/ 73 h 195"/>
                  <a:gd name="T26" fmla="*/ 204 w 744"/>
                  <a:gd name="T27" fmla="*/ 58 h 195"/>
                  <a:gd name="T28" fmla="*/ 145 w 744"/>
                  <a:gd name="T29" fmla="*/ 41 h 195"/>
                  <a:gd name="T30" fmla="*/ 79 w 744"/>
                  <a:gd name="T31" fmla="*/ 22 h 195"/>
                  <a:gd name="T32" fmla="*/ 6 w 744"/>
                  <a:gd name="T33" fmla="*/ 0 h 195"/>
                  <a:gd name="T34" fmla="*/ 37 w 744"/>
                  <a:gd name="T35" fmla="*/ 31 h 195"/>
                  <a:gd name="T36" fmla="*/ 107 w 744"/>
                  <a:gd name="T37" fmla="*/ 52 h 195"/>
                  <a:gd name="T38" fmla="*/ 169 w 744"/>
                  <a:gd name="T39" fmla="*/ 70 h 195"/>
                  <a:gd name="T40" fmla="*/ 226 w 744"/>
                  <a:gd name="T41" fmla="*/ 85 h 195"/>
                  <a:gd name="T42" fmla="*/ 278 w 744"/>
                  <a:gd name="T43" fmla="*/ 98 h 195"/>
                  <a:gd name="T44" fmla="*/ 325 w 744"/>
                  <a:gd name="T45" fmla="*/ 110 h 195"/>
                  <a:gd name="T46" fmla="*/ 369 w 744"/>
                  <a:gd name="T47" fmla="*/ 120 h 195"/>
                  <a:gd name="T48" fmla="*/ 409 w 744"/>
                  <a:gd name="T49" fmla="*/ 129 h 195"/>
                  <a:gd name="T50" fmla="*/ 447 w 744"/>
                  <a:gd name="T51" fmla="*/ 137 h 195"/>
                  <a:gd name="T52" fmla="*/ 484 w 744"/>
                  <a:gd name="T53" fmla="*/ 144 h 195"/>
                  <a:gd name="T54" fmla="*/ 520 w 744"/>
                  <a:gd name="T55" fmla="*/ 151 h 195"/>
                  <a:gd name="T56" fmla="*/ 555 w 744"/>
                  <a:gd name="T57" fmla="*/ 158 h 195"/>
                  <a:gd name="T58" fmla="*/ 591 w 744"/>
                  <a:gd name="T59" fmla="*/ 165 h 195"/>
                  <a:gd name="T60" fmla="*/ 627 w 744"/>
                  <a:gd name="T61" fmla="*/ 172 h 195"/>
                  <a:gd name="T62" fmla="*/ 667 w 744"/>
                  <a:gd name="T63" fmla="*/ 181 h 195"/>
                  <a:gd name="T64" fmla="*/ 709 w 744"/>
                  <a:gd name="T65" fmla="*/ 191 h 195"/>
                  <a:gd name="T66" fmla="*/ 724 w 744"/>
                  <a:gd name="T67" fmla="*/ 185 h 195"/>
                  <a:gd name="T68" fmla="*/ 736 w 744"/>
                  <a:gd name="T69" fmla="*/ 195 h 195"/>
                  <a:gd name="T70" fmla="*/ 742 w 744"/>
                  <a:gd name="T71" fmla="*/ 191 h 195"/>
                  <a:gd name="T72" fmla="*/ 744 w 744"/>
                  <a:gd name="T73" fmla="*/ 184 h 195"/>
                  <a:gd name="T74" fmla="*/ 740 w 744"/>
                  <a:gd name="T75" fmla="*/ 177 h 195"/>
                  <a:gd name="T76" fmla="*/ 744 w 744"/>
                  <a:gd name="T77" fmla="*/ 185 h 1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44" h="195">
                    <a:moveTo>
                      <a:pt x="744" y="185"/>
                    </a:moveTo>
                    <a:lnTo>
                      <a:pt x="736" y="176"/>
                    </a:lnTo>
                    <a:lnTo>
                      <a:pt x="714" y="170"/>
                    </a:lnTo>
                    <a:lnTo>
                      <a:pt x="692" y="165"/>
                    </a:lnTo>
                    <a:lnTo>
                      <a:pt x="672" y="160"/>
                    </a:lnTo>
                    <a:lnTo>
                      <a:pt x="652" y="156"/>
                    </a:lnTo>
                    <a:lnTo>
                      <a:pt x="632" y="151"/>
                    </a:lnTo>
                    <a:lnTo>
                      <a:pt x="614" y="148"/>
                    </a:lnTo>
                    <a:lnTo>
                      <a:pt x="595" y="144"/>
                    </a:lnTo>
                    <a:lnTo>
                      <a:pt x="576" y="141"/>
                    </a:lnTo>
                    <a:lnTo>
                      <a:pt x="558" y="137"/>
                    </a:lnTo>
                    <a:lnTo>
                      <a:pt x="540" y="134"/>
                    </a:lnTo>
                    <a:lnTo>
                      <a:pt x="523" y="130"/>
                    </a:lnTo>
                    <a:lnTo>
                      <a:pt x="505" y="127"/>
                    </a:lnTo>
                    <a:lnTo>
                      <a:pt x="487" y="123"/>
                    </a:lnTo>
                    <a:lnTo>
                      <a:pt x="470" y="120"/>
                    </a:lnTo>
                    <a:lnTo>
                      <a:pt x="452" y="116"/>
                    </a:lnTo>
                    <a:lnTo>
                      <a:pt x="433" y="112"/>
                    </a:lnTo>
                    <a:lnTo>
                      <a:pt x="414" y="108"/>
                    </a:lnTo>
                    <a:lnTo>
                      <a:pt x="393" y="104"/>
                    </a:lnTo>
                    <a:lnTo>
                      <a:pt x="373" y="100"/>
                    </a:lnTo>
                    <a:lnTo>
                      <a:pt x="352" y="95"/>
                    </a:lnTo>
                    <a:lnTo>
                      <a:pt x="330" y="90"/>
                    </a:lnTo>
                    <a:lnTo>
                      <a:pt x="307" y="85"/>
                    </a:lnTo>
                    <a:lnTo>
                      <a:pt x="283" y="79"/>
                    </a:lnTo>
                    <a:lnTo>
                      <a:pt x="258" y="73"/>
                    </a:lnTo>
                    <a:lnTo>
                      <a:pt x="232" y="66"/>
                    </a:lnTo>
                    <a:lnTo>
                      <a:pt x="204" y="58"/>
                    </a:lnTo>
                    <a:lnTo>
                      <a:pt x="175" y="50"/>
                    </a:lnTo>
                    <a:lnTo>
                      <a:pt x="145" y="41"/>
                    </a:lnTo>
                    <a:lnTo>
                      <a:pt x="112" y="32"/>
                    </a:lnTo>
                    <a:lnTo>
                      <a:pt x="79" y="22"/>
                    </a:lnTo>
                    <a:lnTo>
                      <a:pt x="43" y="11"/>
                    </a:lnTo>
                    <a:lnTo>
                      <a:pt x="6" y="0"/>
                    </a:lnTo>
                    <a:lnTo>
                      <a:pt x="0" y="20"/>
                    </a:lnTo>
                    <a:lnTo>
                      <a:pt x="37" y="31"/>
                    </a:lnTo>
                    <a:lnTo>
                      <a:pt x="73" y="41"/>
                    </a:lnTo>
                    <a:lnTo>
                      <a:pt x="107" y="52"/>
                    </a:lnTo>
                    <a:lnTo>
                      <a:pt x="139" y="61"/>
                    </a:lnTo>
                    <a:lnTo>
                      <a:pt x="169" y="70"/>
                    </a:lnTo>
                    <a:lnTo>
                      <a:pt x="199" y="78"/>
                    </a:lnTo>
                    <a:lnTo>
                      <a:pt x="226" y="85"/>
                    </a:lnTo>
                    <a:lnTo>
                      <a:pt x="252" y="92"/>
                    </a:lnTo>
                    <a:lnTo>
                      <a:pt x="278" y="98"/>
                    </a:lnTo>
                    <a:lnTo>
                      <a:pt x="302" y="104"/>
                    </a:lnTo>
                    <a:lnTo>
                      <a:pt x="325" y="110"/>
                    </a:lnTo>
                    <a:lnTo>
                      <a:pt x="347" y="116"/>
                    </a:lnTo>
                    <a:lnTo>
                      <a:pt x="369" y="120"/>
                    </a:lnTo>
                    <a:lnTo>
                      <a:pt x="389" y="125"/>
                    </a:lnTo>
                    <a:lnTo>
                      <a:pt x="409" y="129"/>
                    </a:lnTo>
                    <a:lnTo>
                      <a:pt x="428" y="133"/>
                    </a:lnTo>
                    <a:lnTo>
                      <a:pt x="447" y="137"/>
                    </a:lnTo>
                    <a:lnTo>
                      <a:pt x="466" y="141"/>
                    </a:lnTo>
                    <a:lnTo>
                      <a:pt x="484" y="144"/>
                    </a:lnTo>
                    <a:lnTo>
                      <a:pt x="502" y="147"/>
                    </a:lnTo>
                    <a:lnTo>
                      <a:pt x="520" y="151"/>
                    </a:lnTo>
                    <a:lnTo>
                      <a:pt x="537" y="154"/>
                    </a:lnTo>
                    <a:lnTo>
                      <a:pt x="555" y="158"/>
                    </a:lnTo>
                    <a:lnTo>
                      <a:pt x="573" y="161"/>
                    </a:lnTo>
                    <a:lnTo>
                      <a:pt x="591" y="165"/>
                    </a:lnTo>
                    <a:lnTo>
                      <a:pt x="609" y="169"/>
                    </a:lnTo>
                    <a:lnTo>
                      <a:pt x="627" y="172"/>
                    </a:lnTo>
                    <a:lnTo>
                      <a:pt x="647" y="177"/>
                    </a:lnTo>
                    <a:lnTo>
                      <a:pt x="667" y="181"/>
                    </a:lnTo>
                    <a:lnTo>
                      <a:pt x="688" y="185"/>
                    </a:lnTo>
                    <a:lnTo>
                      <a:pt x="709" y="191"/>
                    </a:lnTo>
                    <a:lnTo>
                      <a:pt x="732" y="195"/>
                    </a:lnTo>
                    <a:lnTo>
                      <a:pt x="724" y="185"/>
                    </a:lnTo>
                    <a:lnTo>
                      <a:pt x="732" y="195"/>
                    </a:lnTo>
                    <a:lnTo>
                      <a:pt x="736" y="195"/>
                    </a:lnTo>
                    <a:lnTo>
                      <a:pt x="740" y="194"/>
                    </a:lnTo>
                    <a:lnTo>
                      <a:pt x="742" y="191"/>
                    </a:lnTo>
                    <a:lnTo>
                      <a:pt x="744" y="188"/>
                    </a:lnTo>
                    <a:lnTo>
                      <a:pt x="744" y="184"/>
                    </a:lnTo>
                    <a:lnTo>
                      <a:pt x="743" y="180"/>
                    </a:lnTo>
                    <a:lnTo>
                      <a:pt x="740" y="177"/>
                    </a:lnTo>
                    <a:lnTo>
                      <a:pt x="736" y="176"/>
                    </a:lnTo>
                    <a:lnTo>
                      <a:pt x="744" y="185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7" name="Freeform 88">
                <a:extLst>
                  <a:ext uri="{FF2B5EF4-FFF2-40B4-BE49-F238E27FC236}">
                    <a16:creationId xmlns:a16="http://schemas.microsoft.com/office/drawing/2014/main" id="{11F1D6D5-48E6-D642-1449-856607F2D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6762" y="3150250"/>
                <a:ext cx="728902" cy="1656880"/>
              </a:xfrm>
              <a:custGeom>
                <a:avLst/>
                <a:gdLst>
                  <a:gd name="T0" fmla="*/ 234 w 424"/>
                  <a:gd name="T1" fmla="*/ 2 h 964"/>
                  <a:gd name="T2" fmla="*/ 265 w 424"/>
                  <a:gd name="T3" fmla="*/ 15 h 964"/>
                  <a:gd name="T4" fmla="*/ 294 w 424"/>
                  <a:gd name="T5" fmla="*/ 38 h 964"/>
                  <a:gd name="T6" fmla="*/ 322 w 424"/>
                  <a:gd name="T7" fmla="*/ 69 h 964"/>
                  <a:gd name="T8" fmla="*/ 347 w 424"/>
                  <a:gd name="T9" fmla="*/ 110 h 964"/>
                  <a:gd name="T10" fmla="*/ 369 w 424"/>
                  <a:gd name="T11" fmla="*/ 158 h 964"/>
                  <a:gd name="T12" fmla="*/ 388 w 424"/>
                  <a:gd name="T13" fmla="*/ 213 h 964"/>
                  <a:gd name="T14" fmla="*/ 403 w 424"/>
                  <a:gd name="T15" fmla="*/ 273 h 964"/>
                  <a:gd name="T16" fmla="*/ 414 w 424"/>
                  <a:gd name="T17" fmla="*/ 339 h 964"/>
                  <a:gd name="T18" fmla="*/ 422 w 424"/>
                  <a:gd name="T19" fmla="*/ 409 h 964"/>
                  <a:gd name="T20" fmla="*/ 424 w 424"/>
                  <a:gd name="T21" fmla="*/ 482 h 964"/>
                  <a:gd name="T22" fmla="*/ 422 w 424"/>
                  <a:gd name="T23" fmla="*/ 555 h 964"/>
                  <a:gd name="T24" fmla="*/ 414 w 424"/>
                  <a:gd name="T25" fmla="*/ 625 h 964"/>
                  <a:gd name="T26" fmla="*/ 403 w 424"/>
                  <a:gd name="T27" fmla="*/ 690 h 964"/>
                  <a:gd name="T28" fmla="*/ 388 w 424"/>
                  <a:gd name="T29" fmla="*/ 751 h 964"/>
                  <a:gd name="T30" fmla="*/ 369 w 424"/>
                  <a:gd name="T31" fmla="*/ 806 h 964"/>
                  <a:gd name="T32" fmla="*/ 347 w 424"/>
                  <a:gd name="T33" fmla="*/ 854 h 964"/>
                  <a:gd name="T34" fmla="*/ 322 w 424"/>
                  <a:gd name="T35" fmla="*/ 894 h 964"/>
                  <a:gd name="T36" fmla="*/ 294 w 424"/>
                  <a:gd name="T37" fmla="*/ 926 h 964"/>
                  <a:gd name="T38" fmla="*/ 265 w 424"/>
                  <a:gd name="T39" fmla="*/ 949 h 964"/>
                  <a:gd name="T40" fmla="*/ 234 w 424"/>
                  <a:gd name="T41" fmla="*/ 962 h 964"/>
                  <a:gd name="T42" fmla="*/ 201 w 424"/>
                  <a:gd name="T43" fmla="*/ 964 h 964"/>
                  <a:gd name="T44" fmla="*/ 169 w 424"/>
                  <a:gd name="T45" fmla="*/ 954 h 964"/>
                  <a:gd name="T46" fmla="*/ 139 w 424"/>
                  <a:gd name="T47" fmla="*/ 935 h 964"/>
                  <a:gd name="T48" fmla="*/ 111 w 424"/>
                  <a:gd name="T49" fmla="*/ 906 h 964"/>
                  <a:gd name="T50" fmla="*/ 85 w 424"/>
                  <a:gd name="T51" fmla="*/ 868 h 964"/>
                  <a:gd name="T52" fmla="*/ 62 w 424"/>
                  <a:gd name="T53" fmla="*/ 822 h 964"/>
                  <a:gd name="T54" fmla="*/ 42 w 424"/>
                  <a:gd name="T55" fmla="*/ 770 h 964"/>
                  <a:gd name="T56" fmla="*/ 25 w 424"/>
                  <a:gd name="T57" fmla="*/ 711 h 964"/>
                  <a:gd name="T58" fmla="*/ 13 w 424"/>
                  <a:gd name="T59" fmla="*/ 647 h 964"/>
                  <a:gd name="T60" fmla="*/ 4 w 424"/>
                  <a:gd name="T61" fmla="*/ 579 h 964"/>
                  <a:gd name="T62" fmla="*/ 0 w 424"/>
                  <a:gd name="T63" fmla="*/ 507 h 964"/>
                  <a:gd name="T64" fmla="*/ 1 w 424"/>
                  <a:gd name="T65" fmla="*/ 433 h 964"/>
                  <a:gd name="T66" fmla="*/ 7 w 424"/>
                  <a:gd name="T67" fmla="*/ 362 h 964"/>
                  <a:gd name="T68" fmla="*/ 17 w 424"/>
                  <a:gd name="T69" fmla="*/ 295 h 964"/>
                  <a:gd name="T70" fmla="*/ 30 w 424"/>
                  <a:gd name="T71" fmla="*/ 232 h 964"/>
                  <a:gd name="T72" fmla="*/ 48 w 424"/>
                  <a:gd name="T73" fmla="*/ 175 h 964"/>
                  <a:gd name="T74" fmla="*/ 70 w 424"/>
                  <a:gd name="T75" fmla="*/ 125 h 964"/>
                  <a:gd name="T76" fmla="*/ 93 w 424"/>
                  <a:gd name="T77" fmla="*/ 82 h 964"/>
                  <a:gd name="T78" fmla="*/ 120 w 424"/>
                  <a:gd name="T79" fmla="*/ 48 h 964"/>
                  <a:gd name="T80" fmla="*/ 149 w 424"/>
                  <a:gd name="T81" fmla="*/ 22 h 964"/>
                  <a:gd name="T82" fmla="*/ 180 w 424"/>
                  <a:gd name="T83" fmla="*/ 5 h 964"/>
                  <a:gd name="T84" fmla="*/ 212 w 424"/>
                  <a:gd name="T85" fmla="*/ 0 h 9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964">
                    <a:moveTo>
                      <a:pt x="212" y="0"/>
                    </a:moveTo>
                    <a:lnTo>
                      <a:pt x="223" y="0"/>
                    </a:lnTo>
                    <a:lnTo>
                      <a:pt x="234" y="2"/>
                    </a:lnTo>
                    <a:lnTo>
                      <a:pt x="244" y="5"/>
                    </a:lnTo>
                    <a:lnTo>
                      <a:pt x="255" y="9"/>
                    </a:lnTo>
                    <a:lnTo>
                      <a:pt x="265" y="15"/>
                    </a:lnTo>
                    <a:lnTo>
                      <a:pt x="275" y="22"/>
                    </a:lnTo>
                    <a:lnTo>
                      <a:pt x="284" y="29"/>
                    </a:lnTo>
                    <a:lnTo>
                      <a:pt x="294" y="38"/>
                    </a:lnTo>
                    <a:lnTo>
                      <a:pt x="303" y="48"/>
                    </a:lnTo>
                    <a:lnTo>
                      <a:pt x="313" y="58"/>
                    </a:lnTo>
                    <a:lnTo>
                      <a:pt x="322" y="69"/>
                    </a:lnTo>
                    <a:lnTo>
                      <a:pt x="331" y="82"/>
                    </a:lnTo>
                    <a:lnTo>
                      <a:pt x="339" y="96"/>
                    </a:lnTo>
                    <a:lnTo>
                      <a:pt x="347" y="110"/>
                    </a:lnTo>
                    <a:lnTo>
                      <a:pt x="354" y="125"/>
                    </a:lnTo>
                    <a:lnTo>
                      <a:pt x="362" y="141"/>
                    </a:lnTo>
                    <a:lnTo>
                      <a:pt x="369" y="158"/>
                    </a:lnTo>
                    <a:lnTo>
                      <a:pt x="376" y="175"/>
                    </a:lnTo>
                    <a:lnTo>
                      <a:pt x="382" y="194"/>
                    </a:lnTo>
                    <a:lnTo>
                      <a:pt x="388" y="213"/>
                    </a:lnTo>
                    <a:lnTo>
                      <a:pt x="393" y="232"/>
                    </a:lnTo>
                    <a:lnTo>
                      <a:pt x="399" y="253"/>
                    </a:lnTo>
                    <a:lnTo>
                      <a:pt x="403" y="273"/>
                    </a:lnTo>
                    <a:lnTo>
                      <a:pt x="407" y="295"/>
                    </a:lnTo>
                    <a:lnTo>
                      <a:pt x="411" y="317"/>
                    </a:lnTo>
                    <a:lnTo>
                      <a:pt x="414" y="339"/>
                    </a:lnTo>
                    <a:lnTo>
                      <a:pt x="417" y="362"/>
                    </a:lnTo>
                    <a:lnTo>
                      <a:pt x="420" y="385"/>
                    </a:lnTo>
                    <a:lnTo>
                      <a:pt x="422" y="409"/>
                    </a:lnTo>
                    <a:lnTo>
                      <a:pt x="423" y="433"/>
                    </a:lnTo>
                    <a:lnTo>
                      <a:pt x="424" y="457"/>
                    </a:lnTo>
                    <a:lnTo>
                      <a:pt x="424" y="482"/>
                    </a:lnTo>
                    <a:lnTo>
                      <a:pt x="424" y="507"/>
                    </a:lnTo>
                    <a:lnTo>
                      <a:pt x="423" y="531"/>
                    </a:lnTo>
                    <a:lnTo>
                      <a:pt x="422" y="555"/>
                    </a:lnTo>
                    <a:lnTo>
                      <a:pt x="420" y="579"/>
                    </a:lnTo>
                    <a:lnTo>
                      <a:pt x="417" y="602"/>
                    </a:lnTo>
                    <a:lnTo>
                      <a:pt x="414" y="625"/>
                    </a:lnTo>
                    <a:lnTo>
                      <a:pt x="411" y="647"/>
                    </a:lnTo>
                    <a:lnTo>
                      <a:pt x="407" y="669"/>
                    </a:lnTo>
                    <a:lnTo>
                      <a:pt x="403" y="690"/>
                    </a:lnTo>
                    <a:lnTo>
                      <a:pt x="399" y="711"/>
                    </a:lnTo>
                    <a:lnTo>
                      <a:pt x="393" y="731"/>
                    </a:lnTo>
                    <a:lnTo>
                      <a:pt x="388" y="751"/>
                    </a:lnTo>
                    <a:lnTo>
                      <a:pt x="382" y="770"/>
                    </a:lnTo>
                    <a:lnTo>
                      <a:pt x="376" y="788"/>
                    </a:lnTo>
                    <a:lnTo>
                      <a:pt x="369" y="806"/>
                    </a:lnTo>
                    <a:lnTo>
                      <a:pt x="362" y="822"/>
                    </a:lnTo>
                    <a:lnTo>
                      <a:pt x="354" y="839"/>
                    </a:lnTo>
                    <a:lnTo>
                      <a:pt x="347" y="854"/>
                    </a:lnTo>
                    <a:lnTo>
                      <a:pt x="339" y="868"/>
                    </a:lnTo>
                    <a:lnTo>
                      <a:pt x="331" y="882"/>
                    </a:lnTo>
                    <a:lnTo>
                      <a:pt x="322" y="894"/>
                    </a:lnTo>
                    <a:lnTo>
                      <a:pt x="313" y="906"/>
                    </a:lnTo>
                    <a:lnTo>
                      <a:pt x="303" y="916"/>
                    </a:lnTo>
                    <a:lnTo>
                      <a:pt x="294" y="926"/>
                    </a:lnTo>
                    <a:lnTo>
                      <a:pt x="284" y="935"/>
                    </a:lnTo>
                    <a:lnTo>
                      <a:pt x="275" y="942"/>
                    </a:lnTo>
                    <a:lnTo>
                      <a:pt x="265" y="949"/>
                    </a:lnTo>
                    <a:lnTo>
                      <a:pt x="255" y="954"/>
                    </a:lnTo>
                    <a:lnTo>
                      <a:pt x="244" y="958"/>
                    </a:lnTo>
                    <a:lnTo>
                      <a:pt x="234" y="962"/>
                    </a:lnTo>
                    <a:lnTo>
                      <a:pt x="223" y="964"/>
                    </a:lnTo>
                    <a:lnTo>
                      <a:pt x="212" y="964"/>
                    </a:lnTo>
                    <a:lnTo>
                      <a:pt x="201" y="964"/>
                    </a:lnTo>
                    <a:lnTo>
                      <a:pt x="190" y="962"/>
                    </a:lnTo>
                    <a:lnTo>
                      <a:pt x="180" y="958"/>
                    </a:lnTo>
                    <a:lnTo>
                      <a:pt x="169" y="954"/>
                    </a:lnTo>
                    <a:lnTo>
                      <a:pt x="159" y="949"/>
                    </a:lnTo>
                    <a:lnTo>
                      <a:pt x="149" y="942"/>
                    </a:lnTo>
                    <a:lnTo>
                      <a:pt x="139" y="935"/>
                    </a:lnTo>
                    <a:lnTo>
                      <a:pt x="130" y="926"/>
                    </a:lnTo>
                    <a:lnTo>
                      <a:pt x="120" y="916"/>
                    </a:lnTo>
                    <a:lnTo>
                      <a:pt x="111" y="906"/>
                    </a:lnTo>
                    <a:lnTo>
                      <a:pt x="102" y="894"/>
                    </a:lnTo>
                    <a:lnTo>
                      <a:pt x="93" y="882"/>
                    </a:lnTo>
                    <a:lnTo>
                      <a:pt x="85" y="868"/>
                    </a:lnTo>
                    <a:lnTo>
                      <a:pt x="77" y="854"/>
                    </a:lnTo>
                    <a:lnTo>
                      <a:pt x="70" y="839"/>
                    </a:lnTo>
                    <a:lnTo>
                      <a:pt x="62" y="822"/>
                    </a:lnTo>
                    <a:lnTo>
                      <a:pt x="55" y="806"/>
                    </a:lnTo>
                    <a:lnTo>
                      <a:pt x="48" y="788"/>
                    </a:lnTo>
                    <a:lnTo>
                      <a:pt x="42" y="770"/>
                    </a:lnTo>
                    <a:lnTo>
                      <a:pt x="36" y="751"/>
                    </a:lnTo>
                    <a:lnTo>
                      <a:pt x="30" y="731"/>
                    </a:lnTo>
                    <a:lnTo>
                      <a:pt x="25" y="711"/>
                    </a:lnTo>
                    <a:lnTo>
                      <a:pt x="21" y="690"/>
                    </a:lnTo>
                    <a:lnTo>
                      <a:pt x="17" y="669"/>
                    </a:lnTo>
                    <a:lnTo>
                      <a:pt x="13" y="647"/>
                    </a:lnTo>
                    <a:lnTo>
                      <a:pt x="10" y="625"/>
                    </a:lnTo>
                    <a:lnTo>
                      <a:pt x="7" y="602"/>
                    </a:lnTo>
                    <a:lnTo>
                      <a:pt x="4" y="579"/>
                    </a:lnTo>
                    <a:lnTo>
                      <a:pt x="2" y="555"/>
                    </a:lnTo>
                    <a:lnTo>
                      <a:pt x="1" y="531"/>
                    </a:lnTo>
                    <a:lnTo>
                      <a:pt x="0" y="507"/>
                    </a:lnTo>
                    <a:lnTo>
                      <a:pt x="0" y="482"/>
                    </a:lnTo>
                    <a:lnTo>
                      <a:pt x="0" y="457"/>
                    </a:lnTo>
                    <a:lnTo>
                      <a:pt x="1" y="433"/>
                    </a:lnTo>
                    <a:lnTo>
                      <a:pt x="2" y="409"/>
                    </a:lnTo>
                    <a:lnTo>
                      <a:pt x="4" y="385"/>
                    </a:lnTo>
                    <a:lnTo>
                      <a:pt x="7" y="362"/>
                    </a:lnTo>
                    <a:lnTo>
                      <a:pt x="10" y="339"/>
                    </a:lnTo>
                    <a:lnTo>
                      <a:pt x="13" y="317"/>
                    </a:lnTo>
                    <a:lnTo>
                      <a:pt x="17" y="295"/>
                    </a:lnTo>
                    <a:lnTo>
                      <a:pt x="21" y="273"/>
                    </a:lnTo>
                    <a:lnTo>
                      <a:pt x="25" y="253"/>
                    </a:lnTo>
                    <a:lnTo>
                      <a:pt x="30" y="232"/>
                    </a:lnTo>
                    <a:lnTo>
                      <a:pt x="36" y="213"/>
                    </a:lnTo>
                    <a:lnTo>
                      <a:pt x="42" y="194"/>
                    </a:lnTo>
                    <a:lnTo>
                      <a:pt x="48" y="175"/>
                    </a:lnTo>
                    <a:lnTo>
                      <a:pt x="55" y="158"/>
                    </a:lnTo>
                    <a:lnTo>
                      <a:pt x="62" y="141"/>
                    </a:lnTo>
                    <a:lnTo>
                      <a:pt x="70" y="125"/>
                    </a:lnTo>
                    <a:lnTo>
                      <a:pt x="77" y="110"/>
                    </a:lnTo>
                    <a:lnTo>
                      <a:pt x="85" y="96"/>
                    </a:lnTo>
                    <a:lnTo>
                      <a:pt x="93" y="82"/>
                    </a:lnTo>
                    <a:lnTo>
                      <a:pt x="102" y="69"/>
                    </a:lnTo>
                    <a:lnTo>
                      <a:pt x="111" y="58"/>
                    </a:lnTo>
                    <a:lnTo>
                      <a:pt x="120" y="48"/>
                    </a:lnTo>
                    <a:lnTo>
                      <a:pt x="130" y="38"/>
                    </a:lnTo>
                    <a:lnTo>
                      <a:pt x="139" y="29"/>
                    </a:lnTo>
                    <a:lnTo>
                      <a:pt x="149" y="22"/>
                    </a:lnTo>
                    <a:lnTo>
                      <a:pt x="159" y="15"/>
                    </a:lnTo>
                    <a:lnTo>
                      <a:pt x="169" y="9"/>
                    </a:lnTo>
                    <a:lnTo>
                      <a:pt x="180" y="5"/>
                    </a:lnTo>
                    <a:lnTo>
                      <a:pt x="190" y="2"/>
                    </a:lnTo>
                    <a:lnTo>
                      <a:pt x="201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498" name="Freeform 15">
            <a:extLst>
              <a:ext uri="{FF2B5EF4-FFF2-40B4-BE49-F238E27FC236}">
                <a16:creationId xmlns:a16="http://schemas.microsoft.com/office/drawing/2014/main" id="{CD2838BD-D67E-7B6A-AA0C-4D651D4DCB8D}"/>
              </a:ext>
            </a:extLst>
          </p:cNvPr>
          <p:cNvSpPr>
            <a:spLocks/>
          </p:cNvSpPr>
          <p:nvPr/>
        </p:nvSpPr>
        <p:spPr bwMode="auto">
          <a:xfrm>
            <a:off x="1537108" y="1757410"/>
            <a:ext cx="349354" cy="620154"/>
          </a:xfrm>
          <a:custGeom>
            <a:avLst/>
            <a:gdLst>
              <a:gd name="T0" fmla="*/ 2147483646 w 256"/>
              <a:gd name="T1" fmla="*/ 2147483646 h 600"/>
              <a:gd name="T2" fmla="*/ 0 w 256"/>
              <a:gd name="T3" fmla="*/ 0 h 600"/>
              <a:gd name="T4" fmla="*/ 2147483646 w 256"/>
              <a:gd name="T5" fmla="*/ 2147483646 h 600"/>
              <a:gd name="T6" fmla="*/ 2147483646 w 256"/>
              <a:gd name="T7" fmla="*/ 2147483646 h 600"/>
              <a:gd name="T8" fmla="*/ 2147483646 w 256"/>
              <a:gd name="T9" fmla="*/ 2147483646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600"/>
              <a:gd name="T17" fmla="*/ 256 w 256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600">
                <a:moveTo>
                  <a:pt x="184" y="600"/>
                </a:moveTo>
                <a:lnTo>
                  <a:pt x="0" y="0"/>
                </a:lnTo>
                <a:lnTo>
                  <a:pt x="96" y="32"/>
                </a:lnTo>
                <a:lnTo>
                  <a:pt x="256" y="576"/>
                </a:lnTo>
                <a:lnTo>
                  <a:pt x="184" y="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FA00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9" name="Freeform 16">
            <a:extLst>
              <a:ext uri="{FF2B5EF4-FFF2-40B4-BE49-F238E27FC236}">
                <a16:creationId xmlns:a16="http://schemas.microsoft.com/office/drawing/2014/main" id="{4D8CC92C-00BE-468C-D7A7-E75A3AA58FE2}"/>
              </a:ext>
            </a:extLst>
          </p:cNvPr>
          <p:cNvSpPr>
            <a:spLocks/>
          </p:cNvSpPr>
          <p:nvPr/>
        </p:nvSpPr>
        <p:spPr bwMode="auto">
          <a:xfrm rot="19651092" flipH="1">
            <a:off x="1756876" y="1682865"/>
            <a:ext cx="349354" cy="620154"/>
          </a:xfrm>
          <a:custGeom>
            <a:avLst/>
            <a:gdLst>
              <a:gd name="T0" fmla="*/ 2147483646 w 256"/>
              <a:gd name="T1" fmla="*/ 2147483646 h 600"/>
              <a:gd name="T2" fmla="*/ 0 w 256"/>
              <a:gd name="T3" fmla="*/ 0 h 600"/>
              <a:gd name="T4" fmla="*/ 2147483646 w 256"/>
              <a:gd name="T5" fmla="*/ 2147483646 h 600"/>
              <a:gd name="T6" fmla="*/ 2147483646 w 256"/>
              <a:gd name="T7" fmla="*/ 2147483646 h 600"/>
              <a:gd name="T8" fmla="*/ 2147483646 w 256"/>
              <a:gd name="T9" fmla="*/ 2147483646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600"/>
              <a:gd name="T17" fmla="*/ 256 w 256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600">
                <a:moveTo>
                  <a:pt x="184" y="600"/>
                </a:moveTo>
                <a:lnTo>
                  <a:pt x="0" y="0"/>
                </a:lnTo>
                <a:lnTo>
                  <a:pt x="96" y="32"/>
                </a:lnTo>
                <a:lnTo>
                  <a:pt x="256" y="576"/>
                </a:lnTo>
                <a:lnTo>
                  <a:pt x="184" y="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FA00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500" name="Group 63499">
            <a:extLst>
              <a:ext uri="{FF2B5EF4-FFF2-40B4-BE49-F238E27FC236}">
                <a16:creationId xmlns:a16="http://schemas.microsoft.com/office/drawing/2014/main" id="{4D5746B8-CEB6-0D17-6E1D-E0E605EE5507}"/>
              </a:ext>
            </a:extLst>
          </p:cNvPr>
          <p:cNvGrpSpPr/>
          <p:nvPr/>
        </p:nvGrpSpPr>
        <p:grpSpPr>
          <a:xfrm>
            <a:off x="1649853" y="2305079"/>
            <a:ext cx="264599" cy="884752"/>
            <a:chOff x="1573651" y="2305079"/>
            <a:chExt cx="264599" cy="884752"/>
          </a:xfrm>
        </p:grpSpPr>
        <p:sp>
          <p:nvSpPr>
            <p:cNvPr id="63501" name="Rectangle 14">
              <a:extLst>
                <a:ext uri="{FF2B5EF4-FFF2-40B4-BE49-F238E27FC236}">
                  <a16:creationId xmlns:a16="http://schemas.microsoft.com/office/drawing/2014/main" id="{1AB5971F-54BB-542A-EB1E-A9998C0F01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07667">
              <a:off x="1607572" y="2305079"/>
              <a:ext cx="174676" cy="8847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A00"/>
              </a:solidFill>
              <a:miter lim="800000"/>
              <a:headEnd/>
              <a:tailEnd type="none" w="med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63502" name="AutoShape 17">
              <a:extLst>
                <a:ext uri="{FF2B5EF4-FFF2-40B4-BE49-F238E27FC236}">
                  <a16:creationId xmlns:a16="http://schemas.microsoft.com/office/drawing/2014/main" id="{4FB8810D-9D0C-597C-EF46-5A53381F00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27933">
              <a:off x="1499749" y="2629808"/>
              <a:ext cx="412403" cy="264599"/>
            </a:xfrm>
            <a:prstGeom prst="hexagon">
              <a:avLst>
                <a:gd name="adj" fmla="val 38965"/>
                <a:gd name="vf" fmla="val 115470"/>
              </a:avLst>
            </a:prstGeom>
            <a:solidFill>
              <a:srgbClr val="00FA00"/>
            </a:solidFill>
            <a:ln w="12700">
              <a:noFill/>
              <a:miter lim="800000"/>
              <a:headEnd/>
              <a:tailEnd type="none" w="med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63503" name="Rectangle 18">
            <a:extLst>
              <a:ext uri="{FF2B5EF4-FFF2-40B4-BE49-F238E27FC236}">
                <a16:creationId xmlns:a16="http://schemas.microsoft.com/office/drawing/2014/main" id="{165E8FEA-AEF0-10DE-FF9C-9B3942B4F250}"/>
              </a:ext>
            </a:extLst>
          </p:cNvPr>
          <p:cNvSpPr>
            <a:spLocks noChangeArrowheads="1"/>
          </p:cNvSpPr>
          <p:nvPr/>
        </p:nvSpPr>
        <p:spPr bwMode="auto">
          <a:xfrm rot="-928872">
            <a:off x="1647310" y="2062470"/>
            <a:ext cx="164338" cy="124029"/>
          </a:xfrm>
          <a:prstGeom prst="rect">
            <a:avLst/>
          </a:prstGeom>
          <a:solidFill>
            <a:srgbClr val="00FA00"/>
          </a:solidFill>
          <a:ln w="12700">
            <a:noFill/>
            <a:miter lim="800000"/>
            <a:headEnd/>
            <a:tailEnd type="none" w="med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04" name="Rectangle 19">
            <a:extLst>
              <a:ext uri="{FF2B5EF4-FFF2-40B4-BE49-F238E27FC236}">
                <a16:creationId xmlns:a16="http://schemas.microsoft.com/office/drawing/2014/main" id="{7550199E-CE8A-1B6E-F08B-911809FC5D4A}"/>
              </a:ext>
            </a:extLst>
          </p:cNvPr>
          <p:cNvSpPr>
            <a:spLocks noChangeArrowheads="1"/>
          </p:cNvSpPr>
          <p:nvPr/>
        </p:nvSpPr>
        <p:spPr bwMode="auto">
          <a:xfrm rot="-928872">
            <a:off x="1832126" y="1886183"/>
            <a:ext cx="163308" cy="124031"/>
          </a:xfrm>
          <a:prstGeom prst="rect">
            <a:avLst/>
          </a:prstGeom>
          <a:solidFill>
            <a:srgbClr val="00FA00"/>
          </a:solidFill>
          <a:ln w="12700">
            <a:noFill/>
            <a:miter lim="800000"/>
            <a:headEnd/>
            <a:tailEnd type="none" w="med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05" name="Rectangle 20">
            <a:extLst>
              <a:ext uri="{FF2B5EF4-FFF2-40B4-BE49-F238E27FC236}">
                <a16:creationId xmlns:a16="http://schemas.microsoft.com/office/drawing/2014/main" id="{A8F4C73A-211C-408E-2132-F65E75D89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66" y="1256587"/>
            <a:ext cx="1325433" cy="362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Insulin</a:t>
            </a:r>
          </a:p>
        </p:txBody>
      </p:sp>
      <p:grpSp>
        <p:nvGrpSpPr>
          <p:cNvPr id="63506" name="Group 63505">
            <a:extLst>
              <a:ext uri="{FF2B5EF4-FFF2-40B4-BE49-F238E27FC236}">
                <a16:creationId xmlns:a16="http://schemas.microsoft.com/office/drawing/2014/main" id="{E27C9F40-D511-5664-EB54-C3061BC6BE6E}"/>
              </a:ext>
            </a:extLst>
          </p:cNvPr>
          <p:cNvGrpSpPr/>
          <p:nvPr/>
        </p:nvGrpSpPr>
        <p:grpSpPr>
          <a:xfrm>
            <a:off x="2129822" y="1985333"/>
            <a:ext cx="264599" cy="884752"/>
            <a:chOff x="2206024" y="1985333"/>
            <a:chExt cx="264599" cy="884752"/>
          </a:xfrm>
        </p:grpSpPr>
        <p:sp>
          <p:nvSpPr>
            <p:cNvPr id="63508" name="Rectangle 34">
              <a:extLst>
                <a:ext uri="{FF2B5EF4-FFF2-40B4-BE49-F238E27FC236}">
                  <a16:creationId xmlns:a16="http://schemas.microsoft.com/office/drawing/2014/main" id="{73765893-52EA-9158-E091-FA53EB723F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07667">
              <a:off x="2239583" y="1985333"/>
              <a:ext cx="175710" cy="8847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A00"/>
              </a:solidFill>
              <a:miter lim="800000"/>
              <a:headEnd/>
              <a:tailEnd type="none" w="med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63511" name="AutoShape 35">
              <a:extLst>
                <a:ext uri="{FF2B5EF4-FFF2-40B4-BE49-F238E27FC236}">
                  <a16:creationId xmlns:a16="http://schemas.microsoft.com/office/drawing/2014/main" id="{C1213FC9-F279-5194-AD2A-4FAF9C0C50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27933">
              <a:off x="2132122" y="2329193"/>
              <a:ext cx="412403" cy="264599"/>
            </a:xfrm>
            <a:prstGeom prst="hexagon">
              <a:avLst>
                <a:gd name="adj" fmla="val 38965"/>
                <a:gd name="vf" fmla="val 115470"/>
              </a:avLst>
            </a:prstGeom>
            <a:solidFill>
              <a:srgbClr val="00FA00"/>
            </a:solidFill>
            <a:ln w="19050">
              <a:noFill/>
              <a:miter lim="800000"/>
              <a:headEnd/>
              <a:tailEnd type="none" w="med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63512" name="Freeform 23">
            <a:extLst>
              <a:ext uri="{FF2B5EF4-FFF2-40B4-BE49-F238E27FC236}">
                <a16:creationId xmlns:a16="http://schemas.microsoft.com/office/drawing/2014/main" id="{E948E01C-8E49-69AC-41F0-8BB2498C1E9D}"/>
              </a:ext>
            </a:extLst>
          </p:cNvPr>
          <p:cNvSpPr>
            <a:spLocks/>
          </p:cNvSpPr>
          <p:nvPr/>
        </p:nvSpPr>
        <p:spPr bwMode="auto">
          <a:xfrm rot="20317832">
            <a:off x="3441386" y="2128463"/>
            <a:ext cx="760717" cy="648487"/>
          </a:xfrm>
          <a:custGeom>
            <a:avLst/>
            <a:gdLst>
              <a:gd name="T0" fmla="*/ 2147483646 w 593"/>
              <a:gd name="T1" fmla="*/ 2147446510 h 667"/>
              <a:gd name="T2" fmla="*/ 2147483646 w 593"/>
              <a:gd name="T3" fmla="*/ 0 h 667"/>
              <a:gd name="T4" fmla="*/ 0 w 593"/>
              <a:gd name="T5" fmla="*/ 2147446510 h 667"/>
              <a:gd name="T6" fmla="*/ 2147483646 w 593"/>
              <a:gd name="T7" fmla="*/ 2147446510 h 667"/>
              <a:gd name="T8" fmla="*/ 2147483646 w 593"/>
              <a:gd name="T9" fmla="*/ 2147446510 h 667"/>
              <a:gd name="T10" fmla="*/ 2147483646 w 593"/>
              <a:gd name="T11" fmla="*/ 2147446510 h 667"/>
              <a:gd name="T12" fmla="*/ 2147483646 w 593"/>
              <a:gd name="T13" fmla="*/ 2147446510 h 6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3"/>
              <a:gd name="T22" fmla="*/ 0 h 667"/>
              <a:gd name="T23" fmla="*/ 593 w 593"/>
              <a:gd name="T24" fmla="*/ 667 h 6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3" h="667">
                <a:moveTo>
                  <a:pt x="583" y="75"/>
                </a:moveTo>
                <a:lnTo>
                  <a:pt x="304" y="0"/>
                </a:lnTo>
                <a:lnTo>
                  <a:pt x="0" y="304"/>
                </a:lnTo>
                <a:lnTo>
                  <a:pt x="273" y="667"/>
                </a:lnTo>
                <a:lnTo>
                  <a:pt x="593" y="667"/>
                </a:lnTo>
                <a:lnTo>
                  <a:pt x="332" y="320"/>
                </a:lnTo>
                <a:lnTo>
                  <a:pt x="583" y="75"/>
                </a:lnTo>
                <a:close/>
              </a:path>
            </a:pathLst>
          </a:custGeom>
          <a:solidFill>
            <a:srgbClr val="FF7F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17" name="Freeform 22">
            <a:extLst>
              <a:ext uri="{FF2B5EF4-FFF2-40B4-BE49-F238E27FC236}">
                <a16:creationId xmlns:a16="http://schemas.microsoft.com/office/drawing/2014/main" id="{F55C74D7-A0CE-0F11-234F-AACC32C58EAE}"/>
              </a:ext>
            </a:extLst>
          </p:cNvPr>
          <p:cNvSpPr>
            <a:spLocks/>
          </p:cNvSpPr>
          <p:nvPr/>
        </p:nvSpPr>
        <p:spPr bwMode="auto">
          <a:xfrm rot="20317832">
            <a:off x="2900603" y="2309848"/>
            <a:ext cx="923656" cy="668904"/>
          </a:xfrm>
          <a:custGeom>
            <a:avLst/>
            <a:gdLst>
              <a:gd name="T0" fmla="*/ 2147483646 w 565"/>
              <a:gd name="T1" fmla="*/ 2147446534 h 688"/>
              <a:gd name="T2" fmla="*/ 2147483646 w 565"/>
              <a:gd name="T3" fmla="*/ 2147446534 h 688"/>
              <a:gd name="T4" fmla="*/ 2147483646 w 565"/>
              <a:gd name="T5" fmla="*/ 2147446534 h 688"/>
              <a:gd name="T6" fmla="*/ 2147483646 w 565"/>
              <a:gd name="T7" fmla="*/ 2147446534 h 688"/>
              <a:gd name="T8" fmla="*/ 0 w 565"/>
              <a:gd name="T9" fmla="*/ 0 h 688"/>
              <a:gd name="T10" fmla="*/ 2147483646 w 565"/>
              <a:gd name="T11" fmla="*/ 0 h 688"/>
              <a:gd name="T12" fmla="*/ 2147483646 w 565"/>
              <a:gd name="T13" fmla="*/ 2147446534 h 6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"/>
              <a:gd name="T22" fmla="*/ 0 h 688"/>
              <a:gd name="T23" fmla="*/ 565 w 565"/>
              <a:gd name="T24" fmla="*/ 688 h 6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" h="688">
                <a:moveTo>
                  <a:pt x="528" y="32"/>
                </a:moveTo>
                <a:lnTo>
                  <a:pt x="282" y="336"/>
                </a:lnTo>
                <a:lnTo>
                  <a:pt x="565" y="688"/>
                </a:lnTo>
                <a:lnTo>
                  <a:pt x="5" y="688"/>
                </a:lnTo>
                <a:lnTo>
                  <a:pt x="0" y="0"/>
                </a:lnTo>
                <a:lnTo>
                  <a:pt x="549" y="0"/>
                </a:lnTo>
                <a:lnTo>
                  <a:pt x="528" y="32"/>
                </a:lnTo>
                <a:close/>
              </a:path>
            </a:pathLst>
          </a:custGeom>
          <a:solidFill>
            <a:srgbClr val="00FE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18" name="Rectangle 25">
            <a:extLst>
              <a:ext uri="{FF2B5EF4-FFF2-40B4-BE49-F238E27FC236}">
                <a16:creationId xmlns:a16="http://schemas.microsoft.com/office/drawing/2014/main" id="{867C1137-71B9-F109-F2F1-C70C59A8F1D3}"/>
              </a:ext>
            </a:extLst>
          </p:cNvPr>
          <p:cNvSpPr>
            <a:spLocks noChangeArrowheads="1"/>
          </p:cNvSpPr>
          <p:nvPr/>
        </p:nvSpPr>
        <p:spPr bwMode="auto">
          <a:xfrm rot="554437">
            <a:off x="2912940" y="2568928"/>
            <a:ext cx="655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IRS-1</a:t>
            </a:r>
          </a:p>
        </p:txBody>
      </p:sp>
      <p:sp>
        <p:nvSpPr>
          <p:cNvPr id="63521" name="Line 146">
            <a:extLst>
              <a:ext uri="{FF2B5EF4-FFF2-40B4-BE49-F238E27FC236}">
                <a16:creationId xmlns:a16="http://schemas.microsoft.com/office/drawing/2014/main" id="{8061F0D5-F5F2-6604-7325-D5CB7436B5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917" y="2954050"/>
            <a:ext cx="225739" cy="3072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2" name="Rectangle 148">
            <a:extLst>
              <a:ext uri="{FF2B5EF4-FFF2-40B4-BE49-F238E27FC236}">
                <a16:creationId xmlns:a16="http://schemas.microsoft.com/office/drawing/2014/main" id="{9EE56DA1-3199-7363-AB0F-F71422AA8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454" y="4647013"/>
            <a:ext cx="1362128" cy="391824"/>
          </a:xfrm>
          <a:prstGeom prst="rect">
            <a:avLst/>
          </a:prstGeom>
          <a:solidFill>
            <a:srgbClr val="73FEFF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Glycogen</a:t>
            </a:r>
          </a:p>
        </p:txBody>
      </p:sp>
      <p:sp>
        <p:nvSpPr>
          <p:cNvPr id="63523" name="Freeform 13">
            <a:extLst>
              <a:ext uri="{FF2B5EF4-FFF2-40B4-BE49-F238E27FC236}">
                <a16:creationId xmlns:a16="http://schemas.microsoft.com/office/drawing/2014/main" id="{86E9E23D-E4C6-FB51-F33D-DE251CEC99E4}"/>
              </a:ext>
            </a:extLst>
          </p:cNvPr>
          <p:cNvSpPr>
            <a:spLocks/>
          </p:cNvSpPr>
          <p:nvPr/>
        </p:nvSpPr>
        <p:spPr bwMode="auto">
          <a:xfrm>
            <a:off x="5636610" y="1887577"/>
            <a:ext cx="616289" cy="756177"/>
          </a:xfrm>
          <a:custGeom>
            <a:avLst/>
            <a:gdLst>
              <a:gd name="T0" fmla="*/ 2147483646 w 630"/>
              <a:gd name="T1" fmla="*/ 2147483646 h 773"/>
              <a:gd name="T2" fmla="*/ 2147483646 w 630"/>
              <a:gd name="T3" fmla="*/ 2147483646 h 773"/>
              <a:gd name="T4" fmla="*/ 2147483646 w 630"/>
              <a:gd name="T5" fmla="*/ 2147483646 h 773"/>
              <a:gd name="T6" fmla="*/ 2147483646 w 630"/>
              <a:gd name="T7" fmla="*/ 2147483646 h 773"/>
              <a:gd name="T8" fmla="*/ 2147483646 w 630"/>
              <a:gd name="T9" fmla="*/ 2147483646 h 773"/>
              <a:gd name="T10" fmla="*/ 2147483646 w 630"/>
              <a:gd name="T11" fmla="*/ 2147483646 h 773"/>
              <a:gd name="T12" fmla="*/ 2147483646 w 630"/>
              <a:gd name="T13" fmla="*/ 2147483646 h 773"/>
              <a:gd name="T14" fmla="*/ 2147483646 w 630"/>
              <a:gd name="T15" fmla="*/ 2147483646 h 773"/>
              <a:gd name="T16" fmla="*/ 2147483646 w 630"/>
              <a:gd name="T17" fmla="*/ 2147483646 h 773"/>
              <a:gd name="T18" fmla="*/ 2147483646 w 630"/>
              <a:gd name="T19" fmla="*/ 2147483646 h 773"/>
              <a:gd name="T20" fmla="*/ 2147483646 w 630"/>
              <a:gd name="T21" fmla="*/ 2147483646 h 773"/>
              <a:gd name="T22" fmla="*/ 2147483646 w 630"/>
              <a:gd name="T23" fmla="*/ 2147483646 h 773"/>
              <a:gd name="T24" fmla="*/ 2147483646 w 630"/>
              <a:gd name="T25" fmla="*/ 2147483646 h 7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0"/>
              <a:gd name="T40" fmla="*/ 0 h 773"/>
              <a:gd name="T41" fmla="*/ 630 w 630"/>
              <a:gd name="T42" fmla="*/ 773 h 7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0" h="773">
                <a:moveTo>
                  <a:pt x="31" y="638"/>
                </a:moveTo>
                <a:cubicBezTo>
                  <a:pt x="61" y="570"/>
                  <a:pt x="168" y="436"/>
                  <a:pt x="232" y="345"/>
                </a:cubicBezTo>
                <a:cubicBezTo>
                  <a:pt x="295" y="253"/>
                  <a:pt x="370" y="143"/>
                  <a:pt x="411" y="89"/>
                </a:cubicBezTo>
                <a:cubicBezTo>
                  <a:pt x="451" y="34"/>
                  <a:pt x="447" y="27"/>
                  <a:pt x="473" y="14"/>
                </a:cubicBezTo>
                <a:cubicBezTo>
                  <a:pt x="498" y="0"/>
                  <a:pt x="539" y="0"/>
                  <a:pt x="564" y="9"/>
                </a:cubicBezTo>
                <a:cubicBezTo>
                  <a:pt x="589" y="17"/>
                  <a:pt x="615" y="38"/>
                  <a:pt x="623" y="65"/>
                </a:cubicBezTo>
                <a:cubicBezTo>
                  <a:pt x="630" y="91"/>
                  <a:pt x="629" y="127"/>
                  <a:pt x="612" y="169"/>
                </a:cubicBezTo>
                <a:cubicBezTo>
                  <a:pt x="594" y="210"/>
                  <a:pt x="555" y="255"/>
                  <a:pt x="517" y="313"/>
                </a:cubicBezTo>
                <a:cubicBezTo>
                  <a:pt x="477" y="370"/>
                  <a:pt x="426" y="447"/>
                  <a:pt x="380" y="513"/>
                </a:cubicBezTo>
                <a:cubicBezTo>
                  <a:pt x="332" y="578"/>
                  <a:pt x="272" y="662"/>
                  <a:pt x="232" y="705"/>
                </a:cubicBezTo>
                <a:cubicBezTo>
                  <a:pt x="191" y="747"/>
                  <a:pt x="167" y="758"/>
                  <a:pt x="137" y="766"/>
                </a:cubicBezTo>
                <a:cubicBezTo>
                  <a:pt x="106" y="773"/>
                  <a:pt x="64" y="771"/>
                  <a:pt x="47" y="750"/>
                </a:cubicBezTo>
                <a:cubicBezTo>
                  <a:pt x="29" y="728"/>
                  <a:pt x="0" y="705"/>
                  <a:pt x="31" y="63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4" name="Freeform 33">
            <a:extLst>
              <a:ext uri="{FF2B5EF4-FFF2-40B4-BE49-F238E27FC236}">
                <a16:creationId xmlns:a16="http://schemas.microsoft.com/office/drawing/2014/main" id="{E4144663-0921-3F9D-3492-C520BF3C4F4B}"/>
              </a:ext>
            </a:extLst>
          </p:cNvPr>
          <p:cNvSpPr>
            <a:spLocks/>
          </p:cNvSpPr>
          <p:nvPr/>
        </p:nvSpPr>
        <p:spPr bwMode="auto">
          <a:xfrm>
            <a:off x="5984453" y="2147646"/>
            <a:ext cx="616290" cy="756178"/>
          </a:xfrm>
          <a:custGeom>
            <a:avLst/>
            <a:gdLst>
              <a:gd name="T0" fmla="*/ 2147483646 w 630"/>
              <a:gd name="T1" fmla="*/ 2147483646 h 773"/>
              <a:gd name="T2" fmla="*/ 2147483646 w 630"/>
              <a:gd name="T3" fmla="*/ 2147483646 h 773"/>
              <a:gd name="T4" fmla="*/ 2147483646 w 630"/>
              <a:gd name="T5" fmla="*/ 2147483646 h 773"/>
              <a:gd name="T6" fmla="*/ 2147483646 w 630"/>
              <a:gd name="T7" fmla="*/ 2147483646 h 773"/>
              <a:gd name="T8" fmla="*/ 2147483646 w 630"/>
              <a:gd name="T9" fmla="*/ 2147483646 h 773"/>
              <a:gd name="T10" fmla="*/ 2147483646 w 630"/>
              <a:gd name="T11" fmla="*/ 2147483646 h 773"/>
              <a:gd name="T12" fmla="*/ 2147483646 w 630"/>
              <a:gd name="T13" fmla="*/ 2147483646 h 773"/>
              <a:gd name="T14" fmla="*/ 2147483646 w 630"/>
              <a:gd name="T15" fmla="*/ 2147483646 h 773"/>
              <a:gd name="T16" fmla="*/ 2147483646 w 630"/>
              <a:gd name="T17" fmla="*/ 2147483646 h 773"/>
              <a:gd name="T18" fmla="*/ 2147483646 w 630"/>
              <a:gd name="T19" fmla="*/ 2147483646 h 773"/>
              <a:gd name="T20" fmla="*/ 2147483646 w 630"/>
              <a:gd name="T21" fmla="*/ 2147483646 h 773"/>
              <a:gd name="T22" fmla="*/ 2147483646 w 630"/>
              <a:gd name="T23" fmla="*/ 2147483646 h 773"/>
              <a:gd name="T24" fmla="*/ 2147483646 w 630"/>
              <a:gd name="T25" fmla="*/ 2147483646 h 7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0"/>
              <a:gd name="T40" fmla="*/ 0 h 773"/>
              <a:gd name="T41" fmla="*/ 630 w 630"/>
              <a:gd name="T42" fmla="*/ 773 h 7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0" h="773">
                <a:moveTo>
                  <a:pt x="31" y="638"/>
                </a:moveTo>
                <a:cubicBezTo>
                  <a:pt x="61" y="570"/>
                  <a:pt x="168" y="436"/>
                  <a:pt x="232" y="345"/>
                </a:cubicBezTo>
                <a:cubicBezTo>
                  <a:pt x="295" y="253"/>
                  <a:pt x="370" y="143"/>
                  <a:pt x="411" y="89"/>
                </a:cubicBezTo>
                <a:cubicBezTo>
                  <a:pt x="451" y="34"/>
                  <a:pt x="447" y="27"/>
                  <a:pt x="473" y="14"/>
                </a:cubicBezTo>
                <a:cubicBezTo>
                  <a:pt x="498" y="0"/>
                  <a:pt x="539" y="0"/>
                  <a:pt x="564" y="9"/>
                </a:cubicBezTo>
                <a:cubicBezTo>
                  <a:pt x="589" y="17"/>
                  <a:pt x="615" y="38"/>
                  <a:pt x="623" y="65"/>
                </a:cubicBezTo>
                <a:cubicBezTo>
                  <a:pt x="630" y="91"/>
                  <a:pt x="629" y="127"/>
                  <a:pt x="612" y="169"/>
                </a:cubicBezTo>
                <a:cubicBezTo>
                  <a:pt x="594" y="210"/>
                  <a:pt x="555" y="255"/>
                  <a:pt x="517" y="313"/>
                </a:cubicBezTo>
                <a:cubicBezTo>
                  <a:pt x="477" y="370"/>
                  <a:pt x="426" y="447"/>
                  <a:pt x="380" y="513"/>
                </a:cubicBezTo>
                <a:cubicBezTo>
                  <a:pt x="332" y="578"/>
                  <a:pt x="272" y="662"/>
                  <a:pt x="232" y="705"/>
                </a:cubicBezTo>
                <a:cubicBezTo>
                  <a:pt x="191" y="747"/>
                  <a:pt x="167" y="758"/>
                  <a:pt x="137" y="766"/>
                </a:cubicBezTo>
                <a:cubicBezTo>
                  <a:pt x="106" y="773"/>
                  <a:pt x="64" y="771"/>
                  <a:pt x="47" y="750"/>
                </a:cubicBezTo>
                <a:cubicBezTo>
                  <a:pt x="29" y="728"/>
                  <a:pt x="0" y="705"/>
                  <a:pt x="31" y="63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5" name="Rectangle 28">
            <a:extLst>
              <a:ext uri="{FF2B5EF4-FFF2-40B4-BE49-F238E27FC236}">
                <a16:creationId xmlns:a16="http://schemas.microsoft.com/office/drawing/2014/main" id="{222E2643-E036-8719-715D-5A412A2E9F29}"/>
              </a:ext>
            </a:extLst>
          </p:cNvPr>
          <p:cNvSpPr>
            <a:spLocks noChangeArrowheads="1"/>
          </p:cNvSpPr>
          <p:nvPr/>
        </p:nvSpPr>
        <p:spPr bwMode="auto">
          <a:xfrm rot="1686944">
            <a:off x="5835282" y="1721683"/>
            <a:ext cx="1413247" cy="331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Glucose</a:t>
            </a:r>
          </a:p>
        </p:txBody>
      </p:sp>
      <p:sp>
        <p:nvSpPr>
          <p:cNvPr id="63526" name="Line 61">
            <a:extLst>
              <a:ext uri="{FF2B5EF4-FFF2-40B4-BE49-F238E27FC236}">
                <a16:creationId xmlns:a16="http://schemas.microsoft.com/office/drawing/2014/main" id="{A967B538-AAAE-A839-9599-EA04B983E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8274" y="2066589"/>
            <a:ext cx="624968" cy="86877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7" name="Line 146">
            <a:extLst>
              <a:ext uri="{FF2B5EF4-FFF2-40B4-BE49-F238E27FC236}">
                <a16:creationId xmlns:a16="http://schemas.microsoft.com/office/drawing/2014/main" id="{7D846F42-C156-E137-4997-AC280C1CBC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2863" y="3249648"/>
            <a:ext cx="225739" cy="3072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8" name="Line 146">
            <a:extLst>
              <a:ext uri="{FF2B5EF4-FFF2-40B4-BE49-F238E27FC236}">
                <a16:creationId xmlns:a16="http://schemas.microsoft.com/office/drawing/2014/main" id="{1DFDA9D5-ED01-47A2-F960-DCAC56FB4E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24" y="3575814"/>
            <a:ext cx="225739" cy="3072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47" name="Line 146">
            <a:extLst>
              <a:ext uri="{FF2B5EF4-FFF2-40B4-BE49-F238E27FC236}">
                <a16:creationId xmlns:a16="http://schemas.microsoft.com/office/drawing/2014/main" id="{5F0B637A-9208-47F6-EFDD-DAC7D3A21C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7231" y="4112846"/>
            <a:ext cx="330951" cy="5003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48" name="Rectangle 148">
            <a:extLst>
              <a:ext uri="{FF2B5EF4-FFF2-40B4-BE49-F238E27FC236}">
                <a16:creationId xmlns:a16="http://schemas.microsoft.com/office/drawing/2014/main" id="{BF73CA95-91CD-2349-6B68-0C911690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224" y="4065285"/>
            <a:ext cx="2535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Pyruvate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deHase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49" name="Freeform 9">
            <a:extLst>
              <a:ext uri="{FF2B5EF4-FFF2-40B4-BE49-F238E27FC236}">
                <a16:creationId xmlns:a16="http://schemas.microsoft.com/office/drawing/2014/main" id="{06D1F501-1BBE-F817-09C4-B9CAC83F2981}"/>
              </a:ext>
            </a:extLst>
          </p:cNvPr>
          <p:cNvSpPr>
            <a:spLocks/>
          </p:cNvSpPr>
          <p:nvPr/>
        </p:nvSpPr>
        <p:spPr bwMode="auto">
          <a:xfrm rot="15866148" flipH="1" flipV="1">
            <a:off x="3779094" y="4839826"/>
            <a:ext cx="250242" cy="595276"/>
          </a:xfrm>
          <a:custGeom>
            <a:avLst/>
            <a:gdLst>
              <a:gd name="T0" fmla="*/ 0 w 408"/>
              <a:gd name="T1" fmla="*/ 0 h 816"/>
              <a:gd name="T2" fmla="*/ 2147483646 w 408"/>
              <a:gd name="T3" fmla="*/ 2147483646 h 816"/>
              <a:gd name="T4" fmla="*/ 2147483646 w 408"/>
              <a:gd name="T5" fmla="*/ 2147483646 h 816"/>
              <a:gd name="T6" fmla="*/ 2147483646 w 408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816"/>
              <a:gd name="T14" fmla="*/ 408 w 40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816">
                <a:moveTo>
                  <a:pt x="0" y="0"/>
                </a:moveTo>
                <a:cubicBezTo>
                  <a:pt x="16" y="63"/>
                  <a:pt x="32" y="126"/>
                  <a:pt x="80" y="200"/>
                </a:cubicBezTo>
                <a:cubicBezTo>
                  <a:pt x="127" y="273"/>
                  <a:pt x="233" y="337"/>
                  <a:pt x="288" y="440"/>
                </a:cubicBezTo>
                <a:cubicBezTo>
                  <a:pt x="342" y="542"/>
                  <a:pt x="375" y="679"/>
                  <a:pt x="408" y="816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50" name="Oval 63549">
            <a:extLst>
              <a:ext uri="{FF2B5EF4-FFF2-40B4-BE49-F238E27FC236}">
                <a16:creationId xmlns:a16="http://schemas.microsoft.com/office/drawing/2014/main" id="{F27E5245-ABFF-E639-C887-CA9A39806A16}"/>
              </a:ext>
            </a:extLst>
          </p:cNvPr>
          <p:cNvSpPr/>
          <p:nvPr/>
        </p:nvSpPr>
        <p:spPr>
          <a:xfrm>
            <a:off x="2653746" y="4639823"/>
            <a:ext cx="971889" cy="971889"/>
          </a:xfrm>
          <a:prstGeom prst="ellipse">
            <a:avLst/>
          </a:prstGeom>
          <a:solidFill>
            <a:srgbClr val="73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52" name="TextBox 63551">
            <a:extLst>
              <a:ext uri="{FF2B5EF4-FFF2-40B4-BE49-F238E27FC236}">
                <a16:creationId xmlns:a16="http://schemas.microsoft.com/office/drawing/2014/main" id="{9B640C50-7482-9ACD-6623-1A44CA467597}"/>
              </a:ext>
            </a:extLst>
          </p:cNvPr>
          <p:cNvSpPr txBox="1"/>
          <p:nvPr/>
        </p:nvSpPr>
        <p:spPr>
          <a:xfrm>
            <a:off x="3786267" y="4650971"/>
            <a:ext cx="1128213" cy="369332"/>
          </a:xfrm>
          <a:prstGeom prst="rect">
            <a:avLst/>
          </a:prstGeom>
          <a:solidFill>
            <a:srgbClr val="73FEFF"/>
          </a:solidFill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AcCoA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53" name="Rectangle 149">
            <a:extLst>
              <a:ext uri="{FF2B5EF4-FFF2-40B4-BE49-F238E27FC236}">
                <a16:creationId xmlns:a16="http://schemas.microsoft.com/office/drawing/2014/main" id="{C45610B9-32B3-51C8-5A3E-F20AE2B57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366" y="3865674"/>
            <a:ext cx="1289428" cy="315151"/>
          </a:xfrm>
          <a:prstGeom prst="rect">
            <a:avLst/>
          </a:prstGeom>
          <a:solidFill>
            <a:srgbClr val="73FEFF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Pyruvate</a:t>
            </a:r>
          </a:p>
        </p:txBody>
      </p:sp>
      <p:cxnSp>
        <p:nvCxnSpPr>
          <p:cNvPr id="63554" name="Straight Connector 63553">
            <a:extLst>
              <a:ext uri="{FF2B5EF4-FFF2-40B4-BE49-F238E27FC236}">
                <a16:creationId xmlns:a16="http://schemas.microsoft.com/office/drawing/2014/main" id="{9C278274-FE14-233C-E08E-927B4C3DB7D2}"/>
              </a:ext>
            </a:extLst>
          </p:cNvPr>
          <p:cNvCxnSpPr>
            <a:cxnSpLocks/>
          </p:cNvCxnSpPr>
          <p:nvPr/>
        </p:nvCxnSpPr>
        <p:spPr bwMode="auto">
          <a:xfrm flipV="1">
            <a:off x="2474675" y="2704576"/>
            <a:ext cx="411528" cy="2007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4" name="Rectangle 156">
            <a:extLst>
              <a:ext uri="{FF2B5EF4-FFF2-40B4-BE49-F238E27FC236}">
                <a16:creationId xmlns:a16="http://schemas.microsoft.com/office/drawing/2014/main" id="{99A27541-D263-B1CB-2DE8-076DC8E59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28" y="268526"/>
            <a:ext cx="8796867" cy="902683"/>
          </a:xfrm>
          <a:prstGeom prst="rect">
            <a:avLst/>
          </a:prstGeom>
          <a:solidFill>
            <a:srgbClr val="FF7F1B"/>
          </a:solidFill>
          <a:ln w="9525">
            <a:solidFill>
              <a:srgbClr val="FF7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GLUCOCORTICOID-INDUCED MUSCLE INSULIN RESISTANCE</a:t>
            </a: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0A6109C5-A72A-EB99-1515-F3C5EAE25EAA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37183" y="4371678"/>
            <a:ext cx="647700" cy="1182688"/>
          </a:xfrm>
          <a:custGeom>
            <a:avLst/>
            <a:gdLst>
              <a:gd name="T0" fmla="*/ 0 w 408"/>
              <a:gd name="T1" fmla="*/ 0 h 816"/>
              <a:gd name="T2" fmla="*/ 2147483646 w 408"/>
              <a:gd name="T3" fmla="*/ 2147483646 h 816"/>
              <a:gd name="T4" fmla="*/ 2147483646 w 408"/>
              <a:gd name="T5" fmla="*/ 2147483646 h 816"/>
              <a:gd name="T6" fmla="*/ 2147483646 w 408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816"/>
              <a:gd name="T14" fmla="*/ 408 w 40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816">
                <a:moveTo>
                  <a:pt x="0" y="0"/>
                </a:moveTo>
                <a:cubicBezTo>
                  <a:pt x="16" y="63"/>
                  <a:pt x="32" y="126"/>
                  <a:pt x="80" y="200"/>
                </a:cubicBezTo>
                <a:cubicBezTo>
                  <a:pt x="127" y="273"/>
                  <a:pt x="233" y="337"/>
                  <a:pt x="288" y="440"/>
                </a:cubicBezTo>
                <a:cubicBezTo>
                  <a:pt x="342" y="542"/>
                  <a:pt x="375" y="679"/>
                  <a:pt x="408" y="816"/>
                </a:cubicBezTo>
              </a:path>
            </a:pathLst>
          </a:custGeom>
          <a:noFill/>
          <a:ln w="107950">
            <a:solidFill>
              <a:srgbClr val="FF0000"/>
            </a:solidFill>
            <a:prstDash val="solid"/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1779F4D1-4671-A9A6-81E0-9E8948243FD0}"/>
              </a:ext>
            </a:extLst>
          </p:cNvPr>
          <p:cNvSpPr/>
          <p:nvPr/>
        </p:nvSpPr>
        <p:spPr>
          <a:xfrm>
            <a:off x="260036" y="4961483"/>
            <a:ext cx="1830395" cy="1657450"/>
          </a:xfrm>
          <a:prstGeom prst="star5">
            <a:avLst>
              <a:gd name="adj" fmla="val 31255"/>
              <a:gd name="hf" fmla="val 105146"/>
              <a:gd name="vf" fmla="val 110557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56EC56-B3B7-06FB-854E-A7B334BE5E18}"/>
              </a:ext>
            </a:extLst>
          </p:cNvPr>
          <p:cNvSpPr txBox="1"/>
          <p:nvPr/>
        </p:nvSpPr>
        <p:spPr>
          <a:xfrm>
            <a:off x="291496" y="5409169"/>
            <a:ext cx="1734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corticoids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AB0683-E472-FB57-B273-C77EC71AC67A}"/>
              </a:ext>
            </a:extLst>
          </p:cNvPr>
          <p:cNvSpPr txBox="1"/>
          <p:nvPr/>
        </p:nvSpPr>
        <p:spPr>
          <a:xfrm rot="682014">
            <a:off x="2369165" y="395403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Pdk4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7039E43-CD7D-9BAE-90C4-5C747CE0C11C}"/>
              </a:ext>
            </a:extLst>
          </p:cNvPr>
          <p:cNvGrpSpPr/>
          <p:nvPr/>
        </p:nvGrpSpPr>
        <p:grpSpPr>
          <a:xfrm>
            <a:off x="4014960" y="2480179"/>
            <a:ext cx="320922" cy="584775"/>
            <a:chOff x="3720584" y="2062870"/>
            <a:chExt cx="320922" cy="584775"/>
          </a:xfrm>
        </p:grpSpPr>
        <p:sp>
          <p:nvSpPr>
            <p:cNvPr id="47" name="Text Box 48">
              <a:extLst>
                <a:ext uri="{FF2B5EF4-FFF2-40B4-BE49-F238E27FC236}">
                  <a16:creationId xmlns:a16="http://schemas.microsoft.com/office/drawing/2014/main" id="{7FE8016A-AA74-B6DB-5BD6-AC764243E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0584" y="2062870"/>
              <a:ext cx="3209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F79A750-3194-A230-06D9-73AB8F115522}"/>
                </a:ext>
              </a:extLst>
            </p:cNvPr>
            <p:cNvSpPr/>
            <p:nvPr/>
          </p:nvSpPr>
          <p:spPr>
            <a:xfrm>
              <a:off x="3773065" y="2256536"/>
              <a:ext cx="215960" cy="222842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515" name="AutoShape 37">
            <a:extLst>
              <a:ext uri="{FF2B5EF4-FFF2-40B4-BE49-F238E27FC236}">
                <a16:creationId xmlns:a16="http://schemas.microsoft.com/office/drawing/2014/main" id="{3B2E1B2A-812C-2252-32F0-43849EFD8D10}"/>
              </a:ext>
            </a:extLst>
          </p:cNvPr>
          <p:cNvSpPr>
            <a:spLocks noChangeArrowheads="1"/>
          </p:cNvSpPr>
          <p:nvPr/>
        </p:nvSpPr>
        <p:spPr bwMode="auto">
          <a:xfrm rot="21220222">
            <a:off x="4471087" y="2041800"/>
            <a:ext cx="563241" cy="461816"/>
          </a:xfrm>
          <a:prstGeom prst="parallelogram">
            <a:avLst>
              <a:gd name="adj" fmla="val 30474"/>
            </a:avLst>
          </a:prstGeom>
          <a:solidFill>
            <a:srgbClr val="66FF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16" name="Text Box 38">
            <a:extLst>
              <a:ext uri="{FF2B5EF4-FFF2-40B4-BE49-F238E27FC236}">
                <a16:creationId xmlns:a16="http://schemas.microsoft.com/office/drawing/2014/main" id="{215BD694-8716-290C-094F-061B301AB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620" y="2051345"/>
            <a:ext cx="59882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Akt</a:t>
            </a:r>
          </a:p>
        </p:txBody>
      </p:sp>
      <p:grpSp>
        <p:nvGrpSpPr>
          <p:cNvPr id="63555" name="Group 63554">
            <a:extLst>
              <a:ext uri="{FF2B5EF4-FFF2-40B4-BE49-F238E27FC236}">
                <a16:creationId xmlns:a16="http://schemas.microsoft.com/office/drawing/2014/main" id="{56415A05-B274-A550-4526-7E405433FA13}"/>
              </a:ext>
            </a:extLst>
          </p:cNvPr>
          <p:cNvGrpSpPr/>
          <p:nvPr/>
        </p:nvGrpSpPr>
        <p:grpSpPr>
          <a:xfrm>
            <a:off x="6306388" y="2748734"/>
            <a:ext cx="829488" cy="887738"/>
            <a:chOff x="6306388" y="2748734"/>
            <a:chExt cx="829488" cy="887738"/>
          </a:xfrm>
        </p:grpSpPr>
        <p:sp>
          <p:nvSpPr>
            <p:cNvPr id="63556" name="Rectangle 28">
              <a:extLst>
                <a:ext uri="{FF2B5EF4-FFF2-40B4-BE49-F238E27FC236}">
                  <a16:creationId xmlns:a16="http://schemas.microsoft.com/office/drawing/2014/main" id="{485B4811-5064-F33A-BDEE-A5301DD0F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5138" y="3385826"/>
              <a:ext cx="820738" cy="250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GLUT 4</a:t>
              </a:r>
            </a:p>
          </p:txBody>
        </p:sp>
        <p:sp>
          <p:nvSpPr>
            <p:cNvPr id="63557" name="Freeform 63556">
              <a:extLst>
                <a:ext uri="{FF2B5EF4-FFF2-40B4-BE49-F238E27FC236}">
                  <a16:creationId xmlns:a16="http://schemas.microsoft.com/office/drawing/2014/main" id="{8AEB6CD3-7354-6492-152D-5DAFEAF4B855}"/>
                </a:ext>
              </a:extLst>
            </p:cNvPr>
            <p:cNvSpPr>
              <a:spLocks/>
            </p:cNvSpPr>
            <p:nvPr/>
          </p:nvSpPr>
          <p:spPr bwMode="auto">
            <a:xfrm rot="18901671">
              <a:off x="6610716" y="2920864"/>
              <a:ext cx="424087" cy="403780"/>
            </a:xfrm>
            <a:custGeom>
              <a:avLst/>
              <a:gdLst>
                <a:gd name="T0" fmla="*/ 2147483646 w 630"/>
                <a:gd name="T1" fmla="*/ 2147483646 h 773"/>
                <a:gd name="T2" fmla="*/ 2147483646 w 630"/>
                <a:gd name="T3" fmla="*/ 2147483646 h 773"/>
                <a:gd name="T4" fmla="*/ 2147483646 w 630"/>
                <a:gd name="T5" fmla="*/ 2147483646 h 773"/>
                <a:gd name="T6" fmla="*/ 2147483646 w 630"/>
                <a:gd name="T7" fmla="*/ 2147483646 h 773"/>
                <a:gd name="T8" fmla="*/ 2147483646 w 630"/>
                <a:gd name="T9" fmla="*/ 2147483646 h 773"/>
                <a:gd name="T10" fmla="*/ 2147483646 w 630"/>
                <a:gd name="T11" fmla="*/ 2147483646 h 773"/>
                <a:gd name="T12" fmla="*/ 2147483646 w 630"/>
                <a:gd name="T13" fmla="*/ 2147483646 h 773"/>
                <a:gd name="T14" fmla="*/ 2147483646 w 630"/>
                <a:gd name="T15" fmla="*/ 2147483646 h 773"/>
                <a:gd name="T16" fmla="*/ 2147483646 w 630"/>
                <a:gd name="T17" fmla="*/ 2147483646 h 773"/>
                <a:gd name="T18" fmla="*/ 2147483646 w 630"/>
                <a:gd name="T19" fmla="*/ 2147483646 h 773"/>
                <a:gd name="T20" fmla="*/ 2147483646 w 630"/>
                <a:gd name="T21" fmla="*/ 2147483646 h 773"/>
                <a:gd name="T22" fmla="*/ 2147483646 w 630"/>
                <a:gd name="T23" fmla="*/ 2147483646 h 773"/>
                <a:gd name="T24" fmla="*/ 2147483646 w 630"/>
                <a:gd name="T25" fmla="*/ 2147483646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0"/>
                <a:gd name="T40" fmla="*/ 0 h 773"/>
                <a:gd name="T41" fmla="*/ 630 w 6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0" h="773">
                  <a:moveTo>
                    <a:pt x="31" y="638"/>
                  </a:moveTo>
                  <a:cubicBezTo>
                    <a:pt x="61" y="570"/>
                    <a:pt x="168" y="436"/>
                    <a:pt x="232" y="345"/>
                  </a:cubicBezTo>
                  <a:cubicBezTo>
                    <a:pt x="295" y="253"/>
                    <a:pt x="370" y="143"/>
                    <a:pt x="411" y="89"/>
                  </a:cubicBezTo>
                  <a:cubicBezTo>
                    <a:pt x="451" y="34"/>
                    <a:pt x="447" y="27"/>
                    <a:pt x="473" y="14"/>
                  </a:cubicBezTo>
                  <a:cubicBezTo>
                    <a:pt x="498" y="0"/>
                    <a:pt x="539" y="0"/>
                    <a:pt x="564" y="9"/>
                  </a:cubicBezTo>
                  <a:cubicBezTo>
                    <a:pt x="589" y="17"/>
                    <a:pt x="615" y="38"/>
                    <a:pt x="623" y="65"/>
                  </a:cubicBezTo>
                  <a:cubicBezTo>
                    <a:pt x="630" y="91"/>
                    <a:pt x="629" y="127"/>
                    <a:pt x="612" y="169"/>
                  </a:cubicBezTo>
                  <a:cubicBezTo>
                    <a:pt x="594" y="210"/>
                    <a:pt x="555" y="255"/>
                    <a:pt x="517" y="313"/>
                  </a:cubicBezTo>
                  <a:cubicBezTo>
                    <a:pt x="477" y="370"/>
                    <a:pt x="426" y="447"/>
                    <a:pt x="380" y="513"/>
                  </a:cubicBezTo>
                  <a:cubicBezTo>
                    <a:pt x="332" y="578"/>
                    <a:pt x="272" y="662"/>
                    <a:pt x="232" y="705"/>
                  </a:cubicBezTo>
                  <a:cubicBezTo>
                    <a:pt x="191" y="747"/>
                    <a:pt x="167" y="758"/>
                    <a:pt x="137" y="766"/>
                  </a:cubicBezTo>
                  <a:cubicBezTo>
                    <a:pt x="106" y="773"/>
                    <a:pt x="64" y="771"/>
                    <a:pt x="47" y="750"/>
                  </a:cubicBezTo>
                  <a:cubicBezTo>
                    <a:pt x="29" y="728"/>
                    <a:pt x="0" y="705"/>
                    <a:pt x="31" y="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3558" name="Straight Connector 63557">
              <a:extLst>
                <a:ext uri="{FF2B5EF4-FFF2-40B4-BE49-F238E27FC236}">
                  <a16:creationId xmlns:a16="http://schemas.microsoft.com/office/drawing/2014/main" id="{D90B9D5D-075E-4CCC-594A-C86F112FEC7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06388" y="2748734"/>
              <a:ext cx="329476" cy="23503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59" name="Freeform 13">
              <a:extLst>
                <a:ext uri="{FF2B5EF4-FFF2-40B4-BE49-F238E27FC236}">
                  <a16:creationId xmlns:a16="http://schemas.microsoft.com/office/drawing/2014/main" id="{5273D903-4585-3EDF-7C47-8D6E4DA66689}"/>
                </a:ext>
              </a:extLst>
            </p:cNvPr>
            <p:cNvSpPr>
              <a:spLocks/>
            </p:cNvSpPr>
            <p:nvPr/>
          </p:nvSpPr>
          <p:spPr bwMode="auto">
            <a:xfrm rot="18901671">
              <a:off x="6414078" y="2910755"/>
              <a:ext cx="424086" cy="403778"/>
            </a:xfrm>
            <a:custGeom>
              <a:avLst/>
              <a:gdLst>
                <a:gd name="T0" fmla="*/ 2147483646 w 630"/>
                <a:gd name="T1" fmla="*/ 2147483646 h 773"/>
                <a:gd name="T2" fmla="*/ 2147483646 w 630"/>
                <a:gd name="T3" fmla="*/ 2147483646 h 773"/>
                <a:gd name="T4" fmla="*/ 2147483646 w 630"/>
                <a:gd name="T5" fmla="*/ 2147483646 h 773"/>
                <a:gd name="T6" fmla="*/ 2147483646 w 630"/>
                <a:gd name="T7" fmla="*/ 2147483646 h 773"/>
                <a:gd name="T8" fmla="*/ 2147483646 w 630"/>
                <a:gd name="T9" fmla="*/ 2147483646 h 773"/>
                <a:gd name="T10" fmla="*/ 2147483646 w 630"/>
                <a:gd name="T11" fmla="*/ 2147483646 h 773"/>
                <a:gd name="T12" fmla="*/ 2147483646 w 630"/>
                <a:gd name="T13" fmla="*/ 2147483646 h 773"/>
                <a:gd name="T14" fmla="*/ 2147483646 w 630"/>
                <a:gd name="T15" fmla="*/ 2147483646 h 773"/>
                <a:gd name="T16" fmla="*/ 2147483646 w 630"/>
                <a:gd name="T17" fmla="*/ 2147483646 h 773"/>
                <a:gd name="T18" fmla="*/ 2147483646 w 630"/>
                <a:gd name="T19" fmla="*/ 2147483646 h 773"/>
                <a:gd name="T20" fmla="*/ 2147483646 w 630"/>
                <a:gd name="T21" fmla="*/ 2147483646 h 773"/>
                <a:gd name="T22" fmla="*/ 2147483646 w 630"/>
                <a:gd name="T23" fmla="*/ 2147483646 h 773"/>
                <a:gd name="T24" fmla="*/ 2147483646 w 630"/>
                <a:gd name="T25" fmla="*/ 2147483646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0"/>
                <a:gd name="T40" fmla="*/ 0 h 773"/>
                <a:gd name="T41" fmla="*/ 630 w 6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0" h="773">
                  <a:moveTo>
                    <a:pt x="31" y="638"/>
                  </a:moveTo>
                  <a:cubicBezTo>
                    <a:pt x="61" y="570"/>
                    <a:pt x="168" y="436"/>
                    <a:pt x="232" y="345"/>
                  </a:cubicBezTo>
                  <a:cubicBezTo>
                    <a:pt x="295" y="253"/>
                    <a:pt x="370" y="143"/>
                    <a:pt x="411" y="89"/>
                  </a:cubicBezTo>
                  <a:cubicBezTo>
                    <a:pt x="451" y="34"/>
                    <a:pt x="447" y="27"/>
                    <a:pt x="473" y="14"/>
                  </a:cubicBezTo>
                  <a:cubicBezTo>
                    <a:pt x="498" y="0"/>
                    <a:pt x="539" y="0"/>
                    <a:pt x="564" y="9"/>
                  </a:cubicBezTo>
                  <a:cubicBezTo>
                    <a:pt x="589" y="17"/>
                    <a:pt x="615" y="38"/>
                    <a:pt x="623" y="65"/>
                  </a:cubicBezTo>
                  <a:cubicBezTo>
                    <a:pt x="630" y="91"/>
                    <a:pt x="629" y="127"/>
                    <a:pt x="612" y="169"/>
                  </a:cubicBezTo>
                  <a:cubicBezTo>
                    <a:pt x="594" y="210"/>
                    <a:pt x="555" y="255"/>
                    <a:pt x="517" y="313"/>
                  </a:cubicBezTo>
                  <a:cubicBezTo>
                    <a:pt x="477" y="370"/>
                    <a:pt x="426" y="447"/>
                    <a:pt x="380" y="513"/>
                  </a:cubicBezTo>
                  <a:cubicBezTo>
                    <a:pt x="332" y="578"/>
                    <a:pt x="272" y="662"/>
                    <a:pt x="232" y="705"/>
                  </a:cubicBezTo>
                  <a:cubicBezTo>
                    <a:pt x="191" y="747"/>
                    <a:pt x="167" y="758"/>
                    <a:pt x="137" y="766"/>
                  </a:cubicBezTo>
                  <a:cubicBezTo>
                    <a:pt x="106" y="773"/>
                    <a:pt x="64" y="771"/>
                    <a:pt x="47" y="750"/>
                  </a:cubicBezTo>
                  <a:cubicBezTo>
                    <a:pt x="29" y="728"/>
                    <a:pt x="0" y="705"/>
                    <a:pt x="31" y="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560" name="Freeform 9">
            <a:extLst>
              <a:ext uri="{FF2B5EF4-FFF2-40B4-BE49-F238E27FC236}">
                <a16:creationId xmlns:a16="http://schemas.microsoft.com/office/drawing/2014/main" id="{4103E13D-3C2C-16E1-3EFA-79B06BD7D70A}"/>
              </a:ext>
            </a:extLst>
          </p:cNvPr>
          <p:cNvSpPr>
            <a:spLocks/>
          </p:cNvSpPr>
          <p:nvPr/>
        </p:nvSpPr>
        <p:spPr bwMode="auto">
          <a:xfrm rot="18505748" flipH="1">
            <a:off x="5345664" y="3543444"/>
            <a:ext cx="647700" cy="1042099"/>
          </a:xfrm>
          <a:custGeom>
            <a:avLst/>
            <a:gdLst>
              <a:gd name="T0" fmla="*/ 0 w 408"/>
              <a:gd name="T1" fmla="*/ 0 h 816"/>
              <a:gd name="T2" fmla="*/ 2147483646 w 408"/>
              <a:gd name="T3" fmla="*/ 2147483646 h 816"/>
              <a:gd name="T4" fmla="*/ 2147483646 w 408"/>
              <a:gd name="T5" fmla="*/ 2147483646 h 816"/>
              <a:gd name="T6" fmla="*/ 2147483646 w 408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816"/>
              <a:gd name="T14" fmla="*/ 408 w 40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816">
                <a:moveTo>
                  <a:pt x="0" y="0"/>
                </a:moveTo>
                <a:cubicBezTo>
                  <a:pt x="16" y="63"/>
                  <a:pt x="32" y="126"/>
                  <a:pt x="80" y="200"/>
                </a:cubicBezTo>
                <a:cubicBezTo>
                  <a:pt x="127" y="273"/>
                  <a:pt x="233" y="337"/>
                  <a:pt x="288" y="440"/>
                </a:cubicBezTo>
                <a:cubicBezTo>
                  <a:pt x="342" y="542"/>
                  <a:pt x="375" y="679"/>
                  <a:pt x="408" y="816"/>
                </a:cubicBezTo>
              </a:path>
            </a:pathLst>
          </a:custGeom>
          <a:noFill/>
          <a:ln w="10795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61" name="Rectangle 148">
            <a:extLst>
              <a:ext uri="{FF2B5EF4-FFF2-40B4-BE49-F238E27FC236}">
                <a16:creationId xmlns:a16="http://schemas.microsoft.com/office/drawing/2014/main" id="{EDFE5812-ADF5-EB8D-81D7-1D84BC4DF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355" y="3776237"/>
            <a:ext cx="2535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Glycogen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Synthase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B7F02-750E-BC6D-ACA0-05316BAF6813}"/>
              </a:ext>
            </a:extLst>
          </p:cNvPr>
          <p:cNvSpPr txBox="1"/>
          <p:nvPr/>
        </p:nvSpPr>
        <p:spPr>
          <a:xfrm>
            <a:off x="2673562" y="4838435"/>
            <a:ext cx="100887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KREBS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Cycle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80969-2882-E4D6-975E-818745B5C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36111" flipH="1">
            <a:off x="1941764" y="4066659"/>
            <a:ext cx="1371600" cy="36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7204A5-A4B4-5142-DE08-DDD2E3E1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463" y="2847324"/>
            <a:ext cx="2222500" cy="13970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033D95C8-3203-DEB4-F163-DEA522C1D61E}"/>
              </a:ext>
            </a:extLst>
          </p:cNvPr>
          <p:cNvSpPr/>
          <p:nvPr/>
        </p:nvSpPr>
        <p:spPr>
          <a:xfrm>
            <a:off x="1091667" y="3439434"/>
            <a:ext cx="1296459" cy="939956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C4B-7306-CA3A-DF03-02160302F9B3}"/>
              </a:ext>
            </a:extLst>
          </p:cNvPr>
          <p:cNvSpPr txBox="1"/>
          <p:nvPr/>
        </p:nvSpPr>
        <p:spPr>
          <a:xfrm>
            <a:off x="1070766" y="3515815"/>
            <a:ext cx="1239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GC Receptor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9E1FA-C6BB-96BD-48B9-B94F80E69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837" y="2423155"/>
            <a:ext cx="1003300" cy="508000"/>
          </a:xfrm>
          <a:prstGeom prst="rect">
            <a:avLst/>
          </a:prstGeom>
        </p:spPr>
      </p:pic>
      <p:sp>
        <p:nvSpPr>
          <p:cNvPr id="63513" name="Freeform 24">
            <a:extLst>
              <a:ext uri="{FF2B5EF4-FFF2-40B4-BE49-F238E27FC236}">
                <a16:creationId xmlns:a16="http://schemas.microsoft.com/office/drawing/2014/main" id="{3DBDB31B-5995-F588-8CB2-753CB9A1E04C}"/>
              </a:ext>
            </a:extLst>
          </p:cNvPr>
          <p:cNvSpPr>
            <a:spLocks/>
          </p:cNvSpPr>
          <p:nvPr/>
        </p:nvSpPr>
        <p:spPr bwMode="auto">
          <a:xfrm rot="20317832">
            <a:off x="3785871" y="2033582"/>
            <a:ext cx="835620" cy="576763"/>
          </a:xfrm>
          <a:custGeom>
            <a:avLst/>
            <a:gdLst>
              <a:gd name="T0" fmla="*/ 2147483646 w 648"/>
              <a:gd name="T1" fmla="*/ 0 h 544"/>
              <a:gd name="T2" fmla="*/ 2147483646 w 648"/>
              <a:gd name="T3" fmla="*/ 2147446332 h 544"/>
              <a:gd name="T4" fmla="*/ 2147483646 w 648"/>
              <a:gd name="T5" fmla="*/ 2147446332 h 544"/>
              <a:gd name="T6" fmla="*/ 2147483646 w 648"/>
              <a:gd name="T7" fmla="*/ 2147446332 h 544"/>
              <a:gd name="T8" fmla="*/ 0 w 648"/>
              <a:gd name="T9" fmla="*/ 2147446332 h 544"/>
              <a:gd name="T10" fmla="*/ 2147483646 w 648"/>
              <a:gd name="T11" fmla="*/ 0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8"/>
              <a:gd name="T19" fmla="*/ 0 h 544"/>
              <a:gd name="T20" fmla="*/ 648 w 648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8" h="544">
                <a:moveTo>
                  <a:pt x="224" y="0"/>
                </a:moveTo>
                <a:lnTo>
                  <a:pt x="648" y="120"/>
                </a:lnTo>
                <a:lnTo>
                  <a:pt x="448" y="544"/>
                </a:lnTo>
                <a:lnTo>
                  <a:pt x="272" y="544"/>
                </a:lnTo>
                <a:lnTo>
                  <a:pt x="0" y="224"/>
                </a:lnTo>
                <a:lnTo>
                  <a:pt x="224" y="0"/>
                </a:lnTo>
                <a:close/>
              </a:path>
            </a:pathLst>
          </a:custGeom>
          <a:solidFill>
            <a:srgbClr val="FF7F00"/>
          </a:solidFill>
          <a:ln w="12700">
            <a:noFill/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19" name="TextBox 63518">
            <a:extLst>
              <a:ext uri="{FF2B5EF4-FFF2-40B4-BE49-F238E27FC236}">
                <a16:creationId xmlns:a16="http://schemas.microsoft.com/office/drawing/2014/main" id="{9133DA18-4515-C500-23D9-40543AE5F045}"/>
              </a:ext>
            </a:extLst>
          </p:cNvPr>
          <p:cNvSpPr txBox="1"/>
          <p:nvPr/>
        </p:nvSpPr>
        <p:spPr>
          <a:xfrm>
            <a:off x="3652095" y="2230923"/>
            <a:ext cx="1090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PI3K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446AD0-AE38-FA43-2059-47F30DF4FEA4}"/>
              </a:ext>
            </a:extLst>
          </p:cNvPr>
          <p:cNvSpPr/>
          <p:nvPr/>
        </p:nvSpPr>
        <p:spPr>
          <a:xfrm>
            <a:off x="4067441" y="2673845"/>
            <a:ext cx="215960" cy="2228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D9913C-95F1-1811-7331-DE56944286DC}"/>
              </a:ext>
            </a:extLst>
          </p:cNvPr>
          <p:cNvGrpSpPr/>
          <p:nvPr/>
        </p:nvGrpSpPr>
        <p:grpSpPr>
          <a:xfrm>
            <a:off x="5315615" y="2121315"/>
            <a:ext cx="320922" cy="584775"/>
            <a:chOff x="4167360" y="2632579"/>
            <a:chExt cx="320922" cy="5847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1CA8-D585-B750-C4A6-AAE3C0732EFB}"/>
                </a:ext>
              </a:extLst>
            </p:cNvPr>
            <p:cNvGrpSpPr/>
            <p:nvPr/>
          </p:nvGrpSpPr>
          <p:grpSpPr>
            <a:xfrm>
              <a:off x="4167360" y="2632579"/>
              <a:ext cx="320922" cy="584775"/>
              <a:chOff x="3720584" y="2062870"/>
              <a:chExt cx="320922" cy="584775"/>
            </a:xfrm>
          </p:grpSpPr>
          <p:sp>
            <p:nvSpPr>
              <p:cNvPr id="11" name="Text Box 48">
                <a:extLst>
                  <a:ext uri="{FF2B5EF4-FFF2-40B4-BE49-F238E27FC236}">
                    <a16:creationId xmlns:a16="http://schemas.microsoft.com/office/drawing/2014/main" id="{94488601-1F8F-DA54-6A8B-860895F526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584" y="2062870"/>
                <a:ext cx="3209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0464FEF-AAE1-A95B-E1DA-AB2A9C138EA4}"/>
                  </a:ext>
                </a:extLst>
              </p:cNvPr>
              <p:cNvSpPr/>
              <p:nvPr/>
            </p:nvSpPr>
            <p:spPr>
              <a:xfrm>
                <a:off x="3773065" y="2256536"/>
                <a:ext cx="215960" cy="222842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3DFC36-2C42-B83D-BBBF-99051C79A698}"/>
                </a:ext>
              </a:extLst>
            </p:cNvPr>
            <p:cNvSpPr/>
            <p:nvPr/>
          </p:nvSpPr>
          <p:spPr>
            <a:xfrm>
              <a:off x="4219841" y="2826245"/>
              <a:ext cx="215960" cy="2228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530CA6-0E50-54A8-10D9-DC121C8459C0}"/>
              </a:ext>
            </a:extLst>
          </p:cNvPr>
          <p:cNvCxnSpPr>
            <a:cxnSpLocks/>
          </p:cNvCxnSpPr>
          <p:nvPr/>
        </p:nvCxnSpPr>
        <p:spPr bwMode="auto">
          <a:xfrm>
            <a:off x="4990179" y="2240408"/>
            <a:ext cx="333903" cy="13096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5D482C-9DCB-BAC4-39B9-0C19900F13E2}"/>
              </a:ext>
            </a:extLst>
          </p:cNvPr>
          <p:cNvGrpSpPr/>
          <p:nvPr/>
        </p:nvGrpSpPr>
        <p:grpSpPr>
          <a:xfrm>
            <a:off x="6923774" y="2756693"/>
            <a:ext cx="320922" cy="584775"/>
            <a:chOff x="4167360" y="2632579"/>
            <a:chExt cx="320922" cy="58477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61B7F60-F682-7ED0-DAC0-C0EED4CD1A0D}"/>
                </a:ext>
              </a:extLst>
            </p:cNvPr>
            <p:cNvGrpSpPr/>
            <p:nvPr/>
          </p:nvGrpSpPr>
          <p:grpSpPr>
            <a:xfrm>
              <a:off x="4167360" y="2632579"/>
              <a:ext cx="320922" cy="584775"/>
              <a:chOff x="3720584" y="2062870"/>
              <a:chExt cx="320922" cy="584775"/>
            </a:xfrm>
          </p:grpSpPr>
          <p:sp>
            <p:nvSpPr>
              <p:cNvPr id="19" name="Text Box 48">
                <a:extLst>
                  <a:ext uri="{FF2B5EF4-FFF2-40B4-BE49-F238E27FC236}">
                    <a16:creationId xmlns:a16="http://schemas.microsoft.com/office/drawing/2014/main" id="{56CE97A0-6763-E3E5-DF4D-E0B742CAD5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584" y="2062870"/>
                <a:ext cx="3209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9045660-E731-FACF-111D-117AB8897AF1}"/>
                  </a:ext>
                </a:extLst>
              </p:cNvPr>
              <p:cNvSpPr/>
              <p:nvPr/>
            </p:nvSpPr>
            <p:spPr>
              <a:xfrm>
                <a:off x="3773065" y="2256536"/>
                <a:ext cx="215960" cy="222842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A655F2-B5C3-C4D8-04D3-2262776AB5C9}"/>
                </a:ext>
              </a:extLst>
            </p:cNvPr>
            <p:cNvSpPr/>
            <p:nvPr/>
          </p:nvSpPr>
          <p:spPr>
            <a:xfrm>
              <a:off x="4219841" y="2826245"/>
              <a:ext cx="215960" cy="2228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5EAD2D-592A-8C39-A78E-2ED8E8339967}"/>
              </a:ext>
            </a:extLst>
          </p:cNvPr>
          <p:cNvGrpSpPr/>
          <p:nvPr/>
        </p:nvGrpSpPr>
        <p:grpSpPr>
          <a:xfrm>
            <a:off x="6641828" y="3760398"/>
            <a:ext cx="320922" cy="584775"/>
            <a:chOff x="4167360" y="2632579"/>
            <a:chExt cx="320922" cy="58477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0E26B9D-49E1-84B3-123C-3137242D4294}"/>
                </a:ext>
              </a:extLst>
            </p:cNvPr>
            <p:cNvGrpSpPr/>
            <p:nvPr/>
          </p:nvGrpSpPr>
          <p:grpSpPr>
            <a:xfrm>
              <a:off x="4167360" y="2632579"/>
              <a:ext cx="320922" cy="584775"/>
              <a:chOff x="3720584" y="2062870"/>
              <a:chExt cx="320922" cy="584775"/>
            </a:xfrm>
          </p:grpSpPr>
          <p:sp>
            <p:nvSpPr>
              <p:cNvPr id="23" name="Text Box 48">
                <a:extLst>
                  <a:ext uri="{FF2B5EF4-FFF2-40B4-BE49-F238E27FC236}">
                    <a16:creationId xmlns:a16="http://schemas.microsoft.com/office/drawing/2014/main" id="{B6A475B1-CB03-550F-BF30-A0355CD0AC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584" y="2062870"/>
                <a:ext cx="3209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4661EFD-DFC5-CF08-5A34-969873B3189E}"/>
                  </a:ext>
                </a:extLst>
              </p:cNvPr>
              <p:cNvSpPr/>
              <p:nvPr/>
            </p:nvSpPr>
            <p:spPr>
              <a:xfrm>
                <a:off x="3773065" y="2256536"/>
                <a:ext cx="215960" cy="222842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5080C5-C983-ED23-8E33-104B181FFA90}"/>
                </a:ext>
              </a:extLst>
            </p:cNvPr>
            <p:cNvSpPr/>
            <p:nvPr/>
          </p:nvSpPr>
          <p:spPr>
            <a:xfrm>
              <a:off x="4219841" y="2826245"/>
              <a:ext cx="215960" cy="2228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76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ECBA3326-94A3-3195-4B91-494432D94E80}"/>
              </a:ext>
            </a:extLst>
          </p:cNvPr>
          <p:cNvGrpSpPr/>
          <p:nvPr/>
        </p:nvGrpSpPr>
        <p:grpSpPr>
          <a:xfrm>
            <a:off x="-43381" y="1504273"/>
            <a:ext cx="9112084" cy="3949700"/>
            <a:chOff x="13580" y="1947121"/>
            <a:chExt cx="9112084" cy="3949700"/>
          </a:xfrm>
        </p:grpSpPr>
        <p:sp>
          <p:nvSpPr>
            <p:cNvPr id="61" name="Freeform 4">
              <a:extLst>
                <a:ext uri="{FF2B5EF4-FFF2-40B4-BE49-F238E27FC236}">
                  <a16:creationId xmlns:a16="http://schemas.microsoft.com/office/drawing/2014/main" id="{B36E831B-6CB5-765D-E880-4F8A6EF27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30" y="1966027"/>
              <a:ext cx="8260315" cy="3913606"/>
            </a:xfrm>
            <a:custGeom>
              <a:avLst/>
              <a:gdLst>
                <a:gd name="T0" fmla="*/ 71 w 4805"/>
                <a:gd name="T1" fmla="*/ 643 h 2277"/>
                <a:gd name="T2" fmla="*/ 184 w 4805"/>
                <a:gd name="T3" fmla="*/ 633 h 2277"/>
                <a:gd name="T4" fmla="*/ 295 w 4805"/>
                <a:gd name="T5" fmla="*/ 622 h 2277"/>
                <a:gd name="T6" fmla="*/ 407 w 4805"/>
                <a:gd name="T7" fmla="*/ 607 h 2277"/>
                <a:gd name="T8" fmla="*/ 525 w 4805"/>
                <a:gd name="T9" fmla="*/ 583 h 2277"/>
                <a:gd name="T10" fmla="*/ 653 w 4805"/>
                <a:gd name="T11" fmla="*/ 546 h 2277"/>
                <a:gd name="T12" fmla="*/ 796 w 4805"/>
                <a:gd name="T13" fmla="*/ 490 h 2277"/>
                <a:gd name="T14" fmla="*/ 963 w 4805"/>
                <a:gd name="T15" fmla="*/ 408 h 2277"/>
                <a:gd name="T16" fmla="*/ 1160 w 4805"/>
                <a:gd name="T17" fmla="*/ 306 h 2277"/>
                <a:gd name="T18" fmla="*/ 1389 w 4805"/>
                <a:gd name="T19" fmla="*/ 200 h 2277"/>
                <a:gd name="T20" fmla="*/ 1651 w 4805"/>
                <a:gd name="T21" fmla="*/ 104 h 2277"/>
                <a:gd name="T22" fmla="*/ 1948 w 4805"/>
                <a:gd name="T23" fmla="*/ 32 h 2277"/>
                <a:gd name="T24" fmla="*/ 2281 w 4805"/>
                <a:gd name="T25" fmla="*/ 0 h 2277"/>
                <a:gd name="T26" fmla="*/ 2629 w 4805"/>
                <a:gd name="T27" fmla="*/ 21 h 2277"/>
                <a:gd name="T28" fmla="*/ 2947 w 4805"/>
                <a:gd name="T29" fmla="*/ 93 h 2277"/>
                <a:gd name="T30" fmla="*/ 3238 w 4805"/>
                <a:gd name="T31" fmla="*/ 199 h 2277"/>
                <a:gd name="T32" fmla="*/ 3501 w 4805"/>
                <a:gd name="T33" fmla="*/ 320 h 2277"/>
                <a:gd name="T34" fmla="*/ 3740 w 4805"/>
                <a:gd name="T35" fmla="*/ 440 h 2277"/>
                <a:gd name="T36" fmla="*/ 3955 w 4805"/>
                <a:gd name="T37" fmla="*/ 540 h 2277"/>
                <a:gd name="T38" fmla="*/ 4147 w 4805"/>
                <a:gd name="T39" fmla="*/ 606 h 2277"/>
                <a:gd name="T40" fmla="*/ 4300 w 4805"/>
                <a:gd name="T41" fmla="*/ 649 h 2277"/>
                <a:gd name="T42" fmla="*/ 4421 w 4805"/>
                <a:gd name="T43" fmla="*/ 679 h 2277"/>
                <a:gd name="T44" fmla="*/ 4520 w 4805"/>
                <a:gd name="T45" fmla="*/ 701 h 2277"/>
                <a:gd name="T46" fmla="*/ 4610 w 4805"/>
                <a:gd name="T47" fmla="*/ 718 h 2277"/>
                <a:gd name="T48" fmla="*/ 4701 w 4805"/>
                <a:gd name="T49" fmla="*/ 736 h 2277"/>
                <a:gd name="T50" fmla="*/ 4805 w 4805"/>
                <a:gd name="T51" fmla="*/ 759 h 2277"/>
                <a:gd name="T52" fmla="*/ 4721 w 4805"/>
                <a:gd name="T53" fmla="*/ 1588 h 2277"/>
                <a:gd name="T54" fmla="*/ 4631 w 4805"/>
                <a:gd name="T55" fmla="*/ 1598 h 2277"/>
                <a:gd name="T56" fmla="*/ 4546 w 4805"/>
                <a:gd name="T57" fmla="*/ 1605 h 2277"/>
                <a:gd name="T58" fmla="*/ 4451 w 4805"/>
                <a:gd name="T59" fmla="*/ 1621 h 2277"/>
                <a:gd name="T60" fmla="*/ 4335 w 4805"/>
                <a:gd name="T61" fmla="*/ 1655 h 2277"/>
                <a:gd name="T62" fmla="*/ 4186 w 4805"/>
                <a:gd name="T63" fmla="*/ 1716 h 2277"/>
                <a:gd name="T64" fmla="*/ 3992 w 4805"/>
                <a:gd name="T65" fmla="*/ 1811 h 2277"/>
                <a:gd name="T66" fmla="*/ 3776 w 4805"/>
                <a:gd name="T67" fmla="*/ 1918 h 2277"/>
                <a:gd name="T68" fmla="*/ 3541 w 4805"/>
                <a:gd name="T69" fmla="*/ 2024 h 2277"/>
                <a:gd name="T70" fmla="*/ 3285 w 4805"/>
                <a:gd name="T71" fmla="*/ 2121 h 2277"/>
                <a:gd name="T72" fmla="*/ 3003 w 4805"/>
                <a:gd name="T73" fmla="*/ 2200 h 2277"/>
                <a:gd name="T74" fmla="*/ 2693 w 4805"/>
                <a:gd name="T75" fmla="*/ 2255 h 2277"/>
                <a:gd name="T76" fmla="*/ 2352 w 4805"/>
                <a:gd name="T77" fmla="*/ 2277 h 2277"/>
                <a:gd name="T78" fmla="*/ 2013 w 4805"/>
                <a:gd name="T79" fmla="*/ 2261 h 2277"/>
                <a:gd name="T80" fmla="*/ 1713 w 4805"/>
                <a:gd name="T81" fmla="*/ 2211 h 2277"/>
                <a:gd name="T82" fmla="*/ 1448 w 4805"/>
                <a:gd name="T83" fmla="*/ 2136 h 2277"/>
                <a:gd name="T84" fmla="*/ 1217 w 4805"/>
                <a:gd name="T85" fmla="*/ 2045 h 2277"/>
                <a:gd name="T86" fmla="*/ 1019 w 4805"/>
                <a:gd name="T87" fmla="*/ 1946 h 2277"/>
                <a:gd name="T88" fmla="*/ 849 w 4805"/>
                <a:gd name="T89" fmla="*/ 1846 h 2277"/>
                <a:gd name="T90" fmla="*/ 703 w 4805"/>
                <a:gd name="T91" fmla="*/ 1756 h 2277"/>
                <a:gd name="T92" fmla="*/ 571 w 4805"/>
                <a:gd name="T93" fmla="*/ 1685 h 2277"/>
                <a:gd name="T94" fmla="*/ 448 w 4805"/>
                <a:gd name="T95" fmla="*/ 1631 h 2277"/>
                <a:gd name="T96" fmla="*/ 331 w 4805"/>
                <a:gd name="T97" fmla="*/ 1591 h 2277"/>
                <a:gd name="T98" fmla="*/ 217 w 4805"/>
                <a:gd name="T99" fmla="*/ 1562 h 2277"/>
                <a:gd name="T100" fmla="*/ 103 w 4805"/>
                <a:gd name="T101" fmla="*/ 1540 h 22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05" h="2277">
                  <a:moveTo>
                    <a:pt x="10" y="1526"/>
                  </a:moveTo>
                  <a:lnTo>
                    <a:pt x="0" y="650"/>
                  </a:lnTo>
                  <a:lnTo>
                    <a:pt x="24" y="647"/>
                  </a:lnTo>
                  <a:lnTo>
                    <a:pt x="48" y="645"/>
                  </a:lnTo>
                  <a:lnTo>
                    <a:pt x="71" y="643"/>
                  </a:lnTo>
                  <a:lnTo>
                    <a:pt x="94" y="640"/>
                  </a:lnTo>
                  <a:lnTo>
                    <a:pt x="117" y="638"/>
                  </a:lnTo>
                  <a:lnTo>
                    <a:pt x="139" y="637"/>
                  </a:lnTo>
                  <a:lnTo>
                    <a:pt x="162" y="634"/>
                  </a:lnTo>
                  <a:lnTo>
                    <a:pt x="184" y="633"/>
                  </a:lnTo>
                  <a:lnTo>
                    <a:pt x="207" y="631"/>
                  </a:lnTo>
                  <a:lnTo>
                    <a:pt x="229" y="629"/>
                  </a:lnTo>
                  <a:lnTo>
                    <a:pt x="251" y="627"/>
                  </a:lnTo>
                  <a:lnTo>
                    <a:pt x="273" y="625"/>
                  </a:lnTo>
                  <a:lnTo>
                    <a:pt x="295" y="622"/>
                  </a:lnTo>
                  <a:lnTo>
                    <a:pt x="317" y="620"/>
                  </a:lnTo>
                  <a:lnTo>
                    <a:pt x="340" y="617"/>
                  </a:lnTo>
                  <a:lnTo>
                    <a:pt x="362" y="614"/>
                  </a:lnTo>
                  <a:lnTo>
                    <a:pt x="385" y="611"/>
                  </a:lnTo>
                  <a:lnTo>
                    <a:pt x="407" y="607"/>
                  </a:lnTo>
                  <a:lnTo>
                    <a:pt x="430" y="603"/>
                  </a:lnTo>
                  <a:lnTo>
                    <a:pt x="454" y="599"/>
                  </a:lnTo>
                  <a:lnTo>
                    <a:pt x="477" y="594"/>
                  </a:lnTo>
                  <a:lnTo>
                    <a:pt x="501" y="589"/>
                  </a:lnTo>
                  <a:lnTo>
                    <a:pt x="525" y="583"/>
                  </a:lnTo>
                  <a:lnTo>
                    <a:pt x="550" y="577"/>
                  </a:lnTo>
                  <a:lnTo>
                    <a:pt x="575" y="570"/>
                  </a:lnTo>
                  <a:lnTo>
                    <a:pt x="601" y="562"/>
                  </a:lnTo>
                  <a:lnTo>
                    <a:pt x="627" y="554"/>
                  </a:lnTo>
                  <a:lnTo>
                    <a:pt x="653" y="546"/>
                  </a:lnTo>
                  <a:lnTo>
                    <a:pt x="680" y="536"/>
                  </a:lnTo>
                  <a:lnTo>
                    <a:pt x="708" y="526"/>
                  </a:lnTo>
                  <a:lnTo>
                    <a:pt x="737" y="515"/>
                  </a:lnTo>
                  <a:lnTo>
                    <a:pt x="766" y="503"/>
                  </a:lnTo>
                  <a:lnTo>
                    <a:pt x="796" y="490"/>
                  </a:lnTo>
                  <a:lnTo>
                    <a:pt x="827" y="476"/>
                  </a:lnTo>
                  <a:lnTo>
                    <a:pt x="859" y="460"/>
                  </a:lnTo>
                  <a:lnTo>
                    <a:pt x="892" y="444"/>
                  </a:lnTo>
                  <a:lnTo>
                    <a:pt x="927" y="426"/>
                  </a:lnTo>
                  <a:lnTo>
                    <a:pt x="963" y="408"/>
                  </a:lnTo>
                  <a:lnTo>
                    <a:pt x="1000" y="388"/>
                  </a:lnTo>
                  <a:lnTo>
                    <a:pt x="1038" y="369"/>
                  </a:lnTo>
                  <a:lnTo>
                    <a:pt x="1077" y="348"/>
                  </a:lnTo>
                  <a:lnTo>
                    <a:pt x="1118" y="327"/>
                  </a:lnTo>
                  <a:lnTo>
                    <a:pt x="1160" y="306"/>
                  </a:lnTo>
                  <a:lnTo>
                    <a:pt x="1203" y="285"/>
                  </a:lnTo>
                  <a:lnTo>
                    <a:pt x="1248" y="263"/>
                  </a:lnTo>
                  <a:lnTo>
                    <a:pt x="1293" y="242"/>
                  </a:lnTo>
                  <a:lnTo>
                    <a:pt x="1341" y="221"/>
                  </a:lnTo>
                  <a:lnTo>
                    <a:pt x="1389" y="200"/>
                  </a:lnTo>
                  <a:lnTo>
                    <a:pt x="1439" y="179"/>
                  </a:lnTo>
                  <a:lnTo>
                    <a:pt x="1490" y="159"/>
                  </a:lnTo>
                  <a:lnTo>
                    <a:pt x="1542" y="140"/>
                  </a:lnTo>
                  <a:lnTo>
                    <a:pt x="1596" y="121"/>
                  </a:lnTo>
                  <a:lnTo>
                    <a:pt x="1651" y="104"/>
                  </a:lnTo>
                  <a:lnTo>
                    <a:pt x="1708" y="87"/>
                  </a:lnTo>
                  <a:lnTo>
                    <a:pt x="1766" y="71"/>
                  </a:lnTo>
                  <a:lnTo>
                    <a:pt x="1825" y="57"/>
                  </a:lnTo>
                  <a:lnTo>
                    <a:pt x="1886" y="44"/>
                  </a:lnTo>
                  <a:lnTo>
                    <a:pt x="1948" y="32"/>
                  </a:lnTo>
                  <a:lnTo>
                    <a:pt x="2012" y="22"/>
                  </a:lnTo>
                  <a:lnTo>
                    <a:pt x="2077" y="14"/>
                  </a:lnTo>
                  <a:lnTo>
                    <a:pt x="2143" y="7"/>
                  </a:lnTo>
                  <a:lnTo>
                    <a:pt x="2211" y="2"/>
                  </a:lnTo>
                  <a:lnTo>
                    <a:pt x="2281" y="0"/>
                  </a:lnTo>
                  <a:lnTo>
                    <a:pt x="2352" y="0"/>
                  </a:lnTo>
                  <a:lnTo>
                    <a:pt x="2423" y="1"/>
                  </a:lnTo>
                  <a:lnTo>
                    <a:pt x="2493" y="6"/>
                  </a:lnTo>
                  <a:lnTo>
                    <a:pt x="2561" y="13"/>
                  </a:lnTo>
                  <a:lnTo>
                    <a:pt x="2629" y="21"/>
                  </a:lnTo>
                  <a:lnTo>
                    <a:pt x="2695" y="32"/>
                  </a:lnTo>
                  <a:lnTo>
                    <a:pt x="2760" y="45"/>
                  </a:lnTo>
                  <a:lnTo>
                    <a:pt x="2824" y="59"/>
                  </a:lnTo>
                  <a:lnTo>
                    <a:pt x="2886" y="76"/>
                  </a:lnTo>
                  <a:lnTo>
                    <a:pt x="2947" y="93"/>
                  </a:lnTo>
                  <a:lnTo>
                    <a:pt x="3008" y="112"/>
                  </a:lnTo>
                  <a:lnTo>
                    <a:pt x="3067" y="133"/>
                  </a:lnTo>
                  <a:lnTo>
                    <a:pt x="3125" y="154"/>
                  </a:lnTo>
                  <a:lnTo>
                    <a:pt x="3182" y="176"/>
                  </a:lnTo>
                  <a:lnTo>
                    <a:pt x="3238" y="199"/>
                  </a:lnTo>
                  <a:lnTo>
                    <a:pt x="3293" y="223"/>
                  </a:lnTo>
                  <a:lnTo>
                    <a:pt x="3346" y="247"/>
                  </a:lnTo>
                  <a:lnTo>
                    <a:pt x="3399" y="271"/>
                  </a:lnTo>
                  <a:lnTo>
                    <a:pt x="3450" y="296"/>
                  </a:lnTo>
                  <a:lnTo>
                    <a:pt x="3501" y="320"/>
                  </a:lnTo>
                  <a:lnTo>
                    <a:pt x="3551" y="345"/>
                  </a:lnTo>
                  <a:lnTo>
                    <a:pt x="3600" y="369"/>
                  </a:lnTo>
                  <a:lnTo>
                    <a:pt x="3647" y="394"/>
                  </a:lnTo>
                  <a:lnTo>
                    <a:pt x="3694" y="417"/>
                  </a:lnTo>
                  <a:lnTo>
                    <a:pt x="3740" y="440"/>
                  </a:lnTo>
                  <a:lnTo>
                    <a:pt x="3785" y="462"/>
                  </a:lnTo>
                  <a:lnTo>
                    <a:pt x="3828" y="484"/>
                  </a:lnTo>
                  <a:lnTo>
                    <a:pt x="3872" y="504"/>
                  </a:lnTo>
                  <a:lnTo>
                    <a:pt x="3914" y="523"/>
                  </a:lnTo>
                  <a:lnTo>
                    <a:pt x="3955" y="540"/>
                  </a:lnTo>
                  <a:lnTo>
                    <a:pt x="3995" y="556"/>
                  </a:lnTo>
                  <a:lnTo>
                    <a:pt x="4035" y="571"/>
                  </a:lnTo>
                  <a:lnTo>
                    <a:pt x="4074" y="584"/>
                  </a:lnTo>
                  <a:lnTo>
                    <a:pt x="4111" y="595"/>
                  </a:lnTo>
                  <a:lnTo>
                    <a:pt x="4147" y="606"/>
                  </a:lnTo>
                  <a:lnTo>
                    <a:pt x="4180" y="616"/>
                  </a:lnTo>
                  <a:lnTo>
                    <a:pt x="4213" y="625"/>
                  </a:lnTo>
                  <a:lnTo>
                    <a:pt x="4243" y="634"/>
                  </a:lnTo>
                  <a:lnTo>
                    <a:pt x="4273" y="642"/>
                  </a:lnTo>
                  <a:lnTo>
                    <a:pt x="4300" y="649"/>
                  </a:lnTo>
                  <a:lnTo>
                    <a:pt x="4326" y="656"/>
                  </a:lnTo>
                  <a:lnTo>
                    <a:pt x="4352" y="663"/>
                  </a:lnTo>
                  <a:lnTo>
                    <a:pt x="4376" y="668"/>
                  </a:lnTo>
                  <a:lnTo>
                    <a:pt x="4399" y="674"/>
                  </a:lnTo>
                  <a:lnTo>
                    <a:pt x="4421" y="679"/>
                  </a:lnTo>
                  <a:lnTo>
                    <a:pt x="4442" y="684"/>
                  </a:lnTo>
                  <a:lnTo>
                    <a:pt x="4462" y="689"/>
                  </a:lnTo>
                  <a:lnTo>
                    <a:pt x="4482" y="693"/>
                  </a:lnTo>
                  <a:lnTo>
                    <a:pt x="4501" y="697"/>
                  </a:lnTo>
                  <a:lnTo>
                    <a:pt x="4520" y="701"/>
                  </a:lnTo>
                  <a:lnTo>
                    <a:pt x="4539" y="704"/>
                  </a:lnTo>
                  <a:lnTo>
                    <a:pt x="4557" y="708"/>
                  </a:lnTo>
                  <a:lnTo>
                    <a:pt x="4575" y="711"/>
                  </a:lnTo>
                  <a:lnTo>
                    <a:pt x="4592" y="715"/>
                  </a:lnTo>
                  <a:lnTo>
                    <a:pt x="4610" y="718"/>
                  </a:lnTo>
                  <a:lnTo>
                    <a:pt x="4628" y="721"/>
                  </a:lnTo>
                  <a:lnTo>
                    <a:pt x="4645" y="725"/>
                  </a:lnTo>
                  <a:lnTo>
                    <a:pt x="4664" y="728"/>
                  </a:lnTo>
                  <a:lnTo>
                    <a:pt x="4682" y="732"/>
                  </a:lnTo>
                  <a:lnTo>
                    <a:pt x="4701" y="736"/>
                  </a:lnTo>
                  <a:lnTo>
                    <a:pt x="4720" y="740"/>
                  </a:lnTo>
                  <a:lnTo>
                    <a:pt x="4740" y="745"/>
                  </a:lnTo>
                  <a:lnTo>
                    <a:pt x="4761" y="749"/>
                  </a:lnTo>
                  <a:lnTo>
                    <a:pt x="4782" y="754"/>
                  </a:lnTo>
                  <a:lnTo>
                    <a:pt x="4805" y="759"/>
                  </a:lnTo>
                  <a:lnTo>
                    <a:pt x="4804" y="1573"/>
                  </a:lnTo>
                  <a:lnTo>
                    <a:pt x="4782" y="1578"/>
                  </a:lnTo>
                  <a:lnTo>
                    <a:pt x="4761" y="1582"/>
                  </a:lnTo>
                  <a:lnTo>
                    <a:pt x="4740" y="1585"/>
                  </a:lnTo>
                  <a:lnTo>
                    <a:pt x="4721" y="1588"/>
                  </a:lnTo>
                  <a:lnTo>
                    <a:pt x="4702" y="1591"/>
                  </a:lnTo>
                  <a:lnTo>
                    <a:pt x="4683" y="1593"/>
                  </a:lnTo>
                  <a:lnTo>
                    <a:pt x="4666" y="1594"/>
                  </a:lnTo>
                  <a:lnTo>
                    <a:pt x="4648" y="1596"/>
                  </a:lnTo>
                  <a:lnTo>
                    <a:pt x="4631" y="1598"/>
                  </a:lnTo>
                  <a:lnTo>
                    <a:pt x="4614" y="1599"/>
                  </a:lnTo>
                  <a:lnTo>
                    <a:pt x="4597" y="1600"/>
                  </a:lnTo>
                  <a:lnTo>
                    <a:pt x="4580" y="1602"/>
                  </a:lnTo>
                  <a:lnTo>
                    <a:pt x="4563" y="1604"/>
                  </a:lnTo>
                  <a:lnTo>
                    <a:pt x="4546" y="1605"/>
                  </a:lnTo>
                  <a:lnTo>
                    <a:pt x="4528" y="1608"/>
                  </a:lnTo>
                  <a:lnTo>
                    <a:pt x="4509" y="1610"/>
                  </a:lnTo>
                  <a:lnTo>
                    <a:pt x="4491" y="1613"/>
                  </a:lnTo>
                  <a:lnTo>
                    <a:pt x="4471" y="1617"/>
                  </a:lnTo>
                  <a:lnTo>
                    <a:pt x="4451" y="1621"/>
                  </a:lnTo>
                  <a:lnTo>
                    <a:pt x="4430" y="1626"/>
                  </a:lnTo>
                  <a:lnTo>
                    <a:pt x="4409" y="1632"/>
                  </a:lnTo>
                  <a:lnTo>
                    <a:pt x="4386" y="1639"/>
                  </a:lnTo>
                  <a:lnTo>
                    <a:pt x="4361" y="1646"/>
                  </a:lnTo>
                  <a:lnTo>
                    <a:pt x="4335" y="1655"/>
                  </a:lnTo>
                  <a:lnTo>
                    <a:pt x="4309" y="1664"/>
                  </a:lnTo>
                  <a:lnTo>
                    <a:pt x="4281" y="1675"/>
                  </a:lnTo>
                  <a:lnTo>
                    <a:pt x="4251" y="1687"/>
                  </a:lnTo>
                  <a:lnTo>
                    <a:pt x="4219" y="1701"/>
                  </a:lnTo>
                  <a:lnTo>
                    <a:pt x="4186" y="1716"/>
                  </a:lnTo>
                  <a:lnTo>
                    <a:pt x="4150" y="1732"/>
                  </a:lnTo>
                  <a:lnTo>
                    <a:pt x="4113" y="1750"/>
                  </a:lnTo>
                  <a:lnTo>
                    <a:pt x="4074" y="1769"/>
                  </a:lnTo>
                  <a:lnTo>
                    <a:pt x="4033" y="1790"/>
                  </a:lnTo>
                  <a:lnTo>
                    <a:pt x="3992" y="1811"/>
                  </a:lnTo>
                  <a:lnTo>
                    <a:pt x="3950" y="1832"/>
                  </a:lnTo>
                  <a:lnTo>
                    <a:pt x="3907" y="1854"/>
                  </a:lnTo>
                  <a:lnTo>
                    <a:pt x="3864" y="1875"/>
                  </a:lnTo>
                  <a:lnTo>
                    <a:pt x="3820" y="1897"/>
                  </a:lnTo>
                  <a:lnTo>
                    <a:pt x="3776" y="1918"/>
                  </a:lnTo>
                  <a:lnTo>
                    <a:pt x="3730" y="1940"/>
                  </a:lnTo>
                  <a:lnTo>
                    <a:pt x="3684" y="1961"/>
                  </a:lnTo>
                  <a:lnTo>
                    <a:pt x="3638" y="1983"/>
                  </a:lnTo>
                  <a:lnTo>
                    <a:pt x="3590" y="2003"/>
                  </a:lnTo>
                  <a:lnTo>
                    <a:pt x="3541" y="2024"/>
                  </a:lnTo>
                  <a:lnTo>
                    <a:pt x="3492" y="2044"/>
                  </a:lnTo>
                  <a:lnTo>
                    <a:pt x="3442" y="2064"/>
                  </a:lnTo>
                  <a:lnTo>
                    <a:pt x="3391" y="2083"/>
                  </a:lnTo>
                  <a:lnTo>
                    <a:pt x="3338" y="2102"/>
                  </a:lnTo>
                  <a:lnTo>
                    <a:pt x="3285" y="2121"/>
                  </a:lnTo>
                  <a:lnTo>
                    <a:pt x="3231" y="2138"/>
                  </a:lnTo>
                  <a:lnTo>
                    <a:pt x="3176" y="2155"/>
                  </a:lnTo>
                  <a:lnTo>
                    <a:pt x="3119" y="2171"/>
                  </a:lnTo>
                  <a:lnTo>
                    <a:pt x="3062" y="2186"/>
                  </a:lnTo>
                  <a:lnTo>
                    <a:pt x="3003" y="2200"/>
                  </a:lnTo>
                  <a:lnTo>
                    <a:pt x="2944" y="2214"/>
                  </a:lnTo>
                  <a:lnTo>
                    <a:pt x="2883" y="2226"/>
                  </a:lnTo>
                  <a:lnTo>
                    <a:pt x="2821" y="2237"/>
                  </a:lnTo>
                  <a:lnTo>
                    <a:pt x="2758" y="2247"/>
                  </a:lnTo>
                  <a:lnTo>
                    <a:pt x="2693" y="2255"/>
                  </a:lnTo>
                  <a:lnTo>
                    <a:pt x="2628" y="2262"/>
                  </a:lnTo>
                  <a:lnTo>
                    <a:pt x="2561" y="2268"/>
                  </a:lnTo>
                  <a:lnTo>
                    <a:pt x="2492" y="2272"/>
                  </a:lnTo>
                  <a:lnTo>
                    <a:pt x="2423" y="2276"/>
                  </a:lnTo>
                  <a:lnTo>
                    <a:pt x="2352" y="2277"/>
                  </a:lnTo>
                  <a:lnTo>
                    <a:pt x="2281" y="2277"/>
                  </a:lnTo>
                  <a:lnTo>
                    <a:pt x="2212" y="2275"/>
                  </a:lnTo>
                  <a:lnTo>
                    <a:pt x="2144" y="2272"/>
                  </a:lnTo>
                  <a:lnTo>
                    <a:pt x="2078" y="2267"/>
                  </a:lnTo>
                  <a:lnTo>
                    <a:pt x="2013" y="2261"/>
                  </a:lnTo>
                  <a:lnTo>
                    <a:pt x="1950" y="2253"/>
                  </a:lnTo>
                  <a:lnTo>
                    <a:pt x="1889" y="2244"/>
                  </a:lnTo>
                  <a:lnTo>
                    <a:pt x="1828" y="2234"/>
                  </a:lnTo>
                  <a:lnTo>
                    <a:pt x="1770" y="2223"/>
                  </a:lnTo>
                  <a:lnTo>
                    <a:pt x="1713" y="2211"/>
                  </a:lnTo>
                  <a:lnTo>
                    <a:pt x="1657" y="2198"/>
                  </a:lnTo>
                  <a:lnTo>
                    <a:pt x="1603" y="2184"/>
                  </a:lnTo>
                  <a:lnTo>
                    <a:pt x="1550" y="2169"/>
                  </a:lnTo>
                  <a:lnTo>
                    <a:pt x="1498" y="2153"/>
                  </a:lnTo>
                  <a:lnTo>
                    <a:pt x="1448" y="2136"/>
                  </a:lnTo>
                  <a:lnTo>
                    <a:pt x="1399" y="2119"/>
                  </a:lnTo>
                  <a:lnTo>
                    <a:pt x="1352" y="2101"/>
                  </a:lnTo>
                  <a:lnTo>
                    <a:pt x="1306" y="2083"/>
                  </a:lnTo>
                  <a:lnTo>
                    <a:pt x="1261" y="2064"/>
                  </a:lnTo>
                  <a:lnTo>
                    <a:pt x="1217" y="2045"/>
                  </a:lnTo>
                  <a:lnTo>
                    <a:pt x="1175" y="2026"/>
                  </a:lnTo>
                  <a:lnTo>
                    <a:pt x="1134" y="2006"/>
                  </a:lnTo>
                  <a:lnTo>
                    <a:pt x="1095" y="1986"/>
                  </a:lnTo>
                  <a:lnTo>
                    <a:pt x="1056" y="1966"/>
                  </a:lnTo>
                  <a:lnTo>
                    <a:pt x="1019" y="1946"/>
                  </a:lnTo>
                  <a:lnTo>
                    <a:pt x="982" y="1926"/>
                  </a:lnTo>
                  <a:lnTo>
                    <a:pt x="947" y="1905"/>
                  </a:lnTo>
                  <a:lnTo>
                    <a:pt x="913" y="1885"/>
                  </a:lnTo>
                  <a:lnTo>
                    <a:pt x="880" y="1866"/>
                  </a:lnTo>
                  <a:lnTo>
                    <a:pt x="849" y="1846"/>
                  </a:lnTo>
                  <a:lnTo>
                    <a:pt x="817" y="1827"/>
                  </a:lnTo>
                  <a:lnTo>
                    <a:pt x="788" y="1808"/>
                  </a:lnTo>
                  <a:lnTo>
                    <a:pt x="759" y="1790"/>
                  </a:lnTo>
                  <a:lnTo>
                    <a:pt x="731" y="1772"/>
                  </a:lnTo>
                  <a:lnTo>
                    <a:pt x="703" y="1756"/>
                  </a:lnTo>
                  <a:lnTo>
                    <a:pt x="676" y="1741"/>
                  </a:lnTo>
                  <a:lnTo>
                    <a:pt x="649" y="1726"/>
                  </a:lnTo>
                  <a:lnTo>
                    <a:pt x="623" y="1711"/>
                  </a:lnTo>
                  <a:lnTo>
                    <a:pt x="597" y="1698"/>
                  </a:lnTo>
                  <a:lnTo>
                    <a:pt x="571" y="1685"/>
                  </a:lnTo>
                  <a:lnTo>
                    <a:pt x="546" y="1673"/>
                  </a:lnTo>
                  <a:lnTo>
                    <a:pt x="521" y="1662"/>
                  </a:lnTo>
                  <a:lnTo>
                    <a:pt x="496" y="1651"/>
                  </a:lnTo>
                  <a:lnTo>
                    <a:pt x="472" y="1641"/>
                  </a:lnTo>
                  <a:lnTo>
                    <a:pt x="448" y="1631"/>
                  </a:lnTo>
                  <a:lnTo>
                    <a:pt x="424" y="1623"/>
                  </a:lnTo>
                  <a:lnTo>
                    <a:pt x="400" y="1614"/>
                  </a:lnTo>
                  <a:lnTo>
                    <a:pt x="377" y="1606"/>
                  </a:lnTo>
                  <a:lnTo>
                    <a:pt x="354" y="1598"/>
                  </a:lnTo>
                  <a:lnTo>
                    <a:pt x="331" y="1591"/>
                  </a:lnTo>
                  <a:lnTo>
                    <a:pt x="308" y="1585"/>
                  </a:lnTo>
                  <a:lnTo>
                    <a:pt x="285" y="1578"/>
                  </a:lnTo>
                  <a:lnTo>
                    <a:pt x="263" y="1572"/>
                  </a:lnTo>
                  <a:lnTo>
                    <a:pt x="240" y="1567"/>
                  </a:lnTo>
                  <a:lnTo>
                    <a:pt x="217" y="1562"/>
                  </a:lnTo>
                  <a:lnTo>
                    <a:pt x="195" y="1557"/>
                  </a:lnTo>
                  <a:lnTo>
                    <a:pt x="172" y="1552"/>
                  </a:lnTo>
                  <a:lnTo>
                    <a:pt x="149" y="1548"/>
                  </a:lnTo>
                  <a:lnTo>
                    <a:pt x="126" y="1544"/>
                  </a:lnTo>
                  <a:lnTo>
                    <a:pt x="103" y="1540"/>
                  </a:lnTo>
                  <a:lnTo>
                    <a:pt x="80" y="1537"/>
                  </a:lnTo>
                  <a:lnTo>
                    <a:pt x="57" y="1533"/>
                  </a:lnTo>
                  <a:lnTo>
                    <a:pt x="34" y="1530"/>
                  </a:lnTo>
                  <a:lnTo>
                    <a:pt x="10" y="1526"/>
                  </a:lnTo>
                  <a:close/>
                </a:path>
              </a:pathLst>
            </a:custGeom>
            <a:solidFill>
              <a:srgbClr val="966A3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1E0AE37-8B37-5A99-6A1C-8ED3C8DC179A}"/>
                </a:ext>
              </a:extLst>
            </p:cNvPr>
            <p:cNvGrpSpPr/>
            <p:nvPr/>
          </p:nvGrpSpPr>
          <p:grpSpPr>
            <a:xfrm>
              <a:off x="13580" y="1947121"/>
              <a:ext cx="9112084" cy="3949700"/>
              <a:chOff x="13580" y="1947121"/>
              <a:chExt cx="9112084" cy="3949700"/>
            </a:xfrm>
          </p:grpSpPr>
          <p:sp>
            <p:nvSpPr>
              <p:cNvPr id="63" name="Freeform 5">
                <a:extLst>
                  <a:ext uri="{FF2B5EF4-FFF2-40B4-BE49-F238E27FC236}">
                    <a16:creationId xmlns:a16="http://schemas.microsoft.com/office/drawing/2014/main" id="{DCA08E81-7D1D-39DC-75A1-E83C04CF1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39" y="3066031"/>
                <a:ext cx="53292" cy="1522817"/>
              </a:xfrm>
              <a:custGeom>
                <a:avLst/>
                <a:gdLst>
                  <a:gd name="T0" fmla="*/ 9 w 31"/>
                  <a:gd name="T1" fmla="*/ 0 h 886"/>
                  <a:gd name="T2" fmla="*/ 0 w 31"/>
                  <a:gd name="T3" fmla="*/ 10 h 886"/>
                  <a:gd name="T4" fmla="*/ 10 w 31"/>
                  <a:gd name="T5" fmla="*/ 886 h 886"/>
                  <a:gd name="T6" fmla="*/ 31 w 31"/>
                  <a:gd name="T7" fmla="*/ 886 h 886"/>
                  <a:gd name="T8" fmla="*/ 20 w 31"/>
                  <a:gd name="T9" fmla="*/ 10 h 886"/>
                  <a:gd name="T10" fmla="*/ 11 w 31"/>
                  <a:gd name="T11" fmla="*/ 20 h 886"/>
                  <a:gd name="T12" fmla="*/ 20 w 31"/>
                  <a:gd name="T13" fmla="*/ 10 h 886"/>
                  <a:gd name="T14" fmla="*/ 19 w 31"/>
                  <a:gd name="T15" fmla="*/ 5 h 886"/>
                  <a:gd name="T16" fmla="*/ 17 w 31"/>
                  <a:gd name="T17" fmla="*/ 2 h 886"/>
                  <a:gd name="T18" fmla="*/ 14 w 31"/>
                  <a:gd name="T19" fmla="*/ 0 h 886"/>
                  <a:gd name="T20" fmla="*/ 10 w 31"/>
                  <a:gd name="T21" fmla="*/ 0 h 886"/>
                  <a:gd name="T22" fmla="*/ 6 w 31"/>
                  <a:gd name="T23" fmla="*/ 0 h 886"/>
                  <a:gd name="T24" fmla="*/ 3 w 31"/>
                  <a:gd name="T25" fmla="*/ 2 h 886"/>
                  <a:gd name="T26" fmla="*/ 1 w 31"/>
                  <a:gd name="T27" fmla="*/ 5 h 886"/>
                  <a:gd name="T28" fmla="*/ 0 w 31"/>
                  <a:gd name="T29" fmla="*/ 10 h 886"/>
                  <a:gd name="T30" fmla="*/ 9 w 31"/>
                  <a:gd name="T31" fmla="*/ 0 h 8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1" h="886">
                    <a:moveTo>
                      <a:pt x="9" y="0"/>
                    </a:moveTo>
                    <a:lnTo>
                      <a:pt x="0" y="10"/>
                    </a:lnTo>
                    <a:lnTo>
                      <a:pt x="10" y="886"/>
                    </a:lnTo>
                    <a:lnTo>
                      <a:pt x="31" y="886"/>
                    </a:lnTo>
                    <a:lnTo>
                      <a:pt x="20" y="10"/>
                    </a:lnTo>
                    <a:lnTo>
                      <a:pt x="11" y="20"/>
                    </a:lnTo>
                    <a:lnTo>
                      <a:pt x="20" y="10"/>
                    </a:lnTo>
                    <a:lnTo>
                      <a:pt x="19" y="5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88" name="Freeform 6">
                <a:extLst>
                  <a:ext uri="{FF2B5EF4-FFF2-40B4-BE49-F238E27FC236}">
                    <a16:creationId xmlns:a16="http://schemas.microsoft.com/office/drawing/2014/main" id="{B6CEB764-9BEA-04B6-91DE-1E5C2E686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11" y="2813374"/>
                <a:ext cx="1325433" cy="287032"/>
              </a:xfrm>
              <a:custGeom>
                <a:avLst/>
                <a:gdLst>
                  <a:gd name="T0" fmla="*/ 763 w 771"/>
                  <a:gd name="T1" fmla="*/ 0 h 167"/>
                  <a:gd name="T2" fmla="*/ 706 w 771"/>
                  <a:gd name="T3" fmla="*/ 23 h 167"/>
                  <a:gd name="T4" fmla="*/ 651 w 771"/>
                  <a:gd name="T5" fmla="*/ 43 h 167"/>
                  <a:gd name="T6" fmla="*/ 599 w 771"/>
                  <a:gd name="T7" fmla="*/ 60 h 167"/>
                  <a:gd name="T8" fmla="*/ 548 w 771"/>
                  <a:gd name="T9" fmla="*/ 74 h 167"/>
                  <a:gd name="T10" fmla="*/ 500 w 771"/>
                  <a:gd name="T11" fmla="*/ 86 h 167"/>
                  <a:gd name="T12" fmla="*/ 453 w 771"/>
                  <a:gd name="T13" fmla="*/ 96 h 167"/>
                  <a:gd name="T14" fmla="*/ 407 w 771"/>
                  <a:gd name="T15" fmla="*/ 104 h 167"/>
                  <a:gd name="T16" fmla="*/ 362 w 771"/>
                  <a:gd name="T17" fmla="*/ 111 h 167"/>
                  <a:gd name="T18" fmla="*/ 317 w 771"/>
                  <a:gd name="T19" fmla="*/ 117 h 167"/>
                  <a:gd name="T20" fmla="*/ 273 w 771"/>
                  <a:gd name="T21" fmla="*/ 121 h 167"/>
                  <a:gd name="T22" fmla="*/ 229 w 771"/>
                  <a:gd name="T23" fmla="*/ 126 h 167"/>
                  <a:gd name="T24" fmla="*/ 185 w 771"/>
                  <a:gd name="T25" fmla="*/ 129 h 167"/>
                  <a:gd name="T26" fmla="*/ 139 w 771"/>
                  <a:gd name="T27" fmla="*/ 133 h 167"/>
                  <a:gd name="T28" fmla="*/ 94 w 771"/>
                  <a:gd name="T29" fmla="*/ 137 h 167"/>
                  <a:gd name="T30" fmla="*/ 48 w 771"/>
                  <a:gd name="T31" fmla="*/ 141 h 167"/>
                  <a:gd name="T32" fmla="*/ 0 w 771"/>
                  <a:gd name="T33" fmla="*/ 147 h 167"/>
                  <a:gd name="T34" fmla="*/ 26 w 771"/>
                  <a:gd name="T35" fmla="*/ 165 h 167"/>
                  <a:gd name="T36" fmla="*/ 73 w 771"/>
                  <a:gd name="T37" fmla="*/ 160 h 167"/>
                  <a:gd name="T38" fmla="*/ 118 w 771"/>
                  <a:gd name="T39" fmla="*/ 156 h 167"/>
                  <a:gd name="T40" fmla="*/ 164 w 771"/>
                  <a:gd name="T41" fmla="*/ 152 h 167"/>
                  <a:gd name="T42" fmla="*/ 208 w 771"/>
                  <a:gd name="T43" fmla="*/ 148 h 167"/>
                  <a:gd name="T44" fmla="*/ 253 w 771"/>
                  <a:gd name="T45" fmla="*/ 144 h 167"/>
                  <a:gd name="T46" fmla="*/ 297 w 771"/>
                  <a:gd name="T47" fmla="*/ 140 h 167"/>
                  <a:gd name="T48" fmla="*/ 342 w 771"/>
                  <a:gd name="T49" fmla="*/ 135 h 167"/>
                  <a:gd name="T50" fmla="*/ 388 w 771"/>
                  <a:gd name="T51" fmla="*/ 128 h 167"/>
                  <a:gd name="T52" fmla="*/ 433 w 771"/>
                  <a:gd name="T53" fmla="*/ 121 h 167"/>
                  <a:gd name="T54" fmla="*/ 480 w 771"/>
                  <a:gd name="T55" fmla="*/ 112 h 167"/>
                  <a:gd name="T56" fmla="*/ 529 w 771"/>
                  <a:gd name="T57" fmla="*/ 100 h 167"/>
                  <a:gd name="T58" fmla="*/ 579 w 771"/>
                  <a:gd name="T59" fmla="*/ 87 h 167"/>
                  <a:gd name="T60" fmla="*/ 631 w 771"/>
                  <a:gd name="T61" fmla="*/ 71 h 167"/>
                  <a:gd name="T62" fmla="*/ 685 w 771"/>
                  <a:gd name="T63" fmla="*/ 53 h 167"/>
                  <a:gd name="T64" fmla="*/ 742 w 771"/>
                  <a:gd name="T65" fmla="*/ 32 h 167"/>
                  <a:gd name="T66" fmla="*/ 771 w 771"/>
                  <a:gd name="T67" fmla="*/ 20 h 16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71" h="167">
                    <a:moveTo>
                      <a:pt x="763" y="0"/>
                    </a:moveTo>
                    <a:lnTo>
                      <a:pt x="763" y="0"/>
                    </a:lnTo>
                    <a:lnTo>
                      <a:pt x="734" y="12"/>
                    </a:lnTo>
                    <a:lnTo>
                      <a:pt x="706" y="23"/>
                    </a:lnTo>
                    <a:lnTo>
                      <a:pt x="678" y="33"/>
                    </a:lnTo>
                    <a:lnTo>
                      <a:pt x="651" y="43"/>
                    </a:lnTo>
                    <a:lnTo>
                      <a:pt x="625" y="52"/>
                    </a:lnTo>
                    <a:lnTo>
                      <a:pt x="599" y="60"/>
                    </a:lnTo>
                    <a:lnTo>
                      <a:pt x="573" y="67"/>
                    </a:lnTo>
                    <a:lnTo>
                      <a:pt x="548" y="74"/>
                    </a:lnTo>
                    <a:lnTo>
                      <a:pt x="524" y="80"/>
                    </a:lnTo>
                    <a:lnTo>
                      <a:pt x="500" y="86"/>
                    </a:lnTo>
                    <a:lnTo>
                      <a:pt x="476" y="91"/>
                    </a:lnTo>
                    <a:lnTo>
                      <a:pt x="453" y="96"/>
                    </a:lnTo>
                    <a:lnTo>
                      <a:pt x="430" y="100"/>
                    </a:lnTo>
                    <a:lnTo>
                      <a:pt x="407" y="104"/>
                    </a:lnTo>
                    <a:lnTo>
                      <a:pt x="384" y="107"/>
                    </a:lnTo>
                    <a:lnTo>
                      <a:pt x="362" y="111"/>
                    </a:lnTo>
                    <a:lnTo>
                      <a:pt x="340" y="114"/>
                    </a:lnTo>
                    <a:lnTo>
                      <a:pt x="317" y="117"/>
                    </a:lnTo>
                    <a:lnTo>
                      <a:pt x="295" y="119"/>
                    </a:lnTo>
                    <a:lnTo>
                      <a:pt x="273" y="121"/>
                    </a:lnTo>
                    <a:lnTo>
                      <a:pt x="251" y="124"/>
                    </a:lnTo>
                    <a:lnTo>
                      <a:pt x="229" y="126"/>
                    </a:lnTo>
                    <a:lnTo>
                      <a:pt x="207" y="128"/>
                    </a:lnTo>
                    <a:lnTo>
                      <a:pt x="185" y="129"/>
                    </a:lnTo>
                    <a:lnTo>
                      <a:pt x="162" y="131"/>
                    </a:lnTo>
                    <a:lnTo>
                      <a:pt x="139" y="133"/>
                    </a:lnTo>
                    <a:lnTo>
                      <a:pt x="117" y="135"/>
                    </a:lnTo>
                    <a:lnTo>
                      <a:pt x="94" y="137"/>
                    </a:lnTo>
                    <a:lnTo>
                      <a:pt x="71" y="139"/>
                    </a:lnTo>
                    <a:lnTo>
                      <a:pt x="48" y="141"/>
                    </a:lnTo>
                    <a:lnTo>
                      <a:pt x="24" y="144"/>
                    </a:lnTo>
                    <a:lnTo>
                      <a:pt x="0" y="147"/>
                    </a:lnTo>
                    <a:lnTo>
                      <a:pt x="2" y="167"/>
                    </a:lnTo>
                    <a:lnTo>
                      <a:pt x="26" y="165"/>
                    </a:lnTo>
                    <a:lnTo>
                      <a:pt x="50" y="162"/>
                    </a:lnTo>
                    <a:lnTo>
                      <a:pt x="73" y="160"/>
                    </a:lnTo>
                    <a:lnTo>
                      <a:pt x="96" y="158"/>
                    </a:lnTo>
                    <a:lnTo>
                      <a:pt x="118" y="156"/>
                    </a:lnTo>
                    <a:lnTo>
                      <a:pt x="142" y="154"/>
                    </a:lnTo>
                    <a:lnTo>
                      <a:pt x="164" y="152"/>
                    </a:lnTo>
                    <a:lnTo>
                      <a:pt x="186" y="150"/>
                    </a:lnTo>
                    <a:lnTo>
                      <a:pt x="208" y="148"/>
                    </a:lnTo>
                    <a:lnTo>
                      <a:pt x="231" y="147"/>
                    </a:lnTo>
                    <a:lnTo>
                      <a:pt x="253" y="144"/>
                    </a:lnTo>
                    <a:lnTo>
                      <a:pt x="275" y="142"/>
                    </a:lnTo>
                    <a:lnTo>
                      <a:pt x="297" y="140"/>
                    </a:lnTo>
                    <a:lnTo>
                      <a:pt x="320" y="137"/>
                    </a:lnTo>
                    <a:lnTo>
                      <a:pt x="342" y="135"/>
                    </a:lnTo>
                    <a:lnTo>
                      <a:pt x="364" y="132"/>
                    </a:lnTo>
                    <a:lnTo>
                      <a:pt x="388" y="128"/>
                    </a:lnTo>
                    <a:lnTo>
                      <a:pt x="410" y="125"/>
                    </a:lnTo>
                    <a:lnTo>
                      <a:pt x="433" y="121"/>
                    </a:lnTo>
                    <a:lnTo>
                      <a:pt x="457" y="117"/>
                    </a:lnTo>
                    <a:lnTo>
                      <a:pt x="480" y="112"/>
                    </a:lnTo>
                    <a:lnTo>
                      <a:pt x="504" y="106"/>
                    </a:lnTo>
                    <a:lnTo>
                      <a:pt x="529" y="100"/>
                    </a:lnTo>
                    <a:lnTo>
                      <a:pt x="554" y="94"/>
                    </a:lnTo>
                    <a:lnTo>
                      <a:pt x="579" y="87"/>
                    </a:lnTo>
                    <a:lnTo>
                      <a:pt x="605" y="79"/>
                    </a:lnTo>
                    <a:lnTo>
                      <a:pt x="631" y="71"/>
                    </a:lnTo>
                    <a:lnTo>
                      <a:pt x="658" y="63"/>
                    </a:lnTo>
                    <a:lnTo>
                      <a:pt x="685" y="53"/>
                    </a:lnTo>
                    <a:lnTo>
                      <a:pt x="712" y="43"/>
                    </a:lnTo>
                    <a:lnTo>
                      <a:pt x="742" y="32"/>
                    </a:lnTo>
                    <a:lnTo>
                      <a:pt x="771" y="20"/>
                    </a:lnTo>
                    <a:lnTo>
                      <a:pt x="7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89" name="Freeform 7">
                <a:extLst>
                  <a:ext uri="{FF2B5EF4-FFF2-40B4-BE49-F238E27FC236}">
                    <a16:creationId xmlns:a16="http://schemas.microsoft.com/office/drawing/2014/main" id="{BB170353-6FC2-E59B-52AF-1BFE97D06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991" y="1947121"/>
                <a:ext cx="2733382" cy="900628"/>
              </a:xfrm>
              <a:custGeom>
                <a:avLst/>
                <a:gdLst>
                  <a:gd name="T0" fmla="*/ 1590 w 1590"/>
                  <a:gd name="T1" fmla="*/ 0 h 524"/>
                  <a:gd name="T2" fmla="*/ 1449 w 1590"/>
                  <a:gd name="T3" fmla="*/ 3 h 524"/>
                  <a:gd name="T4" fmla="*/ 1314 w 1590"/>
                  <a:gd name="T5" fmla="*/ 15 h 524"/>
                  <a:gd name="T6" fmla="*/ 1184 w 1590"/>
                  <a:gd name="T7" fmla="*/ 33 h 524"/>
                  <a:gd name="T8" fmla="*/ 1061 w 1590"/>
                  <a:gd name="T9" fmla="*/ 57 h 524"/>
                  <a:gd name="T10" fmla="*/ 943 w 1590"/>
                  <a:gd name="T11" fmla="*/ 88 h 524"/>
                  <a:gd name="T12" fmla="*/ 831 w 1590"/>
                  <a:gd name="T13" fmla="*/ 122 h 524"/>
                  <a:gd name="T14" fmla="*/ 724 w 1590"/>
                  <a:gd name="T15" fmla="*/ 160 h 524"/>
                  <a:gd name="T16" fmla="*/ 623 w 1590"/>
                  <a:gd name="T17" fmla="*/ 201 h 524"/>
                  <a:gd name="T18" fmla="*/ 527 w 1590"/>
                  <a:gd name="T19" fmla="*/ 244 h 524"/>
                  <a:gd name="T20" fmla="*/ 437 w 1590"/>
                  <a:gd name="T21" fmla="*/ 287 h 524"/>
                  <a:gd name="T22" fmla="*/ 352 w 1590"/>
                  <a:gd name="T23" fmla="*/ 329 h 524"/>
                  <a:gd name="T24" fmla="*/ 271 w 1590"/>
                  <a:gd name="T25" fmla="*/ 371 h 524"/>
                  <a:gd name="T26" fmla="*/ 196 w 1590"/>
                  <a:gd name="T27" fmla="*/ 410 h 524"/>
                  <a:gd name="T28" fmla="*/ 126 w 1590"/>
                  <a:gd name="T29" fmla="*/ 446 h 524"/>
                  <a:gd name="T30" fmla="*/ 60 w 1590"/>
                  <a:gd name="T31" fmla="*/ 478 h 524"/>
                  <a:gd name="T32" fmla="*/ 0 w 1590"/>
                  <a:gd name="T33" fmla="*/ 504 h 524"/>
                  <a:gd name="T34" fmla="*/ 38 w 1590"/>
                  <a:gd name="T35" fmla="*/ 511 h 524"/>
                  <a:gd name="T36" fmla="*/ 102 w 1590"/>
                  <a:gd name="T37" fmla="*/ 481 h 524"/>
                  <a:gd name="T38" fmla="*/ 170 w 1590"/>
                  <a:gd name="T39" fmla="*/ 447 h 524"/>
                  <a:gd name="T40" fmla="*/ 242 w 1590"/>
                  <a:gd name="T41" fmla="*/ 409 h 524"/>
                  <a:gd name="T42" fmla="*/ 320 w 1590"/>
                  <a:gd name="T43" fmla="*/ 368 h 524"/>
                  <a:gd name="T44" fmla="*/ 402 w 1590"/>
                  <a:gd name="T45" fmla="*/ 326 h 524"/>
                  <a:gd name="T46" fmla="*/ 490 w 1590"/>
                  <a:gd name="T47" fmla="*/ 284 h 524"/>
                  <a:gd name="T48" fmla="*/ 583 w 1590"/>
                  <a:gd name="T49" fmla="*/ 241 h 524"/>
                  <a:gd name="T50" fmla="*/ 681 w 1590"/>
                  <a:gd name="T51" fmla="*/ 200 h 524"/>
                  <a:gd name="T52" fmla="*/ 784 w 1590"/>
                  <a:gd name="T53" fmla="*/ 161 h 524"/>
                  <a:gd name="T54" fmla="*/ 892 w 1590"/>
                  <a:gd name="T55" fmla="*/ 125 h 524"/>
                  <a:gd name="T56" fmla="*/ 1007 w 1590"/>
                  <a:gd name="T57" fmla="*/ 92 h 524"/>
                  <a:gd name="T58" fmla="*/ 1125 w 1590"/>
                  <a:gd name="T59" fmla="*/ 65 h 524"/>
                  <a:gd name="T60" fmla="*/ 1252 w 1590"/>
                  <a:gd name="T61" fmla="*/ 43 h 524"/>
                  <a:gd name="T62" fmla="*/ 1382 w 1590"/>
                  <a:gd name="T63" fmla="*/ 28 h 524"/>
                  <a:gd name="T64" fmla="*/ 1519 w 1590"/>
                  <a:gd name="T65" fmla="*/ 21 h 524"/>
                  <a:gd name="T66" fmla="*/ 1590 w 1590"/>
                  <a:gd name="T67" fmla="*/ 21 h 5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90" h="524">
                    <a:moveTo>
                      <a:pt x="1590" y="0"/>
                    </a:moveTo>
                    <a:lnTo>
                      <a:pt x="1590" y="0"/>
                    </a:lnTo>
                    <a:lnTo>
                      <a:pt x="1519" y="1"/>
                    </a:lnTo>
                    <a:lnTo>
                      <a:pt x="1449" y="3"/>
                    </a:lnTo>
                    <a:lnTo>
                      <a:pt x="1381" y="8"/>
                    </a:lnTo>
                    <a:lnTo>
                      <a:pt x="1314" y="15"/>
                    </a:lnTo>
                    <a:lnTo>
                      <a:pt x="1248" y="23"/>
                    </a:lnTo>
                    <a:lnTo>
                      <a:pt x="1184" y="33"/>
                    </a:lnTo>
                    <a:lnTo>
                      <a:pt x="1122" y="45"/>
                    </a:lnTo>
                    <a:lnTo>
                      <a:pt x="1061" y="57"/>
                    </a:lnTo>
                    <a:lnTo>
                      <a:pt x="1001" y="72"/>
                    </a:lnTo>
                    <a:lnTo>
                      <a:pt x="943" y="88"/>
                    </a:lnTo>
                    <a:lnTo>
                      <a:pt x="886" y="105"/>
                    </a:lnTo>
                    <a:lnTo>
                      <a:pt x="831" y="122"/>
                    </a:lnTo>
                    <a:lnTo>
                      <a:pt x="777" y="141"/>
                    </a:lnTo>
                    <a:lnTo>
                      <a:pt x="724" y="160"/>
                    </a:lnTo>
                    <a:lnTo>
                      <a:pt x="673" y="181"/>
                    </a:lnTo>
                    <a:lnTo>
                      <a:pt x="623" y="201"/>
                    </a:lnTo>
                    <a:lnTo>
                      <a:pt x="575" y="223"/>
                    </a:lnTo>
                    <a:lnTo>
                      <a:pt x="527" y="244"/>
                    </a:lnTo>
                    <a:lnTo>
                      <a:pt x="481" y="265"/>
                    </a:lnTo>
                    <a:lnTo>
                      <a:pt x="437" y="287"/>
                    </a:lnTo>
                    <a:lnTo>
                      <a:pt x="393" y="308"/>
                    </a:lnTo>
                    <a:lnTo>
                      <a:pt x="352" y="329"/>
                    </a:lnTo>
                    <a:lnTo>
                      <a:pt x="311" y="350"/>
                    </a:lnTo>
                    <a:lnTo>
                      <a:pt x="271" y="371"/>
                    </a:lnTo>
                    <a:lnTo>
                      <a:pt x="233" y="390"/>
                    </a:lnTo>
                    <a:lnTo>
                      <a:pt x="196" y="410"/>
                    </a:lnTo>
                    <a:lnTo>
                      <a:pt x="160" y="428"/>
                    </a:lnTo>
                    <a:lnTo>
                      <a:pt x="126" y="446"/>
                    </a:lnTo>
                    <a:lnTo>
                      <a:pt x="92" y="462"/>
                    </a:lnTo>
                    <a:lnTo>
                      <a:pt x="60" y="478"/>
                    </a:lnTo>
                    <a:lnTo>
                      <a:pt x="30" y="492"/>
                    </a:lnTo>
                    <a:lnTo>
                      <a:pt x="0" y="504"/>
                    </a:lnTo>
                    <a:lnTo>
                      <a:pt x="8" y="524"/>
                    </a:lnTo>
                    <a:lnTo>
                      <a:pt x="38" y="511"/>
                    </a:lnTo>
                    <a:lnTo>
                      <a:pt x="69" y="496"/>
                    </a:lnTo>
                    <a:lnTo>
                      <a:pt x="102" y="481"/>
                    </a:lnTo>
                    <a:lnTo>
                      <a:pt x="135" y="464"/>
                    </a:lnTo>
                    <a:lnTo>
                      <a:pt x="170" y="447"/>
                    </a:lnTo>
                    <a:lnTo>
                      <a:pt x="205" y="428"/>
                    </a:lnTo>
                    <a:lnTo>
                      <a:pt x="242" y="409"/>
                    </a:lnTo>
                    <a:lnTo>
                      <a:pt x="280" y="389"/>
                    </a:lnTo>
                    <a:lnTo>
                      <a:pt x="320" y="368"/>
                    </a:lnTo>
                    <a:lnTo>
                      <a:pt x="361" y="348"/>
                    </a:lnTo>
                    <a:lnTo>
                      <a:pt x="402" y="326"/>
                    </a:lnTo>
                    <a:lnTo>
                      <a:pt x="446" y="305"/>
                    </a:lnTo>
                    <a:lnTo>
                      <a:pt x="490" y="284"/>
                    </a:lnTo>
                    <a:lnTo>
                      <a:pt x="535" y="262"/>
                    </a:lnTo>
                    <a:lnTo>
                      <a:pt x="583" y="241"/>
                    </a:lnTo>
                    <a:lnTo>
                      <a:pt x="631" y="221"/>
                    </a:lnTo>
                    <a:lnTo>
                      <a:pt x="681" y="200"/>
                    </a:lnTo>
                    <a:lnTo>
                      <a:pt x="731" y="180"/>
                    </a:lnTo>
                    <a:lnTo>
                      <a:pt x="784" y="161"/>
                    </a:lnTo>
                    <a:lnTo>
                      <a:pt x="838" y="142"/>
                    </a:lnTo>
                    <a:lnTo>
                      <a:pt x="892" y="125"/>
                    </a:lnTo>
                    <a:lnTo>
                      <a:pt x="949" y="108"/>
                    </a:lnTo>
                    <a:lnTo>
                      <a:pt x="1007" y="92"/>
                    </a:lnTo>
                    <a:lnTo>
                      <a:pt x="1065" y="78"/>
                    </a:lnTo>
                    <a:lnTo>
                      <a:pt x="1125" y="65"/>
                    </a:lnTo>
                    <a:lnTo>
                      <a:pt x="1188" y="54"/>
                    </a:lnTo>
                    <a:lnTo>
                      <a:pt x="1252" y="43"/>
                    </a:lnTo>
                    <a:lnTo>
                      <a:pt x="1316" y="35"/>
                    </a:lnTo>
                    <a:lnTo>
                      <a:pt x="1382" y="28"/>
                    </a:lnTo>
                    <a:lnTo>
                      <a:pt x="1450" y="24"/>
                    </a:lnTo>
                    <a:lnTo>
                      <a:pt x="1519" y="21"/>
                    </a:lnTo>
                    <a:lnTo>
                      <a:pt x="1590" y="21"/>
                    </a:lnTo>
                    <a:lnTo>
                      <a:pt x="15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0" name="Freeform 8">
                <a:extLst>
                  <a:ext uri="{FF2B5EF4-FFF2-40B4-BE49-F238E27FC236}">
                    <a16:creationId xmlns:a16="http://schemas.microsoft.com/office/drawing/2014/main" id="{EADAF8F3-D147-EF70-C325-961F16E33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73" y="1947121"/>
                <a:ext cx="2965462" cy="1039847"/>
              </a:xfrm>
              <a:custGeom>
                <a:avLst/>
                <a:gdLst>
                  <a:gd name="T0" fmla="*/ 1725 w 1725"/>
                  <a:gd name="T1" fmla="*/ 585 h 605"/>
                  <a:gd name="T2" fmla="*/ 1647 w 1725"/>
                  <a:gd name="T3" fmla="*/ 557 h 605"/>
                  <a:gd name="T4" fmla="*/ 1566 w 1725"/>
                  <a:gd name="T5" fmla="*/ 524 h 605"/>
                  <a:gd name="T6" fmla="*/ 1481 w 1725"/>
                  <a:gd name="T7" fmla="*/ 485 h 605"/>
                  <a:gd name="T8" fmla="*/ 1392 w 1725"/>
                  <a:gd name="T9" fmla="*/ 442 h 605"/>
                  <a:gd name="T10" fmla="*/ 1300 w 1725"/>
                  <a:gd name="T11" fmla="*/ 395 h 605"/>
                  <a:gd name="T12" fmla="*/ 1203 w 1725"/>
                  <a:gd name="T13" fmla="*/ 347 h 605"/>
                  <a:gd name="T14" fmla="*/ 1103 w 1725"/>
                  <a:gd name="T15" fmla="*/ 297 h 605"/>
                  <a:gd name="T16" fmla="*/ 998 w 1725"/>
                  <a:gd name="T17" fmla="*/ 248 h 605"/>
                  <a:gd name="T18" fmla="*/ 890 w 1725"/>
                  <a:gd name="T19" fmla="*/ 200 h 605"/>
                  <a:gd name="T20" fmla="*/ 776 w 1725"/>
                  <a:gd name="T21" fmla="*/ 155 h 605"/>
                  <a:gd name="T22" fmla="*/ 659 w 1725"/>
                  <a:gd name="T23" fmla="*/ 114 h 605"/>
                  <a:gd name="T24" fmla="*/ 537 w 1725"/>
                  <a:gd name="T25" fmla="*/ 77 h 605"/>
                  <a:gd name="T26" fmla="*/ 410 w 1725"/>
                  <a:gd name="T27" fmla="*/ 46 h 605"/>
                  <a:gd name="T28" fmla="*/ 279 w 1725"/>
                  <a:gd name="T29" fmla="*/ 22 h 605"/>
                  <a:gd name="T30" fmla="*/ 141 w 1725"/>
                  <a:gd name="T31" fmla="*/ 7 h 605"/>
                  <a:gd name="T32" fmla="*/ 0 w 1725"/>
                  <a:gd name="T33" fmla="*/ 0 h 605"/>
                  <a:gd name="T34" fmla="*/ 70 w 1725"/>
                  <a:gd name="T35" fmla="*/ 23 h 605"/>
                  <a:gd name="T36" fmla="*/ 208 w 1725"/>
                  <a:gd name="T37" fmla="*/ 34 h 605"/>
                  <a:gd name="T38" fmla="*/ 341 w 1725"/>
                  <a:gd name="T39" fmla="*/ 54 h 605"/>
                  <a:gd name="T40" fmla="*/ 469 w 1725"/>
                  <a:gd name="T41" fmla="*/ 80 h 605"/>
                  <a:gd name="T42" fmla="*/ 593 w 1725"/>
                  <a:gd name="T43" fmla="*/ 114 h 605"/>
                  <a:gd name="T44" fmla="*/ 711 w 1725"/>
                  <a:gd name="T45" fmla="*/ 153 h 605"/>
                  <a:gd name="T46" fmla="*/ 826 w 1725"/>
                  <a:gd name="T47" fmla="*/ 197 h 605"/>
                  <a:gd name="T48" fmla="*/ 937 w 1725"/>
                  <a:gd name="T49" fmla="*/ 243 h 605"/>
                  <a:gd name="T50" fmla="*/ 1043 w 1725"/>
                  <a:gd name="T51" fmla="*/ 291 h 605"/>
                  <a:gd name="T52" fmla="*/ 1145 w 1725"/>
                  <a:gd name="T53" fmla="*/ 341 h 605"/>
                  <a:gd name="T54" fmla="*/ 1243 w 1725"/>
                  <a:gd name="T55" fmla="*/ 390 h 605"/>
                  <a:gd name="T56" fmla="*/ 1338 w 1725"/>
                  <a:gd name="T57" fmla="*/ 437 h 605"/>
                  <a:gd name="T58" fmla="*/ 1428 w 1725"/>
                  <a:gd name="T59" fmla="*/ 482 h 605"/>
                  <a:gd name="T60" fmla="*/ 1516 w 1725"/>
                  <a:gd name="T61" fmla="*/ 524 h 605"/>
                  <a:gd name="T62" fmla="*/ 1599 w 1725"/>
                  <a:gd name="T63" fmla="*/ 561 h 605"/>
                  <a:gd name="T64" fmla="*/ 1680 w 1725"/>
                  <a:gd name="T65" fmla="*/ 592 h 605"/>
                  <a:gd name="T66" fmla="*/ 1719 w 1725"/>
                  <a:gd name="T67" fmla="*/ 605 h 60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25" h="605">
                    <a:moveTo>
                      <a:pt x="1725" y="585"/>
                    </a:moveTo>
                    <a:lnTo>
                      <a:pt x="1725" y="585"/>
                    </a:lnTo>
                    <a:lnTo>
                      <a:pt x="1687" y="572"/>
                    </a:lnTo>
                    <a:lnTo>
                      <a:pt x="1647" y="557"/>
                    </a:lnTo>
                    <a:lnTo>
                      <a:pt x="1607" y="541"/>
                    </a:lnTo>
                    <a:lnTo>
                      <a:pt x="1566" y="524"/>
                    </a:lnTo>
                    <a:lnTo>
                      <a:pt x="1524" y="505"/>
                    </a:lnTo>
                    <a:lnTo>
                      <a:pt x="1481" y="485"/>
                    </a:lnTo>
                    <a:lnTo>
                      <a:pt x="1437" y="464"/>
                    </a:lnTo>
                    <a:lnTo>
                      <a:pt x="1392" y="442"/>
                    </a:lnTo>
                    <a:lnTo>
                      <a:pt x="1347" y="419"/>
                    </a:lnTo>
                    <a:lnTo>
                      <a:pt x="1300" y="395"/>
                    </a:lnTo>
                    <a:lnTo>
                      <a:pt x="1252" y="371"/>
                    </a:lnTo>
                    <a:lnTo>
                      <a:pt x="1203" y="347"/>
                    </a:lnTo>
                    <a:lnTo>
                      <a:pt x="1154" y="322"/>
                    </a:lnTo>
                    <a:lnTo>
                      <a:pt x="1103" y="297"/>
                    </a:lnTo>
                    <a:lnTo>
                      <a:pt x="1052" y="273"/>
                    </a:lnTo>
                    <a:lnTo>
                      <a:pt x="998" y="248"/>
                    </a:lnTo>
                    <a:lnTo>
                      <a:pt x="945" y="224"/>
                    </a:lnTo>
                    <a:lnTo>
                      <a:pt x="890" y="200"/>
                    </a:lnTo>
                    <a:lnTo>
                      <a:pt x="834" y="178"/>
                    </a:lnTo>
                    <a:lnTo>
                      <a:pt x="776" y="155"/>
                    </a:lnTo>
                    <a:lnTo>
                      <a:pt x="718" y="134"/>
                    </a:lnTo>
                    <a:lnTo>
                      <a:pt x="659" y="114"/>
                    </a:lnTo>
                    <a:lnTo>
                      <a:pt x="598" y="95"/>
                    </a:lnTo>
                    <a:lnTo>
                      <a:pt x="537" y="77"/>
                    </a:lnTo>
                    <a:lnTo>
                      <a:pt x="474" y="61"/>
                    </a:lnTo>
                    <a:lnTo>
                      <a:pt x="410" y="46"/>
                    </a:lnTo>
                    <a:lnTo>
                      <a:pt x="344" y="33"/>
                    </a:lnTo>
                    <a:lnTo>
                      <a:pt x="279" y="22"/>
                    </a:lnTo>
                    <a:lnTo>
                      <a:pt x="211" y="13"/>
                    </a:lnTo>
                    <a:lnTo>
                      <a:pt x="141" y="7"/>
                    </a:lnTo>
                    <a:lnTo>
                      <a:pt x="71" y="2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70" y="23"/>
                    </a:lnTo>
                    <a:lnTo>
                      <a:pt x="140" y="27"/>
                    </a:lnTo>
                    <a:lnTo>
                      <a:pt x="208" y="34"/>
                    </a:lnTo>
                    <a:lnTo>
                      <a:pt x="275" y="43"/>
                    </a:lnTo>
                    <a:lnTo>
                      <a:pt x="341" y="54"/>
                    </a:lnTo>
                    <a:lnTo>
                      <a:pt x="405" y="66"/>
                    </a:lnTo>
                    <a:lnTo>
                      <a:pt x="469" y="80"/>
                    </a:lnTo>
                    <a:lnTo>
                      <a:pt x="531" y="97"/>
                    </a:lnTo>
                    <a:lnTo>
                      <a:pt x="593" y="114"/>
                    </a:lnTo>
                    <a:lnTo>
                      <a:pt x="653" y="133"/>
                    </a:lnTo>
                    <a:lnTo>
                      <a:pt x="711" y="153"/>
                    </a:lnTo>
                    <a:lnTo>
                      <a:pt x="769" y="175"/>
                    </a:lnTo>
                    <a:lnTo>
                      <a:pt x="826" y="197"/>
                    </a:lnTo>
                    <a:lnTo>
                      <a:pt x="882" y="220"/>
                    </a:lnTo>
                    <a:lnTo>
                      <a:pt x="937" y="243"/>
                    </a:lnTo>
                    <a:lnTo>
                      <a:pt x="990" y="267"/>
                    </a:lnTo>
                    <a:lnTo>
                      <a:pt x="1043" y="291"/>
                    </a:lnTo>
                    <a:lnTo>
                      <a:pt x="1094" y="316"/>
                    </a:lnTo>
                    <a:lnTo>
                      <a:pt x="1145" y="341"/>
                    </a:lnTo>
                    <a:lnTo>
                      <a:pt x="1194" y="365"/>
                    </a:lnTo>
                    <a:lnTo>
                      <a:pt x="1243" y="390"/>
                    </a:lnTo>
                    <a:lnTo>
                      <a:pt x="1291" y="414"/>
                    </a:lnTo>
                    <a:lnTo>
                      <a:pt x="1338" y="437"/>
                    </a:lnTo>
                    <a:lnTo>
                      <a:pt x="1383" y="460"/>
                    </a:lnTo>
                    <a:lnTo>
                      <a:pt x="1428" y="482"/>
                    </a:lnTo>
                    <a:lnTo>
                      <a:pt x="1472" y="504"/>
                    </a:lnTo>
                    <a:lnTo>
                      <a:pt x="1516" y="524"/>
                    </a:lnTo>
                    <a:lnTo>
                      <a:pt x="1558" y="543"/>
                    </a:lnTo>
                    <a:lnTo>
                      <a:pt x="1599" y="561"/>
                    </a:lnTo>
                    <a:lnTo>
                      <a:pt x="1640" y="577"/>
                    </a:lnTo>
                    <a:lnTo>
                      <a:pt x="1680" y="592"/>
                    </a:lnTo>
                    <a:lnTo>
                      <a:pt x="1719" y="605"/>
                    </a:lnTo>
                    <a:lnTo>
                      <a:pt x="1725" y="585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1" name="Freeform 11">
                <a:extLst>
                  <a:ext uri="{FF2B5EF4-FFF2-40B4-BE49-F238E27FC236}">
                    <a16:creationId xmlns:a16="http://schemas.microsoft.com/office/drawing/2014/main" id="{D2A7E493-3FD1-F2FE-4331-78264717D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082" y="4652442"/>
                <a:ext cx="1268702" cy="371251"/>
              </a:xfrm>
              <a:custGeom>
                <a:avLst/>
                <a:gdLst>
                  <a:gd name="T0" fmla="*/ 9 w 738"/>
                  <a:gd name="T1" fmla="*/ 216 h 216"/>
                  <a:gd name="T2" fmla="*/ 86 w 738"/>
                  <a:gd name="T3" fmla="*/ 178 h 216"/>
                  <a:gd name="T4" fmla="*/ 154 w 738"/>
                  <a:gd name="T5" fmla="*/ 147 h 216"/>
                  <a:gd name="T6" fmla="*/ 216 w 738"/>
                  <a:gd name="T7" fmla="*/ 122 h 216"/>
                  <a:gd name="T8" fmla="*/ 270 w 738"/>
                  <a:gd name="T9" fmla="*/ 102 h 216"/>
                  <a:gd name="T10" fmla="*/ 319 w 738"/>
                  <a:gd name="T11" fmla="*/ 85 h 216"/>
                  <a:gd name="T12" fmla="*/ 364 w 738"/>
                  <a:gd name="T13" fmla="*/ 73 h 216"/>
                  <a:gd name="T14" fmla="*/ 404 w 738"/>
                  <a:gd name="T15" fmla="*/ 64 h 216"/>
                  <a:gd name="T16" fmla="*/ 442 w 738"/>
                  <a:gd name="T17" fmla="*/ 57 h 216"/>
                  <a:gd name="T18" fmla="*/ 478 w 738"/>
                  <a:gd name="T19" fmla="*/ 53 h 216"/>
                  <a:gd name="T20" fmla="*/ 512 w 738"/>
                  <a:gd name="T21" fmla="*/ 49 h 216"/>
                  <a:gd name="T22" fmla="*/ 546 w 738"/>
                  <a:gd name="T23" fmla="*/ 46 h 216"/>
                  <a:gd name="T24" fmla="*/ 580 w 738"/>
                  <a:gd name="T25" fmla="*/ 43 h 216"/>
                  <a:gd name="T26" fmla="*/ 616 w 738"/>
                  <a:gd name="T27" fmla="*/ 40 h 216"/>
                  <a:gd name="T28" fmla="*/ 654 w 738"/>
                  <a:gd name="T29" fmla="*/ 35 h 216"/>
                  <a:gd name="T30" fmla="*/ 693 w 738"/>
                  <a:gd name="T31" fmla="*/ 29 h 216"/>
                  <a:gd name="T32" fmla="*/ 738 w 738"/>
                  <a:gd name="T33" fmla="*/ 20 h 216"/>
                  <a:gd name="T34" fmla="*/ 711 w 738"/>
                  <a:gd name="T35" fmla="*/ 4 h 216"/>
                  <a:gd name="T36" fmla="*/ 670 w 738"/>
                  <a:gd name="T37" fmla="*/ 12 h 216"/>
                  <a:gd name="T38" fmla="*/ 632 w 738"/>
                  <a:gd name="T39" fmla="*/ 17 h 216"/>
                  <a:gd name="T40" fmla="*/ 595 w 738"/>
                  <a:gd name="T41" fmla="*/ 21 h 216"/>
                  <a:gd name="T42" fmla="*/ 561 w 738"/>
                  <a:gd name="T43" fmla="*/ 24 h 216"/>
                  <a:gd name="T44" fmla="*/ 527 w 738"/>
                  <a:gd name="T45" fmla="*/ 27 h 216"/>
                  <a:gd name="T46" fmla="*/ 493 w 738"/>
                  <a:gd name="T47" fmla="*/ 30 h 216"/>
                  <a:gd name="T48" fmla="*/ 458 w 738"/>
                  <a:gd name="T49" fmla="*/ 34 h 216"/>
                  <a:gd name="T50" fmla="*/ 420 w 738"/>
                  <a:gd name="T51" fmla="*/ 40 h 216"/>
                  <a:gd name="T52" fmla="*/ 380 w 738"/>
                  <a:gd name="T53" fmla="*/ 47 h 216"/>
                  <a:gd name="T54" fmla="*/ 337 w 738"/>
                  <a:gd name="T55" fmla="*/ 59 h 216"/>
                  <a:gd name="T56" fmla="*/ 289 w 738"/>
                  <a:gd name="T57" fmla="*/ 73 h 216"/>
                  <a:gd name="T58" fmla="*/ 236 w 738"/>
                  <a:gd name="T59" fmla="*/ 91 h 216"/>
                  <a:gd name="T60" fmla="*/ 178 w 738"/>
                  <a:gd name="T61" fmla="*/ 114 h 216"/>
                  <a:gd name="T62" fmla="*/ 113 w 738"/>
                  <a:gd name="T63" fmla="*/ 144 h 216"/>
                  <a:gd name="T64" fmla="*/ 39 w 738"/>
                  <a:gd name="T65" fmla="*/ 178 h 216"/>
                  <a:gd name="T66" fmla="*/ 0 w 738"/>
                  <a:gd name="T67" fmla="*/ 197 h 2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38" h="216">
                    <a:moveTo>
                      <a:pt x="9" y="216"/>
                    </a:moveTo>
                    <a:lnTo>
                      <a:pt x="9" y="216"/>
                    </a:lnTo>
                    <a:lnTo>
                      <a:pt x="49" y="196"/>
                    </a:lnTo>
                    <a:lnTo>
                      <a:pt x="86" y="178"/>
                    </a:lnTo>
                    <a:lnTo>
                      <a:pt x="121" y="162"/>
                    </a:lnTo>
                    <a:lnTo>
                      <a:pt x="154" y="147"/>
                    </a:lnTo>
                    <a:lnTo>
                      <a:pt x="186" y="134"/>
                    </a:lnTo>
                    <a:lnTo>
                      <a:pt x="216" y="122"/>
                    </a:lnTo>
                    <a:lnTo>
                      <a:pt x="243" y="111"/>
                    </a:lnTo>
                    <a:lnTo>
                      <a:pt x="270" y="102"/>
                    </a:lnTo>
                    <a:lnTo>
                      <a:pt x="295" y="93"/>
                    </a:lnTo>
                    <a:lnTo>
                      <a:pt x="319" y="85"/>
                    </a:lnTo>
                    <a:lnTo>
                      <a:pt x="342" y="79"/>
                    </a:lnTo>
                    <a:lnTo>
                      <a:pt x="364" y="73"/>
                    </a:lnTo>
                    <a:lnTo>
                      <a:pt x="385" y="68"/>
                    </a:lnTo>
                    <a:lnTo>
                      <a:pt x="404" y="64"/>
                    </a:lnTo>
                    <a:lnTo>
                      <a:pt x="424" y="61"/>
                    </a:lnTo>
                    <a:lnTo>
                      <a:pt x="442" y="57"/>
                    </a:lnTo>
                    <a:lnTo>
                      <a:pt x="460" y="55"/>
                    </a:lnTo>
                    <a:lnTo>
                      <a:pt x="478" y="53"/>
                    </a:lnTo>
                    <a:lnTo>
                      <a:pt x="495" y="51"/>
                    </a:lnTo>
                    <a:lnTo>
                      <a:pt x="512" y="49"/>
                    </a:lnTo>
                    <a:lnTo>
                      <a:pt x="529" y="47"/>
                    </a:lnTo>
                    <a:lnTo>
                      <a:pt x="546" y="46"/>
                    </a:lnTo>
                    <a:lnTo>
                      <a:pt x="563" y="45"/>
                    </a:lnTo>
                    <a:lnTo>
                      <a:pt x="580" y="43"/>
                    </a:lnTo>
                    <a:lnTo>
                      <a:pt x="598" y="42"/>
                    </a:lnTo>
                    <a:lnTo>
                      <a:pt x="616" y="40"/>
                    </a:lnTo>
                    <a:lnTo>
                      <a:pt x="634" y="38"/>
                    </a:lnTo>
                    <a:lnTo>
                      <a:pt x="654" y="35"/>
                    </a:lnTo>
                    <a:lnTo>
                      <a:pt x="673" y="32"/>
                    </a:lnTo>
                    <a:lnTo>
                      <a:pt x="693" y="29"/>
                    </a:lnTo>
                    <a:lnTo>
                      <a:pt x="715" y="25"/>
                    </a:lnTo>
                    <a:lnTo>
                      <a:pt x="738" y="20"/>
                    </a:lnTo>
                    <a:lnTo>
                      <a:pt x="733" y="0"/>
                    </a:lnTo>
                    <a:lnTo>
                      <a:pt x="711" y="4"/>
                    </a:lnTo>
                    <a:lnTo>
                      <a:pt x="690" y="8"/>
                    </a:lnTo>
                    <a:lnTo>
                      <a:pt x="670" y="12"/>
                    </a:lnTo>
                    <a:lnTo>
                      <a:pt x="650" y="15"/>
                    </a:lnTo>
                    <a:lnTo>
                      <a:pt x="632" y="17"/>
                    </a:lnTo>
                    <a:lnTo>
                      <a:pt x="613" y="19"/>
                    </a:lnTo>
                    <a:lnTo>
                      <a:pt x="595" y="21"/>
                    </a:lnTo>
                    <a:lnTo>
                      <a:pt x="578" y="23"/>
                    </a:lnTo>
                    <a:lnTo>
                      <a:pt x="561" y="24"/>
                    </a:lnTo>
                    <a:lnTo>
                      <a:pt x="545" y="26"/>
                    </a:lnTo>
                    <a:lnTo>
                      <a:pt x="527" y="27"/>
                    </a:lnTo>
                    <a:lnTo>
                      <a:pt x="510" y="28"/>
                    </a:lnTo>
                    <a:lnTo>
                      <a:pt x="493" y="30"/>
                    </a:lnTo>
                    <a:lnTo>
                      <a:pt x="476" y="32"/>
                    </a:lnTo>
                    <a:lnTo>
                      <a:pt x="458" y="34"/>
                    </a:lnTo>
                    <a:lnTo>
                      <a:pt x="439" y="37"/>
                    </a:lnTo>
                    <a:lnTo>
                      <a:pt x="420" y="40"/>
                    </a:lnTo>
                    <a:lnTo>
                      <a:pt x="401" y="43"/>
                    </a:lnTo>
                    <a:lnTo>
                      <a:pt x="380" y="47"/>
                    </a:lnTo>
                    <a:lnTo>
                      <a:pt x="359" y="53"/>
                    </a:lnTo>
                    <a:lnTo>
                      <a:pt x="337" y="59"/>
                    </a:lnTo>
                    <a:lnTo>
                      <a:pt x="314" y="66"/>
                    </a:lnTo>
                    <a:lnTo>
                      <a:pt x="289" y="73"/>
                    </a:lnTo>
                    <a:lnTo>
                      <a:pt x="263" y="82"/>
                    </a:lnTo>
                    <a:lnTo>
                      <a:pt x="236" y="91"/>
                    </a:lnTo>
                    <a:lnTo>
                      <a:pt x="208" y="102"/>
                    </a:lnTo>
                    <a:lnTo>
                      <a:pt x="178" y="114"/>
                    </a:lnTo>
                    <a:lnTo>
                      <a:pt x="146" y="129"/>
                    </a:lnTo>
                    <a:lnTo>
                      <a:pt x="113" y="144"/>
                    </a:lnTo>
                    <a:lnTo>
                      <a:pt x="77" y="160"/>
                    </a:lnTo>
                    <a:lnTo>
                      <a:pt x="39" y="178"/>
                    </a:lnTo>
                    <a:lnTo>
                      <a:pt x="0" y="197"/>
                    </a:lnTo>
                    <a:lnTo>
                      <a:pt x="9" y="216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2" name="Freeform 12">
                <a:extLst>
                  <a:ext uri="{FF2B5EF4-FFF2-40B4-BE49-F238E27FC236}">
                    <a16:creationId xmlns:a16="http://schemas.microsoft.com/office/drawing/2014/main" id="{EBE86432-44C7-E079-F3F3-E4E8C7B2D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73" y="4991037"/>
                <a:ext cx="2967181" cy="905784"/>
              </a:xfrm>
              <a:custGeom>
                <a:avLst/>
                <a:gdLst>
                  <a:gd name="T0" fmla="*/ 0 w 1726"/>
                  <a:gd name="T1" fmla="*/ 527 h 527"/>
                  <a:gd name="T2" fmla="*/ 141 w 1726"/>
                  <a:gd name="T3" fmla="*/ 523 h 527"/>
                  <a:gd name="T4" fmla="*/ 277 w 1726"/>
                  <a:gd name="T5" fmla="*/ 512 h 527"/>
                  <a:gd name="T6" fmla="*/ 408 w 1726"/>
                  <a:gd name="T7" fmla="*/ 497 h 527"/>
                  <a:gd name="T8" fmla="*/ 533 w 1726"/>
                  <a:gd name="T9" fmla="*/ 476 h 527"/>
                  <a:gd name="T10" fmla="*/ 654 w 1726"/>
                  <a:gd name="T11" fmla="*/ 451 h 527"/>
                  <a:gd name="T12" fmla="*/ 770 w 1726"/>
                  <a:gd name="T13" fmla="*/ 421 h 527"/>
                  <a:gd name="T14" fmla="*/ 882 w 1726"/>
                  <a:gd name="T15" fmla="*/ 388 h 527"/>
                  <a:gd name="T16" fmla="*/ 990 w 1726"/>
                  <a:gd name="T17" fmla="*/ 352 h 527"/>
                  <a:gd name="T18" fmla="*/ 1093 w 1726"/>
                  <a:gd name="T19" fmla="*/ 314 h 527"/>
                  <a:gd name="T20" fmla="*/ 1194 w 1726"/>
                  <a:gd name="T21" fmla="*/ 274 h 527"/>
                  <a:gd name="T22" fmla="*/ 1290 w 1726"/>
                  <a:gd name="T23" fmla="*/ 232 h 527"/>
                  <a:gd name="T24" fmla="*/ 1383 w 1726"/>
                  <a:gd name="T25" fmla="*/ 189 h 527"/>
                  <a:gd name="T26" fmla="*/ 1473 w 1726"/>
                  <a:gd name="T27" fmla="*/ 146 h 527"/>
                  <a:gd name="T28" fmla="*/ 1560 w 1726"/>
                  <a:gd name="T29" fmla="*/ 103 h 527"/>
                  <a:gd name="T30" fmla="*/ 1645 w 1726"/>
                  <a:gd name="T31" fmla="*/ 60 h 527"/>
                  <a:gd name="T32" fmla="*/ 1726 w 1726"/>
                  <a:gd name="T33" fmla="*/ 19 h 527"/>
                  <a:gd name="T34" fmla="*/ 1676 w 1726"/>
                  <a:gd name="T35" fmla="*/ 21 h 527"/>
                  <a:gd name="T36" fmla="*/ 1593 w 1726"/>
                  <a:gd name="T37" fmla="*/ 63 h 527"/>
                  <a:gd name="T38" fmla="*/ 1508 w 1726"/>
                  <a:gd name="T39" fmla="*/ 106 h 527"/>
                  <a:gd name="T40" fmla="*/ 1419 w 1726"/>
                  <a:gd name="T41" fmla="*/ 149 h 527"/>
                  <a:gd name="T42" fmla="*/ 1328 w 1726"/>
                  <a:gd name="T43" fmla="*/ 192 h 527"/>
                  <a:gd name="T44" fmla="*/ 1234 w 1726"/>
                  <a:gd name="T45" fmla="*/ 234 h 527"/>
                  <a:gd name="T46" fmla="*/ 1136 w 1726"/>
                  <a:gd name="T47" fmla="*/ 274 h 527"/>
                  <a:gd name="T48" fmla="*/ 1035 w 1726"/>
                  <a:gd name="T49" fmla="*/ 314 h 527"/>
                  <a:gd name="T50" fmla="*/ 930 w 1726"/>
                  <a:gd name="T51" fmla="*/ 351 h 527"/>
                  <a:gd name="T52" fmla="*/ 821 w 1726"/>
                  <a:gd name="T53" fmla="*/ 385 h 527"/>
                  <a:gd name="T54" fmla="*/ 708 w 1726"/>
                  <a:gd name="T55" fmla="*/ 416 h 527"/>
                  <a:gd name="T56" fmla="*/ 590 w 1726"/>
                  <a:gd name="T57" fmla="*/ 443 h 527"/>
                  <a:gd name="T58" fmla="*/ 468 w 1726"/>
                  <a:gd name="T59" fmla="*/ 466 h 527"/>
                  <a:gd name="T60" fmla="*/ 340 w 1726"/>
                  <a:gd name="T61" fmla="*/ 485 h 527"/>
                  <a:gd name="T62" fmla="*/ 208 w 1726"/>
                  <a:gd name="T63" fmla="*/ 498 h 527"/>
                  <a:gd name="T64" fmla="*/ 70 w 1726"/>
                  <a:gd name="T65" fmla="*/ 506 h 527"/>
                  <a:gd name="T66" fmla="*/ 0 w 1726"/>
                  <a:gd name="T67" fmla="*/ 507 h 5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26" h="527">
                    <a:moveTo>
                      <a:pt x="0" y="527"/>
                    </a:moveTo>
                    <a:lnTo>
                      <a:pt x="0" y="527"/>
                    </a:lnTo>
                    <a:lnTo>
                      <a:pt x="71" y="526"/>
                    </a:lnTo>
                    <a:lnTo>
                      <a:pt x="141" y="523"/>
                    </a:lnTo>
                    <a:lnTo>
                      <a:pt x="209" y="519"/>
                    </a:lnTo>
                    <a:lnTo>
                      <a:pt x="277" y="512"/>
                    </a:lnTo>
                    <a:lnTo>
                      <a:pt x="343" y="506"/>
                    </a:lnTo>
                    <a:lnTo>
                      <a:pt x="408" y="497"/>
                    </a:lnTo>
                    <a:lnTo>
                      <a:pt x="471" y="487"/>
                    </a:lnTo>
                    <a:lnTo>
                      <a:pt x="533" y="476"/>
                    </a:lnTo>
                    <a:lnTo>
                      <a:pt x="594" y="464"/>
                    </a:lnTo>
                    <a:lnTo>
                      <a:pt x="654" y="451"/>
                    </a:lnTo>
                    <a:lnTo>
                      <a:pt x="712" y="436"/>
                    </a:lnTo>
                    <a:lnTo>
                      <a:pt x="770" y="421"/>
                    </a:lnTo>
                    <a:lnTo>
                      <a:pt x="827" y="405"/>
                    </a:lnTo>
                    <a:lnTo>
                      <a:pt x="882" y="388"/>
                    </a:lnTo>
                    <a:lnTo>
                      <a:pt x="937" y="371"/>
                    </a:lnTo>
                    <a:lnTo>
                      <a:pt x="990" y="352"/>
                    </a:lnTo>
                    <a:lnTo>
                      <a:pt x="1042" y="333"/>
                    </a:lnTo>
                    <a:lnTo>
                      <a:pt x="1093" y="314"/>
                    </a:lnTo>
                    <a:lnTo>
                      <a:pt x="1144" y="294"/>
                    </a:lnTo>
                    <a:lnTo>
                      <a:pt x="1194" y="274"/>
                    </a:lnTo>
                    <a:lnTo>
                      <a:pt x="1242" y="253"/>
                    </a:lnTo>
                    <a:lnTo>
                      <a:pt x="1290" y="232"/>
                    </a:lnTo>
                    <a:lnTo>
                      <a:pt x="1336" y="211"/>
                    </a:lnTo>
                    <a:lnTo>
                      <a:pt x="1383" y="189"/>
                    </a:lnTo>
                    <a:lnTo>
                      <a:pt x="1429" y="167"/>
                    </a:lnTo>
                    <a:lnTo>
                      <a:pt x="1473" y="146"/>
                    </a:lnTo>
                    <a:lnTo>
                      <a:pt x="1517" y="124"/>
                    </a:lnTo>
                    <a:lnTo>
                      <a:pt x="1560" y="103"/>
                    </a:lnTo>
                    <a:lnTo>
                      <a:pt x="1603" y="81"/>
                    </a:lnTo>
                    <a:lnTo>
                      <a:pt x="1645" y="60"/>
                    </a:lnTo>
                    <a:lnTo>
                      <a:pt x="1686" y="39"/>
                    </a:lnTo>
                    <a:lnTo>
                      <a:pt x="1726" y="19"/>
                    </a:lnTo>
                    <a:lnTo>
                      <a:pt x="1717" y="0"/>
                    </a:lnTo>
                    <a:lnTo>
                      <a:pt x="1676" y="21"/>
                    </a:lnTo>
                    <a:lnTo>
                      <a:pt x="1635" y="42"/>
                    </a:lnTo>
                    <a:lnTo>
                      <a:pt x="1593" y="63"/>
                    </a:lnTo>
                    <a:lnTo>
                      <a:pt x="1551" y="84"/>
                    </a:lnTo>
                    <a:lnTo>
                      <a:pt x="1508" y="106"/>
                    </a:lnTo>
                    <a:lnTo>
                      <a:pt x="1464" y="128"/>
                    </a:lnTo>
                    <a:lnTo>
                      <a:pt x="1419" y="149"/>
                    </a:lnTo>
                    <a:lnTo>
                      <a:pt x="1374" y="171"/>
                    </a:lnTo>
                    <a:lnTo>
                      <a:pt x="1328" y="192"/>
                    </a:lnTo>
                    <a:lnTo>
                      <a:pt x="1282" y="213"/>
                    </a:lnTo>
                    <a:lnTo>
                      <a:pt x="1234" y="234"/>
                    </a:lnTo>
                    <a:lnTo>
                      <a:pt x="1185" y="254"/>
                    </a:lnTo>
                    <a:lnTo>
                      <a:pt x="1136" y="274"/>
                    </a:lnTo>
                    <a:lnTo>
                      <a:pt x="1086" y="295"/>
                    </a:lnTo>
                    <a:lnTo>
                      <a:pt x="1035" y="314"/>
                    </a:lnTo>
                    <a:lnTo>
                      <a:pt x="983" y="333"/>
                    </a:lnTo>
                    <a:lnTo>
                      <a:pt x="930" y="351"/>
                    </a:lnTo>
                    <a:lnTo>
                      <a:pt x="876" y="368"/>
                    </a:lnTo>
                    <a:lnTo>
                      <a:pt x="821" y="385"/>
                    </a:lnTo>
                    <a:lnTo>
                      <a:pt x="764" y="401"/>
                    </a:lnTo>
                    <a:lnTo>
                      <a:pt x="708" y="416"/>
                    </a:lnTo>
                    <a:lnTo>
                      <a:pt x="649" y="430"/>
                    </a:lnTo>
                    <a:lnTo>
                      <a:pt x="590" y="443"/>
                    </a:lnTo>
                    <a:lnTo>
                      <a:pt x="529" y="455"/>
                    </a:lnTo>
                    <a:lnTo>
                      <a:pt x="468" y="466"/>
                    </a:lnTo>
                    <a:lnTo>
                      <a:pt x="404" y="476"/>
                    </a:lnTo>
                    <a:lnTo>
                      <a:pt x="340" y="485"/>
                    </a:lnTo>
                    <a:lnTo>
                      <a:pt x="275" y="492"/>
                    </a:lnTo>
                    <a:lnTo>
                      <a:pt x="208" y="498"/>
                    </a:lnTo>
                    <a:lnTo>
                      <a:pt x="140" y="502"/>
                    </a:lnTo>
                    <a:lnTo>
                      <a:pt x="70" y="506"/>
                    </a:lnTo>
                    <a:lnTo>
                      <a:pt x="0" y="50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3" name="Freeform 13">
                <a:extLst>
                  <a:ext uri="{FF2B5EF4-FFF2-40B4-BE49-F238E27FC236}">
                    <a16:creationId xmlns:a16="http://schemas.microsoft.com/office/drawing/2014/main" id="{A910C72D-E384-1BE4-8328-019F8C7A8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373" y="5058068"/>
                <a:ext cx="2699000" cy="838753"/>
              </a:xfrm>
              <a:custGeom>
                <a:avLst/>
                <a:gdLst>
                  <a:gd name="T0" fmla="*/ 0 w 1570"/>
                  <a:gd name="T1" fmla="*/ 18 h 488"/>
                  <a:gd name="T2" fmla="*/ 61 w 1570"/>
                  <a:gd name="T3" fmla="*/ 56 h 488"/>
                  <a:gd name="T4" fmla="*/ 126 w 1570"/>
                  <a:gd name="T5" fmla="*/ 95 h 488"/>
                  <a:gd name="T6" fmla="*/ 195 w 1570"/>
                  <a:gd name="T7" fmla="*/ 136 h 488"/>
                  <a:gd name="T8" fmla="*/ 269 w 1570"/>
                  <a:gd name="T9" fmla="*/ 176 h 488"/>
                  <a:gd name="T10" fmla="*/ 348 w 1570"/>
                  <a:gd name="T11" fmla="*/ 216 h 488"/>
                  <a:gd name="T12" fmla="*/ 431 w 1570"/>
                  <a:gd name="T13" fmla="*/ 256 h 488"/>
                  <a:gd name="T14" fmla="*/ 520 w 1570"/>
                  <a:gd name="T15" fmla="*/ 294 h 488"/>
                  <a:gd name="T16" fmla="*/ 614 w 1570"/>
                  <a:gd name="T17" fmla="*/ 330 h 488"/>
                  <a:gd name="T18" fmla="*/ 714 w 1570"/>
                  <a:gd name="T19" fmla="*/ 364 h 488"/>
                  <a:gd name="T20" fmla="*/ 818 w 1570"/>
                  <a:gd name="T21" fmla="*/ 395 h 488"/>
                  <a:gd name="T22" fmla="*/ 929 w 1570"/>
                  <a:gd name="T23" fmla="*/ 422 h 488"/>
                  <a:gd name="T24" fmla="*/ 1044 w 1570"/>
                  <a:gd name="T25" fmla="*/ 446 h 488"/>
                  <a:gd name="T26" fmla="*/ 1167 w 1570"/>
                  <a:gd name="T27" fmla="*/ 464 h 488"/>
                  <a:gd name="T28" fmla="*/ 1295 w 1570"/>
                  <a:gd name="T29" fmla="*/ 478 h 488"/>
                  <a:gd name="T30" fmla="*/ 1429 w 1570"/>
                  <a:gd name="T31" fmla="*/ 486 h 488"/>
                  <a:gd name="T32" fmla="*/ 1570 w 1570"/>
                  <a:gd name="T33" fmla="*/ 488 h 488"/>
                  <a:gd name="T34" fmla="*/ 1499 w 1570"/>
                  <a:gd name="T35" fmla="*/ 468 h 488"/>
                  <a:gd name="T36" fmla="*/ 1362 w 1570"/>
                  <a:gd name="T37" fmla="*/ 462 h 488"/>
                  <a:gd name="T38" fmla="*/ 1232 w 1570"/>
                  <a:gd name="T39" fmla="*/ 452 h 488"/>
                  <a:gd name="T40" fmla="*/ 1108 w 1570"/>
                  <a:gd name="T41" fmla="*/ 435 h 488"/>
                  <a:gd name="T42" fmla="*/ 990 w 1570"/>
                  <a:gd name="T43" fmla="*/ 414 h 488"/>
                  <a:gd name="T44" fmla="*/ 877 w 1570"/>
                  <a:gd name="T45" fmla="*/ 389 h 488"/>
                  <a:gd name="T46" fmla="*/ 771 w 1570"/>
                  <a:gd name="T47" fmla="*/ 360 h 488"/>
                  <a:gd name="T48" fmla="*/ 670 w 1570"/>
                  <a:gd name="T49" fmla="*/ 328 h 488"/>
                  <a:gd name="T50" fmla="*/ 574 w 1570"/>
                  <a:gd name="T51" fmla="*/ 293 h 488"/>
                  <a:gd name="T52" fmla="*/ 483 w 1570"/>
                  <a:gd name="T53" fmla="*/ 256 h 488"/>
                  <a:gd name="T54" fmla="*/ 398 w 1570"/>
                  <a:gd name="T55" fmla="*/ 218 h 488"/>
                  <a:gd name="T56" fmla="*/ 317 w 1570"/>
                  <a:gd name="T57" fmla="*/ 178 h 488"/>
                  <a:gd name="T58" fmla="*/ 242 w 1570"/>
                  <a:gd name="T59" fmla="*/ 138 h 488"/>
                  <a:gd name="T60" fmla="*/ 170 w 1570"/>
                  <a:gd name="T61" fmla="*/ 97 h 488"/>
                  <a:gd name="T62" fmla="*/ 103 w 1570"/>
                  <a:gd name="T63" fmla="*/ 58 h 488"/>
                  <a:gd name="T64" fmla="*/ 41 w 1570"/>
                  <a:gd name="T65" fmla="*/ 19 h 488"/>
                  <a:gd name="T66" fmla="*/ 12 w 1570"/>
                  <a:gd name="T67" fmla="*/ 0 h 4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70" h="488">
                    <a:moveTo>
                      <a:pt x="0" y="18"/>
                    </a:moveTo>
                    <a:lnTo>
                      <a:pt x="0" y="18"/>
                    </a:lnTo>
                    <a:lnTo>
                      <a:pt x="30" y="37"/>
                    </a:lnTo>
                    <a:lnTo>
                      <a:pt x="61" y="56"/>
                    </a:lnTo>
                    <a:lnTo>
                      <a:pt x="93" y="75"/>
                    </a:lnTo>
                    <a:lnTo>
                      <a:pt x="126" y="95"/>
                    </a:lnTo>
                    <a:lnTo>
                      <a:pt x="160" y="116"/>
                    </a:lnTo>
                    <a:lnTo>
                      <a:pt x="195" y="136"/>
                    </a:lnTo>
                    <a:lnTo>
                      <a:pt x="231" y="156"/>
                    </a:lnTo>
                    <a:lnTo>
                      <a:pt x="269" y="176"/>
                    </a:lnTo>
                    <a:lnTo>
                      <a:pt x="308" y="196"/>
                    </a:lnTo>
                    <a:lnTo>
                      <a:pt x="348" y="216"/>
                    </a:lnTo>
                    <a:lnTo>
                      <a:pt x="389" y="236"/>
                    </a:lnTo>
                    <a:lnTo>
                      <a:pt x="431" y="256"/>
                    </a:lnTo>
                    <a:lnTo>
                      <a:pt x="475" y="275"/>
                    </a:lnTo>
                    <a:lnTo>
                      <a:pt x="520" y="294"/>
                    </a:lnTo>
                    <a:lnTo>
                      <a:pt x="567" y="312"/>
                    </a:lnTo>
                    <a:lnTo>
                      <a:pt x="614" y="330"/>
                    </a:lnTo>
                    <a:lnTo>
                      <a:pt x="663" y="347"/>
                    </a:lnTo>
                    <a:lnTo>
                      <a:pt x="714" y="364"/>
                    </a:lnTo>
                    <a:lnTo>
                      <a:pt x="765" y="380"/>
                    </a:lnTo>
                    <a:lnTo>
                      <a:pt x="818" y="395"/>
                    </a:lnTo>
                    <a:lnTo>
                      <a:pt x="873" y="408"/>
                    </a:lnTo>
                    <a:lnTo>
                      <a:pt x="929" y="422"/>
                    </a:lnTo>
                    <a:lnTo>
                      <a:pt x="986" y="435"/>
                    </a:lnTo>
                    <a:lnTo>
                      <a:pt x="1044" y="446"/>
                    </a:lnTo>
                    <a:lnTo>
                      <a:pt x="1105" y="456"/>
                    </a:lnTo>
                    <a:lnTo>
                      <a:pt x="1167" y="464"/>
                    </a:lnTo>
                    <a:lnTo>
                      <a:pt x="1230" y="472"/>
                    </a:lnTo>
                    <a:lnTo>
                      <a:pt x="1295" y="478"/>
                    </a:lnTo>
                    <a:lnTo>
                      <a:pt x="1361" y="483"/>
                    </a:lnTo>
                    <a:lnTo>
                      <a:pt x="1429" y="486"/>
                    </a:lnTo>
                    <a:lnTo>
                      <a:pt x="1499" y="488"/>
                    </a:lnTo>
                    <a:lnTo>
                      <a:pt x="1570" y="488"/>
                    </a:lnTo>
                    <a:lnTo>
                      <a:pt x="1570" y="468"/>
                    </a:lnTo>
                    <a:lnTo>
                      <a:pt x="1499" y="468"/>
                    </a:lnTo>
                    <a:lnTo>
                      <a:pt x="1430" y="465"/>
                    </a:lnTo>
                    <a:lnTo>
                      <a:pt x="1362" y="462"/>
                    </a:lnTo>
                    <a:lnTo>
                      <a:pt x="1296" y="457"/>
                    </a:lnTo>
                    <a:lnTo>
                      <a:pt x="1232" y="452"/>
                    </a:lnTo>
                    <a:lnTo>
                      <a:pt x="1169" y="443"/>
                    </a:lnTo>
                    <a:lnTo>
                      <a:pt x="1108" y="435"/>
                    </a:lnTo>
                    <a:lnTo>
                      <a:pt x="1048" y="425"/>
                    </a:lnTo>
                    <a:lnTo>
                      <a:pt x="990" y="414"/>
                    </a:lnTo>
                    <a:lnTo>
                      <a:pt x="933" y="401"/>
                    </a:lnTo>
                    <a:lnTo>
                      <a:pt x="877" y="389"/>
                    </a:lnTo>
                    <a:lnTo>
                      <a:pt x="824" y="375"/>
                    </a:lnTo>
                    <a:lnTo>
                      <a:pt x="771" y="360"/>
                    </a:lnTo>
                    <a:lnTo>
                      <a:pt x="719" y="344"/>
                    </a:lnTo>
                    <a:lnTo>
                      <a:pt x="670" y="328"/>
                    </a:lnTo>
                    <a:lnTo>
                      <a:pt x="621" y="310"/>
                    </a:lnTo>
                    <a:lnTo>
                      <a:pt x="574" y="293"/>
                    </a:lnTo>
                    <a:lnTo>
                      <a:pt x="528" y="274"/>
                    </a:lnTo>
                    <a:lnTo>
                      <a:pt x="483" y="256"/>
                    </a:lnTo>
                    <a:lnTo>
                      <a:pt x="439" y="237"/>
                    </a:lnTo>
                    <a:lnTo>
                      <a:pt x="398" y="218"/>
                    </a:lnTo>
                    <a:lnTo>
                      <a:pt x="357" y="197"/>
                    </a:lnTo>
                    <a:lnTo>
                      <a:pt x="317" y="178"/>
                    </a:lnTo>
                    <a:lnTo>
                      <a:pt x="279" y="158"/>
                    </a:lnTo>
                    <a:lnTo>
                      <a:pt x="242" y="138"/>
                    </a:lnTo>
                    <a:lnTo>
                      <a:pt x="205" y="117"/>
                    </a:lnTo>
                    <a:lnTo>
                      <a:pt x="170" y="97"/>
                    </a:lnTo>
                    <a:lnTo>
                      <a:pt x="136" y="78"/>
                    </a:lnTo>
                    <a:lnTo>
                      <a:pt x="103" y="58"/>
                    </a:lnTo>
                    <a:lnTo>
                      <a:pt x="72" y="38"/>
                    </a:lnTo>
                    <a:lnTo>
                      <a:pt x="41" y="19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4" name="Freeform 14">
                <a:extLst>
                  <a:ext uri="{FF2B5EF4-FFF2-40B4-BE49-F238E27FC236}">
                    <a16:creationId xmlns:a16="http://schemas.microsoft.com/office/drawing/2014/main" id="{6B80B059-3C23-2A65-119D-C392AA17B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30" y="4571661"/>
                <a:ext cx="1364972" cy="517345"/>
              </a:xfrm>
              <a:custGeom>
                <a:avLst/>
                <a:gdLst>
                  <a:gd name="T0" fmla="*/ 9 w 794"/>
                  <a:gd name="T1" fmla="*/ 21 h 301"/>
                  <a:gd name="T2" fmla="*/ 55 w 794"/>
                  <a:gd name="T3" fmla="*/ 28 h 301"/>
                  <a:gd name="T4" fmla="*/ 101 w 794"/>
                  <a:gd name="T5" fmla="*/ 35 h 301"/>
                  <a:gd name="T6" fmla="*/ 147 w 794"/>
                  <a:gd name="T7" fmla="*/ 43 h 301"/>
                  <a:gd name="T8" fmla="*/ 192 w 794"/>
                  <a:gd name="T9" fmla="*/ 51 h 301"/>
                  <a:gd name="T10" fmla="*/ 237 w 794"/>
                  <a:gd name="T11" fmla="*/ 62 h 301"/>
                  <a:gd name="T12" fmla="*/ 282 w 794"/>
                  <a:gd name="T13" fmla="*/ 72 h 301"/>
                  <a:gd name="T14" fmla="*/ 328 w 794"/>
                  <a:gd name="T15" fmla="*/ 85 h 301"/>
                  <a:gd name="T16" fmla="*/ 374 w 794"/>
                  <a:gd name="T17" fmla="*/ 100 h 301"/>
                  <a:gd name="T18" fmla="*/ 421 w 794"/>
                  <a:gd name="T19" fmla="*/ 116 h 301"/>
                  <a:gd name="T20" fmla="*/ 468 w 794"/>
                  <a:gd name="T21" fmla="*/ 135 h 301"/>
                  <a:gd name="T22" fmla="*/ 517 w 794"/>
                  <a:gd name="T23" fmla="*/ 155 h 301"/>
                  <a:gd name="T24" fmla="*/ 566 w 794"/>
                  <a:gd name="T25" fmla="*/ 179 h 301"/>
                  <a:gd name="T26" fmla="*/ 618 w 794"/>
                  <a:gd name="T27" fmla="*/ 204 h 301"/>
                  <a:gd name="T28" fmla="*/ 671 w 794"/>
                  <a:gd name="T29" fmla="*/ 234 h 301"/>
                  <a:gd name="T30" fmla="*/ 726 w 794"/>
                  <a:gd name="T31" fmla="*/ 265 h 301"/>
                  <a:gd name="T32" fmla="*/ 782 w 794"/>
                  <a:gd name="T33" fmla="*/ 301 h 301"/>
                  <a:gd name="T34" fmla="*/ 764 w 794"/>
                  <a:gd name="T35" fmla="*/ 266 h 301"/>
                  <a:gd name="T36" fmla="*/ 709 w 794"/>
                  <a:gd name="T37" fmla="*/ 231 h 301"/>
                  <a:gd name="T38" fmla="*/ 654 w 794"/>
                  <a:gd name="T39" fmla="*/ 200 h 301"/>
                  <a:gd name="T40" fmla="*/ 601 w 794"/>
                  <a:gd name="T41" fmla="*/ 173 h 301"/>
                  <a:gd name="T42" fmla="*/ 550 w 794"/>
                  <a:gd name="T43" fmla="*/ 148 h 301"/>
                  <a:gd name="T44" fmla="*/ 500 w 794"/>
                  <a:gd name="T45" fmla="*/ 126 h 301"/>
                  <a:gd name="T46" fmla="*/ 452 w 794"/>
                  <a:gd name="T47" fmla="*/ 105 h 301"/>
                  <a:gd name="T48" fmla="*/ 404 w 794"/>
                  <a:gd name="T49" fmla="*/ 88 h 301"/>
                  <a:gd name="T50" fmla="*/ 357 w 794"/>
                  <a:gd name="T51" fmla="*/ 73 h 301"/>
                  <a:gd name="T52" fmla="*/ 311 w 794"/>
                  <a:gd name="T53" fmla="*/ 59 h 301"/>
                  <a:gd name="T54" fmla="*/ 265 w 794"/>
                  <a:gd name="T55" fmla="*/ 47 h 301"/>
                  <a:gd name="T56" fmla="*/ 219 w 794"/>
                  <a:gd name="T57" fmla="*/ 36 h 301"/>
                  <a:gd name="T58" fmla="*/ 173 w 794"/>
                  <a:gd name="T59" fmla="*/ 26 h 301"/>
                  <a:gd name="T60" fmla="*/ 128 w 794"/>
                  <a:gd name="T61" fmla="*/ 18 h 301"/>
                  <a:gd name="T62" fmla="*/ 82 w 794"/>
                  <a:gd name="T63" fmla="*/ 10 h 301"/>
                  <a:gd name="T64" fmla="*/ 36 w 794"/>
                  <a:gd name="T65" fmla="*/ 3 h 301"/>
                  <a:gd name="T66" fmla="*/ 21 w 794"/>
                  <a:gd name="T67" fmla="*/ 10 h 301"/>
                  <a:gd name="T68" fmla="*/ 7 w 794"/>
                  <a:gd name="T69" fmla="*/ 1 h 301"/>
                  <a:gd name="T70" fmla="*/ 1 w 794"/>
                  <a:gd name="T71" fmla="*/ 6 h 301"/>
                  <a:gd name="T72" fmla="*/ 0 w 794"/>
                  <a:gd name="T73" fmla="*/ 13 h 301"/>
                  <a:gd name="T74" fmla="*/ 5 w 794"/>
                  <a:gd name="T75" fmla="*/ 20 h 301"/>
                  <a:gd name="T76" fmla="*/ 0 w 794"/>
                  <a:gd name="T77" fmla="*/ 10 h 3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94" h="301">
                    <a:moveTo>
                      <a:pt x="0" y="10"/>
                    </a:moveTo>
                    <a:lnTo>
                      <a:pt x="9" y="21"/>
                    </a:lnTo>
                    <a:lnTo>
                      <a:pt x="32" y="24"/>
                    </a:lnTo>
                    <a:lnTo>
                      <a:pt x="55" y="28"/>
                    </a:lnTo>
                    <a:lnTo>
                      <a:pt x="78" y="31"/>
                    </a:lnTo>
                    <a:lnTo>
                      <a:pt x="101" y="35"/>
                    </a:lnTo>
                    <a:lnTo>
                      <a:pt x="124" y="39"/>
                    </a:lnTo>
                    <a:lnTo>
                      <a:pt x="147" y="43"/>
                    </a:lnTo>
                    <a:lnTo>
                      <a:pt x="170" y="47"/>
                    </a:lnTo>
                    <a:lnTo>
                      <a:pt x="192" y="51"/>
                    </a:lnTo>
                    <a:lnTo>
                      <a:pt x="215" y="56"/>
                    </a:lnTo>
                    <a:lnTo>
                      <a:pt x="237" y="62"/>
                    </a:lnTo>
                    <a:lnTo>
                      <a:pt x="260" y="66"/>
                    </a:lnTo>
                    <a:lnTo>
                      <a:pt x="282" y="72"/>
                    </a:lnTo>
                    <a:lnTo>
                      <a:pt x="305" y="78"/>
                    </a:lnTo>
                    <a:lnTo>
                      <a:pt x="328" y="85"/>
                    </a:lnTo>
                    <a:lnTo>
                      <a:pt x="351" y="92"/>
                    </a:lnTo>
                    <a:lnTo>
                      <a:pt x="374" y="100"/>
                    </a:lnTo>
                    <a:lnTo>
                      <a:pt x="397" y="108"/>
                    </a:lnTo>
                    <a:lnTo>
                      <a:pt x="421" y="116"/>
                    </a:lnTo>
                    <a:lnTo>
                      <a:pt x="445" y="125"/>
                    </a:lnTo>
                    <a:lnTo>
                      <a:pt x="468" y="135"/>
                    </a:lnTo>
                    <a:lnTo>
                      <a:pt x="492" y="145"/>
                    </a:lnTo>
                    <a:lnTo>
                      <a:pt x="517" y="155"/>
                    </a:lnTo>
                    <a:lnTo>
                      <a:pt x="541" y="166"/>
                    </a:lnTo>
                    <a:lnTo>
                      <a:pt x="566" y="179"/>
                    </a:lnTo>
                    <a:lnTo>
                      <a:pt x="592" y="191"/>
                    </a:lnTo>
                    <a:lnTo>
                      <a:pt x="618" y="204"/>
                    </a:lnTo>
                    <a:lnTo>
                      <a:pt x="644" y="219"/>
                    </a:lnTo>
                    <a:lnTo>
                      <a:pt x="671" y="234"/>
                    </a:lnTo>
                    <a:lnTo>
                      <a:pt x="698" y="249"/>
                    </a:lnTo>
                    <a:lnTo>
                      <a:pt x="726" y="265"/>
                    </a:lnTo>
                    <a:lnTo>
                      <a:pt x="754" y="283"/>
                    </a:lnTo>
                    <a:lnTo>
                      <a:pt x="782" y="301"/>
                    </a:lnTo>
                    <a:lnTo>
                      <a:pt x="794" y="283"/>
                    </a:lnTo>
                    <a:lnTo>
                      <a:pt x="764" y="266"/>
                    </a:lnTo>
                    <a:lnTo>
                      <a:pt x="736" y="248"/>
                    </a:lnTo>
                    <a:lnTo>
                      <a:pt x="709" y="231"/>
                    </a:lnTo>
                    <a:lnTo>
                      <a:pt x="681" y="215"/>
                    </a:lnTo>
                    <a:lnTo>
                      <a:pt x="654" y="200"/>
                    </a:lnTo>
                    <a:lnTo>
                      <a:pt x="627" y="186"/>
                    </a:lnTo>
                    <a:lnTo>
                      <a:pt x="601" y="173"/>
                    </a:lnTo>
                    <a:lnTo>
                      <a:pt x="576" y="160"/>
                    </a:lnTo>
                    <a:lnTo>
                      <a:pt x="550" y="148"/>
                    </a:lnTo>
                    <a:lnTo>
                      <a:pt x="525" y="137"/>
                    </a:lnTo>
                    <a:lnTo>
                      <a:pt x="500" y="126"/>
                    </a:lnTo>
                    <a:lnTo>
                      <a:pt x="476" y="115"/>
                    </a:lnTo>
                    <a:lnTo>
                      <a:pt x="452" y="105"/>
                    </a:lnTo>
                    <a:lnTo>
                      <a:pt x="427" y="97"/>
                    </a:lnTo>
                    <a:lnTo>
                      <a:pt x="404" y="88"/>
                    </a:lnTo>
                    <a:lnTo>
                      <a:pt x="381" y="80"/>
                    </a:lnTo>
                    <a:lnTo>
                      <a:pt x="357" y="73"/>
                    </a:lnTo>
                    <a:lnTo>
                      <a:pt x="334" y="66"/>
                    </a:lnTo>
                    <a:lnTo>
                      <a:pt x="311" y="59"/>
                    </a:lnTo>
                    <a:lnTo>
                      <a:pt x="288" y="52"/>
                    </a:lnTo>
                    <a:lnTo>
                      <a:pt x="265" y="47"/>
                    </a:lnTo>
                    <a:lnTo>
                      <a:pt x="242" y="41"/>
                    </a:lnTo>
                    <a:lnTo>
                      <a:pt x="219" y="36"/>
                    </a:lnTo>
                    <a:lnTo>
                      <a:pt x="197" y="31"/>
                    </a:lnTo>
                    <a:lnTo>
                      <a:pt x="173" y="26"/>
                    </a:lnTo>
                    <a:lnTo>
                      <a:pt x="151" y="22"/>
                    </a:lnTo>
                    <a:lnTo>
                      <a:pt x="128" y="18"/>
                    </a:lnTo>
                    <a:lnTo>
                      <a:pt x="105" y="14"/>
                    </a:lnTo>
                    <a:lnTo>
                      <a:pt x="82" y="10"/>
                    </a:lnTo>
                    <a:lnTo>
                      <a:pt x="59" y="7"/>
                    </a:lnTo>
                    <a:lnTo>
                      <a:pt x="36" y="3"/>
                    </a:lnTo>
                    <a:lnTo>
                      <a:pt x="11" y="0"/>
                    </a:lnTo>
                    <a:lnTo>
                      <a:pt x="21" y="1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9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5" name="Freeform 87">
                <a:extLst>
                  <a:ext uri="{FF2B5EF4-FFF2-40B4-BE49-F238E27FC236}">
                    <a16:creationId xmlns:a16="http://schemas.microsoft.com/office/drawing/2014/main" id="{A07C3D59-238B-04AF-A832-BD88500E7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0" y="2980748"/>
                <a:ext cx="728902" cy="1658599"/>
              </a:xfrm>
              <a:custGeom>
                <a:avLst/>
                <a:gdLst>
                  <a:gd name="T0" fmla="*/ 233 w 424"/>
                  <a:gd name="T1" fmla="*/ 3 h 965"/>
                  <a:gd name="T2" fmla="*/ 265 w 424"/>
                  <a:gd name="T3" fmla="*/ 15 h 965"/>
                  <a:gd name="T4" fmla="*/ 294 w 424"/>
                  <a:gd name="T5" fmla="*/ 38 h 965"/>
                  <a:gd name="T6" fmla="*/ 322 w 424"/>
                  <a:gd name="T7" fmla="*/ 70 h 965"/>
                  <a:gd name="T8" fmla="*/ 346 w 424"/>
                  <a:gd name="T9" fmla="*/ 111 h 965"/>
                  <a:gd name="T10" fmla="*/ 368 w 424"/>
                  <a:gd name="T11" fmla="*/ 159 h 965"/>
                  <a:gd name="T12" fmla="*/ 387 w 424"/>
                  <a:gd name="T13" fmla="*/ 213 h 965"/>
                  <a:gd name="T14" fmla="*/ 403 w 424"/>
                  <a:gd name="T15" fmla="*/ 274 h 965"/>
                  <a:gd name="T16" fmla="*/ 414 w 424"/>
                  <a:gd name="T17" fmla="*/ 340 h 965"/>
                  <a:gd name="T18" fmla="*/ 421 w 424"/>
                  <a:gd name="T19" fmla="*/ 409 h 965"/>
                  <a:gd name="T20" fmla="*/ 424 w 424"/>
                  <a:gd name="T21" fmla="*/ 482 h 965"/>
                  <a:gd name="T22" fmla="*/ 421 w 424"/>
                  <a:gd name="T23" fmla="*/ 556 h 965"/>
                  <a:gd name="T24" fmla="*/ 414 w 424"/>
                  <a:gd name="T25" fmla="*/ 625 h 965"/>
                  <a:gd name="T26" fmla="*/ 403 w 424"/>
                  <a:gd name="T27" fmla="*/ 691 h 965"/>
                  <a:gd name="T28" fmla="*/ 387 w 424"/>
                  <a:gd name="T29" fmla="*/ 752 h 965"/>
                  <a:gd name="T30" fmla="*/ 368 w 424"/>
                  <a:gd name="T31" fmla="*/ 806 h 965"/>
                  <a:gd name="T32" fmla="*/ 346 w 424"/>
                  <a:gd name="T33" fmla="*/ 854 h 965"/>
                  <a:gd name="T34" fmla="*/ 322 w 424"/>
                  <a:gd name="T35" fmla="*/ 895 h 965"/>
                  <a:gd name="T36" fmla="*/ 294 w 424"/>
                  <a:gd name="T37" fmla="*/ 927 h 965"/>
                  <a:gd name="T38" fmla="*/ 265 w 424"/>
                  <a:gd name="T39" fmla="*/ 950 h 965"/>
                  <a:gd name="T40" fmla="*/ 233 w 424"/>
                  <a:gd name="T41" fmla="*/ 962 h 965"/>
                  <a:gd name="T42" fmla="*/ 201 w 424"/>
                  <a:gd name="T43" fmla="*/ 964 h 965"/>
                  <a:gd name="T44" fmla="*/ 169 w 424"/>
                  <a:gd name="T45" fmla="*/ 955 h 965"/>
                  <a:gd name="T46" fmla="*/ 139 w 424"/>
                  <a:gd name="T47" fmla="*/ 935 h 965"/>
                  <a:gd name="T48" fmla="*/ 111 w 424"/>
                  <a:gd name="T49" fmla="*/ 907 h 965"/>
                  <a:gd name="T50" fmla="*/ 85 w 424"/>
                  <a:gd name="T51" fmla="*/ 868 h 965"/>
                  <a:gd name="T52" fmla="*/ 62 w 424"/>
                  <a:gd name="T53" fmla="*/ 823 h 965"/>
                  <a:gd name="T54" fmla="*/ 42 w 424"/>
                  <a:gd name="T55" fmla="*/ 771 h 965"/>
                  <a:gd name="T56" fmla="*/ 25 w 424"/>
                  <a:gd name="T57" fmla="*/ 712 h 965"/>
                  <a:gd name="T58" fmla="*/ 12 w 424"/>
                  <a:gd name="T59" fmla="*/ 648 h 965"/>
                  <a:gd name="T60" fmla="*/ 4 w 424"/>
                  <a:gd name="T61" fmla="*/ 579 h 965"/>
                  <a:gd name="T62" fmla="*/ 0 w 424"/>
                  <a:gd name="T63" fmla="*/ 507 h 965"/>
                  <a:gd name="T64" fmla="*/ 1 w 424"/>
                  <a:gd name="T65" fmla="*/ 433 h 965"/>
                  <a:gd name="T66" fmla="*/ 6 w 424"/>
                  <a:gd name="T67" fmla="*/ 362 h 965"/>
                  <a:gd name="T68" fmla="*/ 16 w 424"/>
                  <a:gd name="T69" fmla="*/ 295 h 965"/>
                  <a:gd name="T70" fmla="*/ 30 w 424"/>
                  <a:gd name="T71" fmla="*/ 233 h 965"/>
                  <a:gd name="T72" fmla="*/ 48 w 424"/>
                  <a:gd name="T73" fmla="*/ 176 h 965"/>
                  <a:gd name="T74" fmla="*/ 69 w 424"/>
                  <a:gd name="T75" fmla="*/ 126 h 965"/>
                  <a:gd name="T76" fmla="*/ 93 w 424"/>
                  <a:gd name="T77" fmla="*/ 83 h 965"/>
                  <a:gd name="T78" fmla="*/ 120 w 424"/>
                  <a:gd name="T79" fmla="*/ 48 h 965"/>
                  <a:gd name="T80" fmla="*/ 149 w 424"/>
                  <a:gd name="T81" fmla="*/ 22 h 965"/>
                  <a:gd name="T82" fmla="*/ 179 w 424"/>
                  <a:gd name="T83" fmla="*/ 6 h 965"/>
                  <a:gd name="T84" fmla="*/ 212 w 424"/>
                  <a:gd name="T85" fmla="*/ 0 h 9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965">
                    <a:moveTo>
                      <a:pt x="212" y="0"/>
                    </a:moveTo>
                    <a:lnTo>
                      <a:pt x="223" y="1"/>
                    </a:lnTo>
                    <a:lnTo>
                      <a:pt x="233" y="3"/>
                    </a:lnTo>
                    <a:lnTo>
                      <a:pt x="244" y="6"/>
                    </a:lnTo>
                    <a:lnTo>
                      <a:pt x="254" y="10"/>
                    </a:lnTo>
                    <a:lnTo>
                      <a:pt x="265" y="15"/>
                    </a:lnTo>
                    <a:lnTo>
                      <a:pt x="274" y="22"/>
                    </a:lnTo>
                    <a:lnTo>
                      <a:pt x="284" y="30"/>
                    </a:lnTo>
                    <a:lnTo>
                      <a:pt x="294" y="38"/>
                    </a:lnTo>
                    <a:lnTo>
                      <a:pt x="303" y="48"/>
                    </a:lnTo>
                    <a:lnTo>
                      <a:pt x="312" y="58"/>
                    </a:lnTo>
                    <a:lnTo>
                      <a:pt x="322" y="70"/>
                    </a:lnTo>
                    <a:lnTo>
                      <a:pt x="330" y="83"/>
                    </a:lnTo>
                    <a:lnTo>
                      <a:pt x="338" y="96"/>
                    </a:lnTo>
                    <a:lnTo>
                      <a:pt x="346" y="111"/>
                    </a:lnTo>
                    <a:lnTo>
                      <a:pt x="354" y="126"/>
                    </a:lnTo>
                    <a:lnTo>
                      <a:pt x="361" y="142"/>
                    </a:lnTo>
                    <a:lnTo>
                      <a:pt x="368" y="159"/>
                    </a:lnTo>
                    <a:lnTo>
                      <a:pt x="375" y="176"/>
                    </a:lnTo>
                    <a:lnTo>
                      <a:pt x="382" y="194"/>
                    </a:lnTo>
                    <a:lnTo>
                      <a:pt x="387" y="213"/>
                    </a:lnTo>
                    <a:lnTo>
                      <a:pt x="393" y="233"/>
                    </a:lnTo>
                    <a:lnTo>
                      <a:pt x="398" y="253"/>
                    </a:lnTo>
                    <a:lnTo>
                      <a:pt x="403" y="274"/>
                    </a:lnTo>
                    <a:lnTo>
                      <a:pt x="407" y="295"/>
                    </a:lnTo>
                    <a:lnTo>
                      <a:pt x="411" y="317"/>
                    </a:lnTo>
                    <a:lnTo>
                      <a:pt x="414" y="340"/>
                    </a:lnTo>
                    <a:lnTo>
                      <a:pt x="417" y="362"/>
                    </a:lnTo>
                    <a:lnTo>
                      <a:pt x="420" y="386"/>
                    </a:lnTo>
                    <a:lnTo>
                      <a:pt x="421" y="409"/>
                    </a:lnTo>
                    <a:lnTo>
                      <a:pt x="422" y="433"/>
                    </a:lnTo>
                    <a:lnTo>
                      <a:pt x="424" y="458"/>
                    </a:lnTo>
                    <a:lnTo>
                      <a:pt x="424" y="482"/>
                    </a:lnTo>
                    <a:lnTo>
                      <a:pt x="424" y="507"/>
                    </a:lnTo>
                    <a:lnTo>
                      <a:pt x="422" y="531"/>
                    </a:lnTo>
                    <a:lnTo>
                      <a:pt x="421" y="556"/>
                    </a:lnTo>
                    <a:lnTo>
                      <a:pt x="420" y="579"/>
                    </a:lnTo>
                    <a:lnTo>
                      <a:pt x="417" y="603"/>
                    </a:lnTo>
                    <a:lnTo>
                      <a:pt x="414" y="625"/>
                    </a:lnTo>
                    <a:lnTo>
                      <a:pt x="411" y="648"/>
                    </a:lnTo>
                    <a:lnTo>
                      <a:pt x="407" y="670"/>
                    </a:lnTo>
                    <a:lnTo>
                      <a:pt x="403" y="691"/>
                    </a:lnTo>
                    <a:lnTo>
                      <a:pt x="398" y="712"/>
                    </a:lnTo>
                    <a:lnTo>
                      <a:pt x="393" y="732"/>
                    </a:lnTo>
                    <a:lnTo>
                      <a:pt x="387" y="752"/>
                    </a:lnTo>
                    <a:lnTo>
                      <a:pt x="382" y="771"/>
                    </a:lnTo>
                    <a:lnTo>
                      <a:pt x="375" y="789"/>
                    </a:lnTo>
                    <a:lnTo>
                      <a:pt x="368" y="806"/>
                    </a:lnTo>
                    <a:lnTo>
                      <a:pt x="361" y="823"/>
                    </a:lnTo>
                    <a:lnTo>
                      <a:pt x="354" y="839"/>
                    </a:lnTo>
                    <a:lnTo>
                      <a:pt x="346" y="854"/>
                    </a:lnTo>
                    <a:lnTo>
                      <a:pt x="338" y="868"/>
                    </a:lnTo>
                    <a:lnTo>
                      <a:pt x="330" y="882"/>
                    </a:lnTo>
                    <a:lnTo>
                      <a:pt x="322" y="895"/>
                    </a:lnTo>
                    <a:lnTo>
                      <a:pt x="312" y="907"/>
                    </a:lnTo>
                    <a:lnTo>
                      <a:pt x="303" y="917"/>
                    </a:lnTo>
                    <a:lnTo>
                      <a:pt x="294" y="927"/>
                    </a:lnTo>
                    <a:lnTo>
                      <a:pt x="284" y="935"/>
                    </a:lnTo>
                    <a:lnTo>
                      <a:pt x="274" y="943"/>
                    </a:lnTo>
                    <a:lnTo>
                      <a:pt x="265" y="950"/>
                    </a:lnTo>
                    <a:lnTo>
                      <a:pt x="254" y="955"/>
                    </a:lnTo>
                    <a:lnTo>
                      <a:pt x="244" y="959"/>
                    </a:lnTo>
                    <a:lnTo>
                      <a:pt x="233" y="962"/>
                    </a:lnTo>
                    <a:lnTo>
                      <a:pt x="223" y="964"/>
                    </a:lnTo>
                    <a:lnTo>
                      <a:pt x="212" y="965"/>
                    </a:lnTo>
                    <a:lnTo>
                      <a:pt x="201" y="964"/>
                    </a:lnTo>
                    <a:lnTo>
                      <a:pt x="190" y="962"/>
                    </a:lnTo>
                    <a:lnTo>
                      <a:pt x="179" y="959"/>
                    </a:lnTo>
                    <a:lnTo>
                      <a:pt x="169" y="955"/>
                    </a:lnTo>
                    <a:lnTo>
                      <a:pt x="159" y="950"/>
                    </a:lnTo>
                    <a:lnTo>
                      <a:pt x="149" y="943"/>
                    </a:lnTo>
                    <a:lnTo>
                      <a:pt x="139" y="935"/>
                    </a:lnTo>
                    <a:lnTo>
                      <a:pt x="129" y="927"/>
                    </a:lnTo>
                    <a:lnTo>
                      <a:pt x="120" y="917"/>
                    </a:lnTo>
                    <a:lnTo>
                      <a:pt x="111" y="907"/>
                    </a:lnTo>
                    <a:lnTo>
                      <a:pt x="102" y="895"/>
                    </a:lnTo>
                    <a:lnTo>
                      <a:pt x="93" y="882"/>
                    </a:lnTo>
                    <a:lnTo>
                      <a:pt x="85" y="868"/>
                    </a:lnTo>
                    <a:lnTo>
                      <a:pt x="77" y="854"/>
                    </a:lnTo>
                    <a:lnTo>
                      <a:pt x="69" y="839"/>
                    </a:lnTo>
                    <a:lnTo>
                      <a:pt x="62" y="823"/>
                    </a:lnTo>
                    <a:lnTo>
                      <a:pt x="55" y="806"/>
                    </a:lnTo>
                    <a:lnTo>
                      <a:pt x="48" y="789"/>
                    </a:lnTo>
                    <a:lnTo>
                      <a:pt x="42" y="771"/>
                    </a:lnTo>
                    <a:lnTo>
                      <a:pt x="36" y="752"/>
                    </a:lnTo>
                    <a:lnTo>
                      <a:pt x="30" y="732"/>
                    </a:lnTo>
                    <a:lnTo>
                      <a:pt x="25" y="712"/>
                    </a:lnTo>
                    <a:lnTo>
                      <a:pt x="20" y="691"/>
                    </a:lnTo>
                    <a:lnTo>
                      <a:pt x="16" y="670"/>
                    </a:lnTo>
                    <a:lnTo>
                      <a:pt x="12" y="648"/>
                    </a:lnTo>
                    <a:lnTo>
                      <a:pt x="9" y="625"/>
                    </a:lnTo>
                    <a:lnTo>
                      <a:pt x="6" y="603"/>
                    </a:lnTo>
                    <a:lnTo>
                      <a:pt x="4" y="579"/>
                    </a:lnTo>
                    <a:lnTo>
                      <a:pt x="2" y="556"/>
                    </a:lnTo>
                    <a:lnTo>
                      <a:pt x="1" y="531"/>
                    </a:lnTo>
                    <a:lnTo>
                      <a:pt x="0" y="507"/>
                    </a:lnTo>
                    <a:lnTo>
                      <a:pt x="0" y="482"/>
                    </a:lnTo>
                    <a:lnTo>
                      <a:pt x="0" y="458"/>
                    </a:lnTo>
                    <a:lnTo>
                      <a:pt x="1" y="433"/>
                    </a:lnTo>
                    <a:lnTo>
                      <a:pt x="2" y="409"/>
                    </a:lnTo>
                    <a:lnTo>
                      <a:pt x="4" y="386"/>
                    </a:lnTo>
                    <a:lnTo>
                      <a:pt x="6" y="362"/>
                    </a:lnTo>
                    <a:lnTo>
                      <a:pt x="9" y="340"/>
                    </a:lnTo>
                    <a:lnTo>
                      <a:pt x="12" y="317"/>
                    </a:lnTo>
                    <a:lnTo>
                      <a:pt x="16" y="295"/>
                    </a:lnTo>
                    <a:lnTo>
                      <a:pt x="20" y="274"/>
                    </a:lnTo>
                    <a:lnTo>
                      <a:pt x="25" y="253"/>
                    </a:lnTo>
                    <a:lnTo>
                      <a:pt x="30" y="233"/>
                    </a:lnTo>
                    <a:lnTo>
                      <a:pt x="36" y="213"/>
                    </a:lnTo>
                    <a:lnTo>
                      <a:pt x="42" y="194"/>
                    </a:lnTo>
                    <a:lnTo>
                      <a:pt x="48" y="176"/>
                    </a:lnTo>
                    <a:lnTo>
                      <a:pt x="55" y="159"/>
                    </a:lnTo>
                    <a:lnTo>
                      <a:pt x="62" y="142"/>
                    </a:lnTo>
                    <a:lnTo>
                      <a:pt x="69" y="126"/>
                    </a:lnTo>
                    <a:lnTo>
                      <a:pt x="77" y="111"/>
                    </a:lnTo>
                    <a:lnTo>
                      <a:pt x="85" y="96"/>
                    </a:lnTo>
                    <a:lnTo>
                      <a:pt x="93" y="83"/>
                    </a:lnTo>
                    <a:lnTo>
                      <a:pt x="102" y="70"/>
                    </a:lnTo>
                    <a:lnTo>
                      <a:pt x="111" y="58"/>
                    </a:lnTo>
                    <a:lnTo>
                      <a:pt x="120" y="48"/>
                    </a:lnTo>
                    <a:lnTo>
                      <a:pt x="129" y="38"/>
                    </a:lnTo>
                    <a:lnTo>
                      <a:pt x="139" y="30"/>
                    </a:lnTo>
                    <a:lnTo>
                      <a:pt x="149" y="22"/>
                    </a:lnTo>
                    <a:lnTo>
                      <a:pt x="159" y="15"/>
                    </a:lnTo>
                    <a:lnTo>
                      <a:pt x="169" y="10"/>
                    </a:lnTo>
                    <a:lnTo>
                      <a:pt x="179" y="6"/>
                    </a:lnTo>
                    <a:lnTo>
                      <a:pt x="190" y="3"/>
                    </a:lnTo>
                    <a:lnTo>
                      <a:pt x="201" y="1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6" name="Freeform 9">
                <a:extLst>
                  <a:ext uri="{FF2B5EF4-FFF2-40B4-BE49-F238E27FC236}">
                    <a16:creationId xmlns:a16="http://schemas.microsoft.com/office/drawing/2014/main" id="{A39182AC-EDA9-729A-DD11-D29D8EB78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51" y="2939606"/>
                <a:ext cx="1279017" cy="335157"/>
              </a:xfrm>
              <a:custGeom>
                <a:avLst/>
                <a:gdLst>
                  <a:gd name="T0" fmla="*/ 736 w 744"/>
                  <a:gd name="T1" fmla="*/ 176 h 195"/>
                  <a:gd name="T2" fmla="*/ 692 w 744"/>
                  <a:gd name="T3" fmla="*/ 165 h 195"/>
                  <a:gd name="T4" fmla="*/ 652 w 744"/>
                  <a:gd name="T5" fmla="*/ 156 h 195"/>
                  <a:gd name="T6" fmla="*/ 614 w 744"/>
                  <a:gd name="T7" fmla="*/ 148 h 195"/>
                  <a:gd name="T8" fmla="*/ 576 w 744"/>
                  <a:gd name="T9" fmla="*/ 141 h 195"/>
                  <a:gd name="T10" fmla="*/ 540 w 744"/>
                  <a:gd name="T11" fmla="*/ 134 h 195"/>
                  <a:gd name="T12" fmla="*/ 505 w 744"/>
                  <a:gd name="T13" fmla="*/ 127 h 195"/>
                  <a:gd name="T14" fmla="*/ 470 w 744"/>
                  <a:gd name="T15" fmla="*/ 120 h 195"/>
                  <a:gd name="T16" fmla="*/ 433 w 744"/>
                  <a:gd name="T17" fmla="*/ 112 h 195"/>
                  <a:gd name="T18" fmla="*/ 393 w 744"/>
                  <a:gd name="T19" fmla="*/ 104 h 195"/>
                  <a:gd name="T20" fmla="*/ 352 w 744"/>
                  <a:gd name="T21" fmla="*/ 95 h 195"/>
                  <a:gd name="T22" fmla="*/ 307 w 744"/>
                  <a:gd name="T23" fmla="*/ 85 h 195"/>
                  <a:gd name="T24" fmla="*/ 258 w 744"/>
                  <a:gd name="T25" fmla="*/ 73 h 195"/>
                  <a:gd name="T26" fmla="*/ 204 w 744"/>
                  <a:gd name="T27" fmla="*/ 58 h 195"/>
                  <a:gd name="T28" fmla="*/ 145 w 744"/>
                  <a:gd name="T29" fmla="*/ 41 h 195"/>
                  <a:gd name="T30" fmla="*/ 79 w 744"/>
                  <a:gd name="T31" fmla="*/ 22 h 195"/>
                  <a:gd name="T32" fmla="*/ 6 w 744"/>
                  <a:gd name="T33" fmla="*/ 0 h 195"/>
                  <a:gd name="T34" fmla="*/ 37 w 744"/>
                  <a:gd name="T35" fmla="*/ 31 h 195"/>
                  <a:gd name="T36" fmla="*/ 107 w 744"/>
                  <a:gd name="T37" fmla="*/ 52 h 195"/>
                  <a:gd name="T38" fmla="*/ 169 w 744"/>
                  <a:gd name="T39" fmla="*/ 70 h 195"/>
                  <a:gd name="T40" fmla="*/ 226 w 744"/>
                  <a:gd name="T41" fmla="*/ 85 h 195"/>
                  <a:gd name="T42" fmla="*/ 278 w 744"/>
                  <a:gd name="T43" fmla="*/ 98 h 195"/>
                  <a:gd name="T44" fmla="*/ 325 w 744"/>
                  <a:gd name="T45" fmla="*/ 110 h 195"/>
                  <a:gd name="T46" fmla="*/ 369 w 744"/>
                  <a:gd name="T47" fmla="*/ 120 h 195"/>
                  <a:gd name="T48" fmla="*/ 409 w 744"/>
                  <a:gd name="T49" fmla="*/ 129 h 195"/>
                  <a:gd name="T50" fmla="*/ 447 w 744"/>
                  <a:gd name="T51" fmla="*/ 137 h 195"/>
                  <a:gd name="T52" fmla="*/ 484 w 744"/>
                  <a:gd name="T53" fmla="*/ 144 h 195"/>
                  <a:gd name="T54" fmla="*/ 520 w 744"/>
                  <a:gd name="T55" fmla="*/ 151 h 195"/>
                  <a:gd name="T56" fmla="*/ 555 w 744"/>
                  <a:gd name="T57" fmla="*/ 158 h 195"/>
                  <a:gd name="T58" fmla="*/ 591 w 744"/>
                  <a:gd name="T59" fmla="*/ 165 h 195"/>
                  <a:gd name="T60" fmla="*/ 627 w 744"/>
                  <a:gd name="T61" fmla="*/ 172 h 195"/>
                  <a:gd name="T62" fmla="*/ 667 w 744"/>
                  <a:gd name="T63" fmla="*/ 181 h 195"/>
                  <a:gd name="T64" fmla="*/ 709 w 744"/>
                  <a:gd name="T65" fmla="*/ 191 h 195"/>
                  <a:gd name="T66" fmla="*/ 724 w 744"/>
                  <a:gd name="T67" fmla="*/ 185 h 195"/>
                  <a:gd name="T68" fmla="*/ 736 w 744"/>
                  <a:gd name="T69" fmla="*/ 195 h 195"/>
                  <a:gd name="T70" fmla="*/ 742 w 744"/>
                  <a:gd name="T71" fmla="*/ 191 h 195"/>
                  <a:gd name="T72" fmla="*/ 744 w 744"/>
                  <a:gd name="T73" fmla="*/ 184 h 195"/>
                  <a:gd name="T74" fmla="*/ 740 w 744"/>
                  <a:gd name="T75" fmla="*/ 177 h 195"/>
                  <a:gd name="T76" fmla="*/ 744 w 744"/>
                  <a:gd name="T77" fmla="*/ 185 h 1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44" h="195">
                    <a:moveTo>
                      <a:pt x="744" y="185"/>
                    </a:moveTo>
                    <a:lnTo>
                      <a:pt x="736" y="176"/>
                    </a:lnTo>
                    <a:lnTo>
                      <a:pt x="714" y="170"/>
                    </a:lnTo>
                    <a:lnTo>
                      <a:pt x="692" y="165"/>
                    </a:lnTo>
                    <a:lnTo>
                      <a:pt x="672" y="160"/>
                    </a:lnTo>
                    <a:lnTo>
                      <a:pt x="652" y="156"/>
                    </a:lnTo>
                    <a:lnTo>
                      <a:pt x="632" y="151"/>
                    </a:lnTo>
                    <a:lnTo>
                      <a:pt x="614" y="148"/>
                    </a:lnTo>
                    <a:lnTo>
                      <a:pt x="595" y="144"/>
                    </a:lnTo>
                    <a:lnTo>
                      <a:pt x="576" y="141"/>
                    </a:lnTo>
                    <a:lnTo>
                      <a:pt x="558" y="137"/>
                    </a:lnTo>
                    <a:lnTo>
                      <a:pt x="540" y="134"/>
                    </a:lnTo>
                    <a:lnTo>
                      <a:pt x="523" y="130"/>
                    </a:lnTo>
                    <a:lnTo>
                      <a:pt x="505" y="127"/>
                    </a:lnTo>
                    <a:lnTo>
                      <a:pt x="487" y="123"/>
                    </a:lnTo>
                    <a:lnTo>
                      <a:pt x="470" y="120"/>
                    </a:lnTo>
                    <a:lnTo>
                      <a:pt x="452" y="116"/>
                    </a:lnTo>
                    <a:lnTo>
                      <a:pt x="433" y="112"/>
                    </a:lnTo>
                    <a:lnTo>
                      <a:pt x="414" y="108"/>
                    </a:lnTo>
                    <a:lnTo>
                      <a:pt x="393" y="104"/>
                    </a:lnTo>
                    <a:lnTo>
                      <a:pt x="373" y="100"/>
                    </a:lnTo>
                    <a:lnTo>
                      <a:pt x="352" y="95"/>
                    </a:lnTo>
                    <a:lnTo>
                      <a:pt x="330" y="90"/>
                    </a:lnTo>
                    <a:lnTo>
                      <a:pt x="307" y="85"/>
                    </a:lnTo>
                    <a:lnTo>
                      <a:pt x="283" y="79"/>
                    </a:lnTo>
                    <a:lnTo>
                      <a:pt x="258" y="73"/>
                    </a:lnTo>
                    <a:lnTo>
                      <a:pt x="232" y="66"/>
                    </a:lnTo>
                    <a:lnTo>
                      <a:pt x="204" y="58"/>
                    </a:lnTo>
                    <a:lnTo>
                      <a:pt x="175" y="50"/>
                    </a:lnTo>
                    <a:lnTo>
                      <a:pt x="145" y="41"/>
                    </a:lnTo>
                    <a:lnTo>
                      <a:pt x="112" y="32"/>
                    </a:lnTo>
                    <a:lnTo>
                      <a:pt x="79" y="22"/>
                    </a:lnTo>
                    <a:lnTo>
                      <a:pt x="43" y="11"/>
                    </a:lnTo>
                    <a:lnTo>
                      <a:pt x="6" y="0"/>
                    </a:lnTo>
                    <a:lnTo>
                      <a:pt x="0" y="20"/>
                    </a:lnTo>
                    <a:lnTo>
                      <a:pt x="37" y="31"/>
                    </a:lnTo>
                    <a:lnTo>
                      <a:pt x="73" y="41"/>
                    </a:lnTo>
                    <a:lnTo>
                      <a:pt x="107" y="52"/>
                    </a:lnTo>
                    <a:lnTo>
                      <a:pt x="139" y="61"/>
                    </a:lnTo>
                    <a:lnTo>
                      <a:pt x="169" y="70"/>
                    </a:lnTo>
                    <a:lnTo>
                      <a:pt x="199" y="78"/>
                    </a:lnTo>
                    <a:lnTo>
                      <a:pt x="226" y="85"/>
                    </a:lnTo>
                    <a:lnTo>
                      <a:pt x="252" y="92"/>
                    </a:lnTo>
                    <a:lnTo>
                      <a:pt x="278" y="98"/>
                    </a:lnTo>
                    <a:lnTo>
                      <a:pt x="302" y="104"/>
                    </a:lnTo>
                    <a:lnTo>
                      <a:pt x="325" y="110"/>
                    </a:lnTo>
                    <a:lnTo>
                      <a:pt x="347" y="116"/>
                    </a:lnTo>
                    <a:lnTo>
                      <a:pt x="369" y="120"/>
                    </a:lnTo>
                    <a:lnTo>
                      <a:pt x="389" y="125"/>
                    </a:lnTo>
                    <a:lnTo>
                      <a:pt x="409" y="129"/>
                    </a:lnTo>
                    <a:lnTo>
                      <a:pt x="428" y="133"/>
                    </a:lnTo>
                    <a:lnTo>
                      <a:pt x="447" y="137"/>
                    </a:lnTo>
                    <a:lnTo>
                      <a:pt x="466" y="141"/>
                    </a:lnTo>
                    <a:lnTo>
                      <a:pt x="484" y="144"/>
                    </a:lnTo>
                    <a:lnTo>
                      <a:pt x="502" y="147"/>
                    </a:lnTo>
                    <a:lnTo>
                      <a:pt x="520" y="151"/>
                    </a:lnTo>
                    <a:lnTo>
                      <a:pt x="537" y="154"/>
                    </a:lnTo>
                    <a:lnTo>
                      <a:pt x="555" y="158"/>
                    </a:lnTo>
                    <a:lnTo>
                      <a:pt x="573" y="161"/>
                    </a:lnTo>
                    <a:lnTo>
                      <a:pt x="591" y="165"/>
                    </a:lnTo>
                    <a:lnTo>
                      <a:pt x="609" y="169"/>
                    </a:lnTo>
                    <a:lnTo>
                      <a:pt x="627" y="172"/>
                    </a:lnTo>
                    <a:lnTo>
                      <a:pt x="647" y="177"/>
                    </a:lnTo>
                    <a:lnTo>
                      <a:pt x="667" y="181"/>
                    </a:lnTo>
                    <a:lnTo>
                      <a:pt x="688" y="185"/>
                    </a:lnTo>
                    <a:lnTo>
                      <a:pt x="709" y="191"/>
                    </a:lnTo>
                    <a:lnTo>
                      <a:pt x="732" y="195"/>
                    </a:lnTo>
                    <a:lnTo>
                      <a:pt x="724" y="185"/>
                    </a:lnTo>
                    <a:lnTo>
                      <a:pt x="732" y="195"/>
                    </a:lnTo>
                    <a:lnTo>
                      <a:pt x="736" y="195"/>
                    </a:lnTo>
                    <a:lnTo>
                      <a:pt x="740" y="194"/>
                    </a:lnTo>
                    <a:lnTo>
                      <a:pt x="742" y="191"/>
                    </a:lnTo>
                    <a:lnTo>
                      <a:pt x="744" y="188"/>
                    </a:lnTo>
                    <a:lnTo>
                      <a:pt x="744" y="184"/>
                    </a:lnTo>
                    <a:lnTo>
                      <a:pt x="743" y="180"/>
                    </a:lnTo>
                    <a:lnTo>
                      <a:pt x="740" y="177"/>
                    </a:lnTo>
                    <a:lnTo>
                      <a:pt x="736" y="176"/>
                    </a:lnTo>
                    <a:lnTo>
                      <a:pt x="744" y="185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7" name="Freeform 88">
                <a:extLst>
                  <a:ext uri="{FF2B5EF4-FFF2-40B4-BE49-F238E27FC236}">
                    <a16:creationId xmlns:a16="http://schemas.microsoft.com/office/drawing/2014/main" id="{11F1D6D5-48E6-D642-1449-856607F2D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6762" y="3150250"/>
                <a:ext cx="728902" cy="1656880"/>
              </a:xfrm>
              <a:custGeom>
                <a:avLst/>
                <a:gdLst>
                  <a:gd name="T0" fmla="*/ 234 w 424"/>
                  <a:gd name="T1" fmla="*/ 2 h 964"/>
                  <a:gd name="T2" fmla="*/ 265 w 424"/>
                  <a:gd name="T3" fmla="*/ 15 h 964"/>
                  <a:gd name="T4" fmla="*/ 294 w 424"/>
                  <a:gd name="T5" fmla="*/ 38 h 964"/>
                  <a:gd name="T6" fmla="*/ 322 w 424"/>
                  <a:gd name="T7" fmla="*/ 69 h 964"/>
                  <a:gd name="T8" fmla="*/ 347 w 424"/>
                  <a:gd name="T9" fmla="*/ 110 h 964"/>
                  <a:gd name="T10" fmla="*/ 369 w 424"/>
                  <a:gd name="T11" fmla="*/ 158 h 964"/>
                  <a:gd name="T12" fmla="*/ 388 w 424"/>
                  <a:gd name="T13" fmla="*/ 213 h 964"/>
                  <a:gd name="T14" fmla="*/ 403 w 424"/>
                  <a:gd name="T15" fmla="*/ 273 h 964"/>
                  <a:gd name="T16" fmla="*/ 414 w 424"/>
                  <a:gd name="T17" fmla="*/ 339 h 964"/>
                  <a:gd name="T18" fmla="*/ 422 w 424"/>
                  <a:gd name="T19" fmla="*/ 409 h 964"/>
                  <a:gd name="T20" fmla="*/ 424 w 424"/>
                  <a:gd name="T21" fmla="*/ 482 h 964"/>
                  <a:gd name="T22" fmla="*/ 422 w 424"/>
                  <a:gd name="T23" fmla="*/ 555 h 964"/>
                  <a:gd name="T24" fmla="*/ 414 w 424"/>
                  <a:gd name="T25" fmla="*/ 625 h 964"/>
                  <a:gd name="T26" fmla="*/ 403 w 424"/>
                  <a:gd name="T27" fmla="*/ 690 h 964"/>
                  <a:gd name="T28" fmla="*/ 388 w 424"/>
                  <a:gd name="T29" fmla="*/ 751 h 964"/>
                  <a:gd name="T30" fmla="*/ 369 w 424"/>
                  <a:gd name="T31" fmla="*/ 806 h 964"/>
                  <a:gd name="T32" fmla="*/ 347 w 424"/>
                  <a:gd name="T33" fmla="*/ 854 h 964"/>
                  <a:gd name="T34" fmla="*/ 322 w 424"/>
                  <a:gd name="T35" fmla="*/ 894 h 964"/>
                  <a:gd name="T36" fmla="*/ 294 w 424"/>
                  <a:gd name="T37" fmla="*/ 926 h 964"/>
                  <a:gd name="T38" fmla="*/ 265 w 424"/>
                  <a:gd name="T39" fmla="*/ 949 h 964"/>
                  <a:gd name="T40" fmla="*/ 234 w 424"/>
                  <a:gd name="T41" fmla="*/ 962 h 964"/>
                  <a:gd name="T42" fmla="*/ 201 w 424"/>
                  <a:gd name="T43" fmla="*/ 964 h 964"/>
                  <a:gd name="T44" fmla="*/ 169 w 424"/>
                  <a:gd name="T45" fmla="*/ 954 h 964"/>
                  <a:gd name="T46" fmla="*/ 139 w 424"/>
                  <a:gd name="T47" fmla="*/ 935 h 964"/>
                  <a:gd name="T48" fmla="*/ 111 w 424"/>
                  <a:gd name="T49" fmla="*/ 906 h 964"/>
                  <a:gd name="T50" fmla="*/ 85 w 424"/>
                  <a:gd name="T51" fmla="*/ 868 h 964"/>
                  <a:gd name="T52" fmla="*/ 62 w 424"/>
                  <a:gd name="T53" fmla="*/ 822 h 964"/>
                  <a:gd name="T54" fmla="*/ 42 w 424"/>
                  <a:gd name="T55" fmla="*/ 770 h 964"/>
                  <a:gd name="T56" fmla="*/ 25 w 424"/>
                  <a:gd name="T57" fmla="*/ 711 h 964"/>
                  <a:gd name="T58" fmla="*/ 13 w 424"/>
                  <a:gd name="T59" fmla="*/ 647 h 964"/>
                  <a:gd name="T60" fmla="*/ 4 w 424"/>
                  <a:gd name="T61" fmla="*/ 579 h 964"/>
                  <a:gd name="T62" fmla="*/ 0 w 424"/>
                  <a:gd name="T63" fmla="*/ 507 h 964"/>
                  <a:gd name="T64" fmla="*/ 1 w 424"/>
                  <a:gd name="T65" fmla="*/ 433 h 964"/>
                  <a:gd name="T66" fmla="*/ 7 w 424"/>
                  <a:gd name="T67" fmla="*/ 362 h 964"/>
                  <a:gd name="T68" fmla="*/ 17 w 424"/>
                  <a:gd name="T69" fmla="*/ 295 h 964"/>
                  <a:gd name="T70" fmla="*/ 30 w 424"/>
                  <a:gd name="T71" fmla="*/ 232 h 964"/>
                  <a:gd name="T72" fmla="*/ 48 w 424"/>
                  <a:gd name="T73" fmla="*/ 175 h 964"/>
                  <a:gd name="T74" fmla="*/ 70 w 424"/>
                  <a:gd name="T75" fmla="*/ 125 h 964"/>
                  <a:gd name="T76" fmla="*/ 93 w 424"/>
                  <a:gd name="T77" fmla="*/ 82 h 964"/>
                  <a:gd name="T78" fmla="*/ 120 w 424"/>
                  <a:gd name="T79" fmla="*/ 48 h 964"/>
                  <a:gd name="T80" fmla="*/ 149 w 424"/>
                  <a:gd name="T81" fmla="*/ 22 h 964"/>
                  <a:gd name="T82" fmla="*/ 180 w 424"/>
                  <a:gd name="T83" fmla="*/ 5 h 964"/>
                  <a:gd name="T84" fmla="*/ 212 w 424"/>
                  <a:gd name="T85" fmla="*/ 0 h 9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964">
                    <a:moveTo>
                      <a:pt x="212" y="0"/>
                    </a:moveTo>
                    <a:lnTo>
                      <a:pt x="223" y="0"/>
                    </a:lnTo>
                    <a:lnTo>
                      <a:pt x="234" y="2"/>
                    </a:lnTo>
                    <a:lnTo>
                      <a:pt x="244" y="5"/>
                    </a:lnTo>
                    <a:lnTo>
                      <a:pt x="255" y="9"/>
                    </a:lnTo>
                    <a:lnTo>
                      <a:pt x="265" y="15"/>
                    </a:lnTo>
                    <a:lnTo>
                      <a:pt x="275" y="22"/>
                    </a:lnTo>
                    <a:lnTo>
                      <a:pt x="284" y="29"/>
                    </a:lnTo>
                    <a:lnTo>
                      <a:pt x="294" y="38"/>
                    </a:lnTo>
                    <a:lnTo>
                      <a:pt x="303" y="48"/>
                    </a:lnTo>
                    <a:lnTo>
                      <a:pt x="313" y="58"/>
                    </a:lnTo>
                    <a:lnTo>
                      <a:pt x="322" y="69"/>
                    </a:lnTo>
                    <a:lnTo>
                      <a:pt x="331" y="82"/>
                    </a:lnTo>
                    <a:lnTo>
                      <a:pt x="339" y="96"/>
                    </a:lnTo>
                    <a:lnTo>
                      <a:pt x="347" y="110"/>
                    </a:lnTo>
                    <a:lnTo>
                      <a:pt x="354" y="125"/>
                    </a:lnTo>
                    <a:lnTo>
                      <a:pt x="362" y="141"/>
                    </a:lnTo>
                    <a:lnTo>
                      <a:pt x="369" y="158"/>
                    </a:lnTo>
                    <a:lnTo>
                      <a:pt x="376" y="175"/>
                    </a:lnTo>
                    <a:lnTo>
                      <a:pt x="382" y="194"/>
                    </a:lnTo>
                    <a:lnTo>
                      <a:pt x="388" y="213"/>
                    </a:lnTo>
                    <a:lnTo>
                      <a:pt x="393" y="232"/>
                    </a:lnTo>
                    <a:lnTo>
                      <a:pt x="399" y="253"/>
                    </a:lnTo>
                    <a:lnTo>
                      <a:pt x="403" y="273"/>
                    </a:lnTo>
                    <a:lnTo>
                      <a:pt x="407" y="295"/>
                    </a:lnTo>
                    <a:lnTo>
                      <a:pt x="411" y="317"/>
                    </a:lnTo>
                    <a:lnTo>
                      <a:pt x="414" y="339"/>
                    </a:lnTo>
                    <a:lnTo>
                      <a:pt x="417" y="362"/>
                    </a:lnTo>
                    <a:lnTo>
                      <a:pt x="420" y="385"/>
                    </a:lnTo>
                    <a:lnTo>
                      <a:pt x="422" y="409"/>
                    </a:lnTo>
                    <a:lnTo>
                      <a:pt x="423" y="433"/>
                    </a:lnTo>
                    <a:lnTo>
                      <a:pt x="424" y="457"/>
                    </a:lnTo>
                    <a:lnTo>
                      <a:pt x="424" y="482"/>
                    </a:lnTo>
                    <a:lnTo>
                      <a:pt x="424" y="507"/>
                    </a:lnTo>
                    <a:lnTo>
                      <a:pt x="423" y="531"/>
                    </a:lnTo>
                    <a:lnTo>
                      <a:pt x="422" y="555"/>
                    </a:lnTo>
                    <a:lnTo>
                      <a:pt x="420" y="579"/>
                    </a:lnTo>
                    <a:lnTo>
                      <a:pt x="417" y="602"/>
                    </a:lnTo>
                    <a:lnTo>
                      <a:pt x="414" y="625"/>
                    </a:lnTo>
                    <a:lnTo>
                      <a:pt x="411" y="647"/>
                    </a:lnTo>
                    <a:lnTo>
                      <a:pt x="407" y="669"/>
                    </a:lnTo>
                    <a:lnTo>
                      <a:pt x="403" y="690"/>
                    </a:lnTo>
                    <a:lnTo>
                      <a:pt x="399" y="711"/>
                    </a:lnTo>
                    <a:lnTo>
                      <a:pt x="393" y="731"/>
                    </a:lnTo>
                    <a:lnTo>
                      <a:pt x="388" y="751"/>
                    </a:lnTo>
                    <a:lnTo>
                      <a:pt x="382" y="770"/>
                    </a:lnTo>
                    <a:lnTo>
                      <a:pt x="376" y="788"/>
                    </a:lnTo>
                    <a:lnTo>
                      <a:pt x="369" y="806"/>
                    </a:lnTo>
                    <a:lnTo>
                      <a:pt x="362" y="822"/>
                    </a:lnTo>
                    <a:lnTo>
                      <a:pt x="354" y="839"/>
                    </a:lnTo>
                    <a:lnTo>
                      <a:pt x="347" y="854"/>
                    </a:lnTo>
                    <a:lnTo>
                      <a:pt x="339" y="868"/>
                    </a:lnTo>
                    <a:lnTo>
                      <a:pt x="331" y="882"/>
                    </a:lnTo>
                    <a:lnTo>
                      <a:pt x="322" y="894"/>
                    </a:lnTo>
                    <a:lnTo>
                      <a:pt x="313" y="906"/>
                    </a:lnTo>
                    <a:lnTo>
                      <a:pt x="303" y="916"/>
                    </a:lnTo>
                    <a:lnTo>
                      <a:pt x="294" y="926"/>
                    </a:lnTo>
                    <a:lnTo>
                      <a:pt x="284" y="935"/>
                    </a:lnTo>
                    <a:lnTo>
                      <a:pt x="275" y="942"/>
                    </a:lnTo>
                    <a:lnTo>
                      <a:pt x="265" y="949"/>
                    </a:lnTo>
                    <a:lnTo>
                      <a:pt x="255" y="954"/>
                    </a:lnTo>
                    <a:lnTo>
                      <a:pt x="244" y="958"/>
                    </a:lnTo>
                    <a:lnTo>
                      <a:pt x="234" y="962"/>
                    </a:lnTo>
                    <a:lnTo>
                      <a:pt x="223" y="964"/>
                    </a:lnTo>
                    <a:lnTo>
                      <a:pt x="212" y="964"/>
                    </a:lnTo>
                    <a:lnTo>
                      <a:pt x="201" y="964"/>
                    </a:lnTo>
                    <a:lnTo>
                      <a:pt x="190" y="962"/>
                    </a:lnTo>
                    <a:lnTo>
                      <a:pt x="180" y="958"/>
                    </a:lnTo>
                    <a:lnTo>
                      <a:pt x="169" y="954"/>
                    </a:lnTo>
                    <a:lnTo>
                      <a:pt x="159" y="949"/>
                    </a:lnTo>
                    <a:lnTo>
                      <a:pt x="149" y="942"/>
                    </a:lnTo>
                    <a:lnTo>
                      <a:pt x="139" y="935"/>
                    </a:lnTo>
                    <a:lnTo>
                      <a:pt x="130" y="926"/>
                    </a:lnTo>
                    <a:lnTo>
                      <a:pt x="120" y="916"/>
                    </a:lnTo>
                    <a:lnTo>
                      <a:pt x="111" y="906"/>
                    </a:lnTo>
                    <a:lnTo>
                      <a:pt x="102" y="894"/>
                    </a:lnTo>
                    <a:lnTo>
                      <a:pt x="93" y="882"/>
                    </a:lnTo>
                    <a:lnTo>
                      <a:pt x="85" y="868"/>
                    </a:lnTo>
                    <a:lnTo>
                      <a:pt x="77" y="854"/>
                    </a:lnTo>
                    <a:lnTo>
                      <a:pt x="70" y="839"/>
                    </a:lnTo>
                    <a:lnTo>
                      <a:pt x="62" y="822"/>
                    </a:lnTo>
                    <a:lnTo>
                      <a:pt x="55" y="806"/>
                    </a:lnTo>
                    <a:lnTo>
                      <a:pt x="48" y="788"/>
                    </a:lnTo>
                    <a:lnTo>
                      <a:pt x="42" y="770"/>
                    </a:lnTo>
                    <a:lnTo>
                      <a:pt x="36" y="751"/>
                    </a:lnTo>
                    <a:lnTo>
                      <a:pt x="30" y="731"/>
                    </a:lnTo>
                    <a:lnTo>
                      <a:pt x="25" y="711"/>
                    </a:lnTo>
                    <a:lnTo>
                      <a:pt x="21" y="690"/>
                    </a:lnTo>
                    <a:lnTo>
                      <a:pt x="17" y="669"/>
                    </a:lnTo>
                    <a:lnTo>
                      <a:pt x="13" y="647"/>
                    </a:lnTo>
                    <a:lnTo>
                      <a:pt x="10" y="625"/>
                    </a:lnTo>
                    <a:lnTo>
                      <a:pt x="7" y="602"/>
                    </a:lnTo>
                    <a:lnTo>
                      <a:pt x="4" y="579"/>
                    </a:lnTo>
                    <a:lnTo>
                      <a:pt x="2" y="555"/>
                    </a:lnTo>
                    <a:lnTo>
                      <a:pt x="1" y="531"/>
                    </a:lnTo>
                    <a:lnTo>
                      <a:pt x="0" y="507"/>
                    </a:lnTo>
                    <a:lnTo>
                      <a:pt x="0" y="482"/>
                    </a:lnTo>
                    <a:lnTo>
                      <a:pt x="0" y="457"/>
                    </a:lnTo>
                    <a:lnTo>
                      <a:pt x="1" y="433"/>
                    </a:lnTo>
                    <a:lnTo>
                      <a:pt x="2" y="409"/>
                    </a:lnTo>
                    <a:lnTo>
                      <a:pt x="4" y="385"/>
                    </a:lnTo>
                    <a:lnTo>
                      <a:pt x="7" y="362"/>
                    </a:lnTo>
                    <a:lnTo>
                      <a:pt x="10" y="339"/>
                    </a:lnTo>
                    <a:lnTo>
                      <a:pt x="13" y="317"/>
                    </a:lnTo>
                    <a:lnTo>
                      <a:pt x="17" y="295"/>
                    </a:lnTo>
                    <a:lnTo>
                      <a:pt x="21" y="273"/>
                    </a:lnTo>
                    <a:lnTo>
                      <a:pt x="25" y="253"/>
                    </a:lnTo>
                    <a:lnTo>
                      <a:pt x="30" y="232"/>
                    </a:lnTo>
                    <a:lnTo>
                      <a:pt x="36" y="213"/>
                    </a:lnTo>
                    <a:lnTo>
                      <a:pt x="42" y="194"/>
                    </a:lnTo>
                    <a:lnTo>
                      <a:pt x="48" y="175"/>
                    </a:lnTo>
                    <a:lnTo>
                      <a:pt x="55" y="158"/>
                    </a:lnTo>
                    <a:lnTo>
                      <a:pt x="62" y="141"/>
                    </a:lnTo>
                    <a:lnTo>
                      <a:pt x="70" y="125"/>
                    </a:lnTo>
                    <a:lnTo>
                      <a:pt x="77" y="110"/>
                    </a:lnTo>
                    <a:lnTo>
                      <a:pt x="85" y="96"/>
                    </a:lnTo>
                    <a:lnTo>
                      <a:pt x="93" y="82"/>
                    </a:lnTo>
                    <a:lnTo>
                      <a:pt x="102" y="69"/>
                    </a:lnTo>
                    <a:lnTo>
                      <a:pt x="111" y="58"/>
                    </a:lnTo>
                    <a:lnTo>
                      <a:pt x="120" y="48"/>
                    </a:lnTo>
                    <a:lnTo>
                      <a:pt x="130" y="38"/>
                    </a:lnTo>
                    <a:lnTo>
                      <a:pt x="139" y="29"/>
                    </a:lnTo>
                    <a:lnTo>
                      <a:pt x="149" y="22"/>
                    </a:lnTo>
                    <a:lnTo>
                      <a:pt x="159" y="15"/>
                    </a:lnTo>
                    <a:lnTo>
                      <a:pt x="169" y="9"/>
                    </a:lnTo>
                    <a:lnTo>
                      <a:pt x="180" y="5"/>
                    </a:lnTo>
                    <a:lnTo>
                      <a:pt x="190" y="2"/>
                    </a:lnTo>
                    <a:lnTo>
                      <a:pt x="201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501" name="Rectangle 14">
            <a:extLst>
              <a:ext uri="{FF2B5EF4-FFF2-40B4-BE49-F238E27FC236}">
                <a16:creationId xmlns:a16="http://schemas.microsoft.com/office/drawing/2014/main" id="{1AB5971F-54BB-542A-EB1E-A9998C0F011F}"/>
              </a:ext>
            </a:extLst>
          </p:cNvPr>
          <p:cNvSpPr>
            <a:spLocks noChangeArrowheads="1"/>
          </p:cNvSpPr>
          <p:nvPr/>
        </p:nvSpPr>
        <p:spPr bwMode="auto">
          <a:xfrm rot="20492333">
            <a:off x="1550846" y="1695607"/>
            <a:ext cx="174676" cy="884752"/>
          </a:xfrm>
          <a:prstGeom prst="rect">
            <a:avLst/>
          </a:prstGeom>
          <a:solidFill>
            <a:schemeClr val="bg1"/>
          </a:solidFill>
          <a:ln w="19050">
            <a:solidFill>
              <a:srgbClr val="00FA00"/>
            </a:solidFill>
            <a:miter lim="800000"/>
            <a:headEnd/>
            <a:tailEnd type="none" w="med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08" name="Rectangle 34">
            <a:extLst>
              <a:ext uri="{FF2B5EF4-FFF2-40B4-BE49-F238E27FC236}">
                <a16:creationId xmlns:a16="http://schemas.microsoft.com/office/drawing/2014/main" id="{73765893-52EA-9158-E091-FA53EB723F37}"/>
              </a:ext>
            </a:extLst>
          </p:cNvPr>
          <p:cNvSpPr>
            <a:spLocks noChangeArrowheads="1"/>
          </p:cNvSpPr>
          <p:nvPr/>
        </p:nvSpPr>
        <p:spPr bwMode="auto">
          <a:xfrm rot="20492333">
            <a:off x="2086589" y="1439727"/>
            <a:ext cx="175710" cy="884752"/>
          </a:xfrm>
          <a:prstGeom prst="rect">
            <a:avLst/>
          </a:prstGeom>
          <a:solidFill>
            <a:schemeClr val="bg1"/>
          </a:solidFill>
          <a:ln w="19050">
            <a:solidFill>
              <a:srgbClr val="00FA00"/>
            </a:solidFill>
            <a:miter lim="800000"/>
            <a:headEnd/>
            <a:tailEnd type="none" w="med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22" name="Rectangle 148">
            <a:extLst>
              <a:ext uri="{FF2B5EF4-FFF2-40B4-BE49-F238E27FC236}">
                <a16:creationId xmlns:a16="http://schemas.microsoft.com/office/drawing/2014/main" id="{9EE56DA1-3199-7363-AB0F-F71422AA8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645" y="3077751"/>
            <a:ext cx="1912012" cy="6844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PROTEIN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CATABOLISM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47" name="Line 146">
            <a:extLst>
              <a:ext uri="{FF2B5EF4-FFF2-40B4-BE49-F238E27FC236}">
                <a16:creationId xmlns:a16="http://schemas.microsoft.com/office/drawing/2014/main" id="{5F0B637A-9208-47F6-EFDD-DAC7D3A21C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7781" y="3659941"/>
            <a:ext cx="330951" cy="5003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14" name="Rectangle 156">
            <a:extLst>
              <a:ext uri="{FF2B5EF4-FFF2-40B4-BE49-F238E27FC236}">
                <a16:creationId xmlns:a16="http://schemas.microsoft.com/office/drawing/2014/main" id="{99A27541-D263-B1CB-2DE8-076DC8E59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28" y="268526"/>
            <a:ext cx="8796867" cy="400110"/>
          </a:xfrm>
          <a:prstGeom prst="rect">
            <a:avLst/>
          </a:prstGeom>
          <a:solidFill>
            <a:srgbClr val="FF7F1B"/>
          </a:solidFill>
          <a:ln w="9525">
            <a:solidFill>
              <a:srgbClr val="FF7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GLUCOCORTICOIDS PROMOTE MUSCLE ATROPHY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55" name="Freeform 21">
            <a:extLst>
              <a:ext uri="{FF2B5EF4-FFF2-40B4-BE49-F238E27FC236}">
                <a16:creationId xmlns:a16="http://schemas.microsoft.com/office/drawing/2014/main" id="{D466876D-3652-2BB5-5E72-F2E8D44ACBD7}"/>
              </a:ext>
            </a:extLst>
          </p:cNvPr>
          <p:cNvSpPr>
            <a:spLocks/>
          </p:cNvSpPr>
          <p:nvPr/>
        </p:nvSpPr>
        <p:spPr bwMode="auto">
          <a:xfrm rot="683686">
            <a:off x="3835421" y="3278683"/>
            <a:ext cx="1986844" cy="1021644"/>
          </a:xfrm>
          <a:custGeom>
            <a:avLst/>
            <a:gdLst>
              <a:gd name="T0" fmla="*/ 0 w 1408"/>
              <a:gd name="T1" fmla="*/ 2147483646 h 724"/>
              <a:gd name="T2" fmla="*/ 2147483646 w 1408"/>
              <a:gd name="T3" fmla="*/ 2147483646 h 724"/>
              <a:gd name="T4" fmla="*/ 2147483646 w 1408"/>
              <a:gd name="T5" fmla="*/ 0 h 724"/>
              <a:gd name="T6" fmla="*/ 0 60000 65536"/>
              <a:gd name="T7" fmla="*/ 0 60000 65536"/>
              <a:gd name="T8" fmla="*/ 0 60000 65536"/>
              <a:gd name="T9" fmla="*/ 0 w 1408"/>
              <a:gd name="T10" fmla="*/ 0 h 724"/>
              <a:gd name="T11" fmla="*/ 1408 w 1408"/>
              <a:gd name="T12" fmla="*/ 724 h 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8" h="724">
                <a:moveTo>
                  <a:pt x="0" y="600"/>
                </a:moveTo>
                <a:cubicBezTo>
                  <a:pt x="258" y="662"/>
                  <a:pt x="517" y="724"/>
                  <a:pt x="752" y="624"/>
                </a:cubicBezTo>
                <a:cubicBezTo>
                  <a:pt x="987" y="524"/>
                  <a:pt x="1197" y="262"/>
                  <a:pt x="1408" y="0"/>
                </a:cubicBezTo>
              </a:path>
            </a:pathLst>
          </a:custGeom>
          <a:noFill/>
          <a:ln w="114300">
            <a:solidFill>
              <a:srgbClr val="FFC000"/>
            </a:solidFill>
            <a:prstDash val="solid"/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D4014C-47C9-86A8-199A-C0F5153FC990}"/>
              </a:ext>
            </a:extLst>
          </p:cNvPr>
          <p:cNvSpPr>
            <a:spLocks noChangeArrowheads="1"/>
          </p:cNvSpPr>
          <p:nvPr/>
        </p:nvSpPr>
        <p:spPr bwMode="auto">
          <a:xfrm rot="1764611">
            <a:off x="6131369" y="1146105"/>
            <a:ext cx="782265" cy="4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Amino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Acids</a:t>
            </a:r>
          </a:p>
        </p:txBody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id="{0E6776F6-F6CD-1691-95A1-80997D1E7F69}"/>
              </a:ext>
            </a:extLst>
          </p:cNvPr>
          <p:cNvSpPr>
            <a:spLocks/>
          </p:cNvSpPr>
          <p:nvPr/>
        </p:nvSpPr>
        <p:spPr bwMode="auto">
          <a:xfrm rot="17846998">
            <a:off x="1912200" y="2233576"/>
            <a:ext cx="119766" cy="108223"/>
          </a:xfrm>
          <a:custGeom>
            <a:avLst/>
            <a:gdLst>
              <a:gd name="T0" fmla="*/ 0 w 1570"/>
              <a:gd name="T1" fmla="*/ 18 h 488"/>
              <a:gd name="T2" fmla="*/ 61 w 1570"/>
              <a:gd name="T3" fmla="*/ 56 h 488"/>
              <a:gd name="T4" fmla="*/ 126 w 1570"/>
              <a:gd name="T5" fmla="*/ 95 h 488"/>
              <a:gd name="T6" fmla="*/ 195 w 1570"/>
              <a:gd name="T7" fmla="*/ 136 h 488"/>
              <a:gd name="T8" fmla="*/ 269 w 1570"/>
              <a:gd name="T9" fmla="*/ 176 h 488"/>
              <a:gd name="T10" fmla="*/ 348 w 1570"/>
              <a:gd name="T11" fmla="*/ 216 h 488"/>
              <a:gd name="T12" fmla="*/ 431 w 1570"/>
              <a:gd name="T13" fmla="*/ 256 h 488"/>
              <a:gd name="T14" fmla="*/ 520 w 1570"/>
              <a:gd name="T15" fmla="*/ 294 h 488"/>
              <a:gd name="T16" fmla="*/ 614 w 1570"/>
              <a:gd name="T17" fmla="*/ 330 h 488"/>
              <a:gd name="T18" fmla="*/ 714 w 1570"/>
              <a:gd name="T19" fmla="*/ 364 h 488"/>
              <a:gd name="T20" fmla="*/ 818 w 1570"/>
              <a:gd name="T21" fmla="*/ 395 h 488"/>
              <a:gd name="T22" fmla="*/ 929 w 1570"/>
              <a:gd name="T23" fmla="*/ 422 h 488"/>
              <a:gd name="T24" fmla="*/ 1044 w 1570"/>
              <a:gd name="T25" fmla="*/ 446 h 488"/>
              <a:gd name="T26" fmla="*/ 1167 w 1570"/>
              <a:gd name="T27" fmla="*/ 464 h 488"/>
              <a:gd name="T28" fmla="*/ 1295 w 1570"/>
              <a:gd name="T29" fmla="*/ 478 h 488"/>
              <a:gd name="T30" fmla="*/ 1429 w 1570"/>
              <a:gd name="T31" fmla="*/ 486 h 488"/>
              <a:gd name="T32" fmla="*/ 1570 w 1570"/>
              <a:gd name="T33" fmla="*/ 488 h 488"/>
              <a:gd name="T34" fmla="*/ 1499 w 1570"/>
              <a:gd name="T35" fmla="*/ 468 h 488"/>
              <a:gd name="T36" fmla="*/ 1362 w 1570"/>
              <a:gd name="T37" fmla="*/ 462 h 488"/>
              <a:gd name="T38" fmla="*/ 1232 w 1570"/>
              <a:gd name="T39" fmla="*/ 452 h 488"/>
              <a:gd name="T40" fmla="*/ 1108 w 1570"/>
              <a:gd name="T41" fmla="*/ 435 h 488"/>
              <a:gd name="T42" fmla="*/ 990 w 1570"/>
              <a:gd name="T43" fmla="*/ 414 h 488"/>
              <a:gd name="T44" fmla="*/ 877 w 1570"/>
              <a:gd name="T45" fmla="*/ 389 h 488"/>
              <a:gd name="T46" fmla="*/ 771 w 1570"/>
              <a:gd name="T47" fmla="*/ 360 h 488"/>
              <a:gd name="T48" fmla="*/ 670 w 1570"/>
              <a:gd name="T49" fmla="*/ 328 h 488"/>
              <a:gd name="T50" fmla="*/ 574 w 1570"/>
              <a:gd name="T51" fmla="*/ 293 h 488"/>
              <a:gd name="T52" fmla="*/ 483 w 1570"/>
              <a:gd name="T53" fmla="*/ 256 h 488"/>
              <a:gd name="T54" fmla="*/ 398 w 1570"/>
              <a:gd name="T55" fmla="*/ 218 h 488"/>
              <a:gd name="T56" fmla="*/ 317 w 1570"/>
              <a:gd name="T57" fmla="*/ 178 h 488"/>
              <a:gd name="T58" fmla="*/ 242 w 1570"/>
              <a:gd name="T59" fmla="*/ 138 h 488"/>
              <a:gd name="T60" fmla="*/ 170 w 1570"/>
              <a:gd name="T61" fmla="*/ 97 h 488"/>
              <a:gd name="T62" fmla="*/ 103 w 1570"/>
              <a:gd name="T63" fmla="*/ 58 h 488"/>
              <a:gd name="T64" fmla="*/ 41 w 1570"/>
              <a:gd name="T65" fmla="*/ 19 h 488"/>
              <a:gd name="T66" fmla="*/ 12 w 1570"/>
              <a:gd name="T67" fmla="*/ 0 h 4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70" h="488">
                <a:moveTo>
                  <a:pt x="0" y="18"/>
                </a:moveTo>
                <a:lnTo>
                  <a:pt x="0" y="18"/>
                </a:lnTo>
                <a:lnTo>
                  <a:pt x="30" y="37"/>
                </a:lnTo>
                <a:lnTo>
                  <a:pt x="61" y="56"/>
                </a:lnTo>
                <a:lnTo>
                  <a:pt x="93" y="75"/>
                </a:lnTo>
                <a:lnTo>
                  <a:pt x="126" y="95"/>
                </a:lnTo>
                <a:lnTo>
                  <a:pt x="160" y="116"/>
                </a:lnTo>
                <a:lnTo>
                  <a:pt x="195" y="136"/>
                </a:lnTo>
                <a:lnTo>
                  <a:pt x="231" y="156"/>
                </a:lnTo>
                <a:lnTo>
                  <a:pt x="269" y="176"/>
                </a:lnTo>
                <a:lnTo>
                  <a:pt x="308" y="196"/>
                </a:lnTo>
                <a:lnTo>
                  <a:pt x="348" y="216"/>
                </a:lnTo>
                <a:lnTo>
                  <a:pt x="389" y="236"/>
                </a:lnTo>
                <a:lnTo>
                  <a:pt x="431" y="256"/>
                </a:lnTo>
                <a:lnTo>
                  <a:pt x="475" y="275"/>
                </a:lnTo>
                <a:lnTo>
                  <a:pt x="520" y="294"/>
                </a:lnTo>
                <a:lnTo>
                  <a:pt x="567" y="312"/>
                </a:lnTo>
                <a:lnTo>
                  <a:pt x="614" y="330"/>
                </a:lnTo>
                <a:lnTo>
                  <a:pt x="663" y="347"/>
                </a:lnTo>
                <a:lnTo>
                  <a:pt x="714" y="364"/>
                </a:lnTo>
                <a:lnTo>
                  <a:pt x="765" y="380"/>
                </a:lnTo>
                <a:lnTo>
                  <a:pt x="818" y="395"/>
                </a:lnTo>
                <a:lnTo>
                  <a:pt x="873" y="408"/>
                </a:lnTo>
                <a:lnTo>
                  <a:pt x="929" y="422"/>
                </a:lnTo>
                <a:lnTo>
                  <a:pt x="986" y="435"/>
                </a:lnTo>
                <a:lnTo>
                  <a:pt x="1044" y="446"/>
                </a:lnTo>
                <a:lnTo>
                  <a:pt x="1105" y="456"/>
                </a:lnTo>
                <a:lnTo>
                  <a:pt x="1167" y="464"/>
                </a:lnTo>
                <a:lnTo>
                  <a:pt x="1230" y="472"/>
                </a:lnTo>
                <a:lnTo>
                  <a:pt x="1295" y="478"/>
                </a:lnTo>
                <a:lnTo>
                  <a:pt x="1361" y="483"/>
                </a:lnTo>
                <a:lnTo>
                  <a:pt x="1429" y="486"/>
                </a:lnTo>
                <a:lnTo>
                  <a:pt x="1499" y="488"/>
                </a:lnTo>
                <a:lnTo>
                  <a:pt x="1570" y="488"/>
                </a:lnTo>
                <a:lnTo>
                  <a:pt x="1570" y="468"/>
                </a:lnTo>
                <a:lnTo>
                  <a:pt x="1499" y="468"/>
                </a:lnTo>
                <a:lnTo>
                  <a:pt x="1430" y="465"/>
                </a:lnTo>
                <a:lnTo>
                  <a:pt x="1362" y="462"/>
                </a:lnTo>
                <a:lnTo>
                  <a:pt x="1296" y="457"/>
                </a:lnTo>
                <a:lnTo>
                  <a:pt x="1232" y="452"/>
                </a:lnTo>
                <a:lnTo>
                  <a:pt x="1169" y="443"/>
                </a:lnTo>
                <a:lnTo>
                  <a:pt x="1108" y="435"/>
                </a:lnTo>
                <a:lnTo>
                  <a:pt x="1048" y="425"/>
                </a:lnTo>
                <a:lnTo>
                  <a:pt x="990" y="414"/>
                </a:lnTo>
                <a:lnTo>
                  <a:pt x="933" y="401"/>
                </a:lnTo>
                <a:lnTo>
                  <a:pt x="877" y="389"/>
                </a:lnTo>
                <a:lnTo>
                  <a:pt x="824" y="375"/>
                </a:lnTo>
                <a:lnTo>
                  <a:pt x="771" y="360"/>
                </a:lnTo>
                <a:lnTo>
                  <a:pt x="719" y="344"/>
                </a:lnTo>
                <a:lnTo>
                  <a:pt x="670" y="328"/>
                </a:lnTo>
                <a:lnTo>
                  <a:pt x="621" y="310"/>
                </a:lnTo>
                <a:lnTo>
                  <a:pt x="574" y="293"/>
                </a:lnTo>
                <a:lnTo>
                  <a:pt x="528" y="274"/>
                </a:lnTo>
                <a:lnTo>
                  <a:pt x="483" y="256"/>
                </a:lnTo>
                <a:lnTo>
                  <a:pt x="439" y="237"/>
                </a:lnTo>
                <a:lnTo>
                  <a:pt x="398" y="218"/>
                </a:lnTo>
                <a:lnTo>
                  <a:pt x="357" y="197"/>
                </a:lnTo>
                <a:lnTo>
                  <a:pt x="317" y="178"/>
                </a:lnTo>
                <a:lnTo>
                  <a:pt x="279" y="158"/>
                </a:lnTo>
                <a:lnTo>
                  <a:pt x="242" y="138"/>
                </a:lnTo>
                <a:lnTo>
                  <a:pt x="205" y="117"/>
                </a:lnTo>
                <a:lnTo>
                  <a:pt x="170" y="97"/>
                </a:lnTo>
                <a:lnTo>
                  <a:pt x="136" y="78"/>
                </a:lnTo>
                <a:lnTo>
                  <a:pt x="103" y="58"/>
                </a:lnTo>
                <a:lnTo>
                  <a:pt x="72" y="38"/>
                </a:lnTo>
                <a:lnTo>
                  <a:pt x="41" y="19"/>
                </a:lnTo>
                <a:lnTo>
                  <a:pt x="12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 w="184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8" name="Freeform 15">
            <a:extLst>
              <a:ext uri="{FF2B5EF4-FFF2-40B4-BE49-F238E27FC236}">
                <a16:creationId xmlns:a16="http://schemas.microsoft.com/office/drawing/2014/main" id="{CD2838BD-D67E-7B6A-AA0C-4D651D4DCB8D}"/>
              </a:ext>
            </a:extLst>
          </p:cNvPr>
          <p:cNvSpPr>
            <a:spLocks/>
          </p:cNvSpPr>
          <p:nvPr/>
        </p:nvSpPr>
        <p:spPr bwMode="auto">
          <a:xfrm>
            <a:off x="1718688" y="1989414"/>
            <a:ext cx="349354" cy="620154"/>
          </a:xfrm>
          <a:custGeom>
            <a:avLst/>
            <a:gdLst>
              <a:gd name="T0" fmla="*/ 2147483646 w 256"/>
              <a:gd name="T1" fmla="*/ 2147483646 h 600"/>
              <a:gd name="T2" fmla="*/ 0 w 256"/>
              <a:gd name="T3" fmla="*/ 0 h 600"/>
              <a:gd name="T4" fmla="*/ 2147483646 w 256"/>
              <a:gd name="T5" fmla="*/ 2147483646 h 600"/>
              <a:gd name="T6" fmla="*/ 2147483646 w 256"/>
              <a:gd name="T7" fmla="*/ 2147483646 h 600"/>
              <a:gd name="T8" fmla="*/ 2147483646 w 256"/>
              <a:gd name="T9" fmla="*/ 2147483646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600"/>
              <a:gd name="T17" fmla="*/ 256 w 256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600">
                <a:moveTo>
                  <a:pt x="184" y="600"/>
                </a:moveTo>
                <a:lnTo>
                  <a:pt x="0" y="0"/>
                </a:lnTo>
                <a:lnTo>
                  <a:pt x="96" y="32"/>
                </a:lnTo>
                <a:lnTo>
                  <a:pt x="256" y="576"/>
                </a:lnTo>
                <a:lnTo>
                  <a:pt x="184" y="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FA00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9" name="Freeform 16">
            <a:extLst>
              <a:ext uri="{FF2B5EF4-FFF2-40B4-BE49-F238E27FC236}">
                <a16:creationId xmlns:a16="http://schemas.microsoft.com/office/drawing/2014/main" id="{4D8CC92C-00BE-468C-D7A7-E75A3AA58FE2}"/>
              </a:ext>
            </a:extLst>
          </p:cNvPr>
          <p:cNvSpPr>
            <a:spLocks/>
          </p:cNvSpPr>
          <p:nvPr/>
        </p:nvSpPr>
        <p:spPr bwMode="auto">
          <a:xfrm rot="19197949" flipH="1">
            <a:off x="1938456" y="1914869"/>
            <a:ext cx="349354" cy="620154"/>
          </a:xfrm>
          <a:custGeom>
            <a:avLst/>
            <a:gdLst>
              <a:gd name="T0" fmla="*/ 2147483646 w 256"/>
              <a:gd name="T1" fmla="*/ 2147483646 h 600"/>
              <a:gd name="T2" fmla="*/ 0 w 256"/>
              <a:gd name="T3" fmla="*/ 0 h 600"/>
              <a:gd name="T4" fmla="*/ 2147483646 w 256"/>
              <a:gd name="T5" fmla="*/ 2147483646 h 600"/>
              <a:gd name="T6" fmla="*/ 2147483646 w 256"/>
              <a:gd name="T7" fmla="*/ 2147483646 h 600"/>
              <a:gd name="T8" fmla="*/ 2147483646 w 256"/>
              <a:gd name="T9" fmla="*/ 2147483646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600"/>
              <a:gd name="T17" fmla="*/ 256 w 256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600">
                <a:moveTo>
                  <a:pt x="184" y="600"/>
                </a:moveTo>
                <a:lnTo>
                  <a:pt x="0" y="0"/>
                </a:lnTo>
                <a:lnTo>
                  <a:pt x="96" y="32"/>
                </a:lnTo>
                <a:lnTo>
                  <a:pt x="256" y="576"/>
                </a:lnTo>
                <a:lnTo>
                  <a:pt x="184" y="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FA00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27456903-FB09-8F0E-C521-BB6E939615C3}"/>
              </a:ext>
            </a:extLst>
          </p:cNvPr>
          <p:cNvSpPr>
            <a:spLocks/>
          </p:cNvSpPr>
          <p:nvPr/>
        </p:nvSpPr>
        <p:spPr bwMode="auto">
          <a:xfrm rot="20415455">
            <a:off x="6071892" y="1817805"/>
            <a:ext cx="119766" cy="108223"/>
          </a:xfrm>
          <a:custGeom>
            <a:avLst/>
            <a:gdLst>
              <a:gd name="T0" fmla="*/ 0 w 1570"/>
              <a:gd name="T1" fmla="*/ 18 h 488"/>
              <a:gd name="T2" fmla="*/ 61 w 1570"/>
              <a:gd name="T3" fmla="*/ 56 h 488"/>
              <a:gd name="T4" fmla="*/ 126 w 1570"/>
              <a:gd name="T5" fmla="*/ 95 h 488"/>
              <a:gd name="T6" fmla="*/ 195 w 1570"/>
              <a:gd name="T7" fmla="*/ 136 h 488"/>
              <a:gd name="T8" fmla="*/ 269 w 1570"/>
              <a:gd name="T9" fmla="*/ 176 h 488"/>
              <a:gd name="T10" fmla="*/ 348 w 1570"/>
              <a:gd name="T11" fmla="*/ 216 h 488"/>
              <a:gd name="T12" fmla="*/ 431 w 1570"/>
              <a:gd name="T13" fmla="*/ 256 h 488"/>
              <a:gd name="T14" fmla="*/ 520 w 1570"/>
              <a:gd name="T15" fmla="*/ 294 h 488"/>
              <a:gd name="T16" fmla="*/ 614 w 1570"/>
              <a:gd name="T17" fmla="*/ 330 h 488"/>
              <a:gd name="T18" fmla="*/ 714 w 1570"/>
              <a:gd name="T19" fmla="*/ 364 h 488"/>
              <a:gd name="T20" fmla="*/ 818 w 1570"/>
              <a:gd name="T21" fmla="*/ 395 h 488"/>
              <a:gd name="T22" fmla="*/ 929 w 1570"/>
              <a:gd name="T23" fmla="*/ 422 h 488"/>
              <a:gd name="T24" fmla="*/ 1044 w 1570"/>
              <a:gd name="T25" fmla="*/ 446 h 488"/>
              <a:gd name="T26" fmla="*/ 1167 w 1570"/>
              <a:gd name="T27" fmla="*/ 464 h 488"/>
              <a:gd name="T28" fmla="*/ 1295 w 1570"/>
              <a:gd name="T29" fmla="*/ 478 h 488"/>
              <a:gd name="T30" fmla="*/ 1429 w 1570"/>
              <a:gd name="T31" fmla="*/ 486 h 488"/>
              <a:gd name="T32" fmla="*/ 1570 w 1570"/>
              <a:gd name="T33" fmla="*/ 488 h 488"/>
              <a:gd name="T34" fmla="*/ 1499 w 1570"/>
              <a:gd name="T35" fmla="*/ 468 h 488"/>
              <a:gd name="T36" fmla="*/ 1362 w 1570"/>
              <a:gd name="T37" fmla="*/ 462 h 488"/>
              <a:gd name="T38" fmla="*/ 1232 w 1570"/>
              <a:gd name="T39" fmla="*/ 452 h 488"/>
              <a:gd name="T40" fmla="*/ 1108 w 1570"/>
              <a:gd name="T41" fmla="*/ 435 h 488"/>
              <a:gd name="T42" fmla="*/ 990 w 1570"/>
              <a:gd name="T43" fmla="*/ 414 h 488"/>
              <a:gd name="T44" fmla="*/ 877 w 1570"/>
              <a:gd name="T45" fmla="*/ 389 h 488"/>
              <a:gd name="T46" fmla="*/ 771 w 1570"/>
              <a:gd name="T47" fmla="*/ 360 h 488"/>
              <a:gd name="T48" fmla="*/ 670 w 1570"/>
              <a:gd name="T49" fmla="*/ 328 h 488"/>
              <a:gd name="T50" fmla="*/ 574 w 1570"/>
              <a:gd name="T51" fmla="*/ 293 h 488"/>
              <a:gd name="T52" fmla="*/ 483 w 1570"/>
              <a:gd name="T53" fmla="*/ 256 h 488"/>
              <a:gd name="T54" fmla="*/ 398 w 1570"/>
              <a:gd name="T55" fmla="*/ 218 h 488"/>
              <a:gd name="T56" fmla="*/ 317 w 1570"/>
              <a:gd name="T57" fmla="*/ 178 h 488"/>
              <a:gd name="T58" fmla="*/ 242 w 1570"/>
              <a:gd name="T59" fmla="*/ 138 h 488"/>
              <a:gd name="T60" fmla="*/ 170 w 1570"/>
              <a:gd name="T61" fmla="*/ 97 h 488"/>
              <a:gd name="T62" fmla="*/ 103 w 1570"/>
              <a:gd name="T63" fmla="*/ 58 h 488"/>
              <a:gd name="T64" fmla="*/ 41 w 1570"/>
              <a:gd name="T65" fmla="*/ 19 h 488"/>
              <a:gd name="T66" fmla="*/ 12 w 1570"/>
              <a:gd name="T67" fmla="*/ 0 h 4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70" h="488">
                <a:moveTo>
                  <a:pt x="0" y="18"/>
                </a:moveTo>
                <a:lnTo>
                  <a:pt x="0" y="18"/>
                </a:lnTo>
                <a:lnTo>
                  <a:pt x="30" y="37"/>
                </a:lnTo>
                <a:lnTo>
                  <a:pt x="61" y="56"/>
                </a:lnTo>
                <a:lnTo>
                  <a:pt x="93" y="75"/>
                </a:lnTo>
                <a:lnTo>
                  <a:pt x="126" y="95"/>
                </a:lnTo>
                <a:lnTo>
                  <a:pt x="160" y="116"/>
                </a:lnTo>
                <a:lnTo>
                  <a:pt x="195" y="136"/>
                </a:lnTo>
                <a:lnTo>
                  <a:pt x="231" y="156"/>
                </a:lnTo>
                <a:lnTo>
                  <a:pt x="269" y="176"/>
                </a:lnTo>
                <a:lnTo>
                  <a:pt x="308" y="196"/>
                </a:lnTo>
                <a:lnTo>
                  <a:pt x="348" y="216"/>
                </a:lnTo>
                <a:lnTo>
                  <a:pt x="389" y="236"/>
                </a:lnTo>
                <a:lnTo>
                  <a:pt x="431" y="256"/>
                </a:lnTo>
                <a:lnTo>
                  <a:pt x="475" y="275"/>
                </a:lnTo>
                <a:lnTo>
                  <a:pt x="520" y="294"/>
                </a:lnTo>
                <a:lnTo>
                  <a:pt x="567" y="312"/>
                </a:lnTo>
                <a:lnTo>
                  <a:pt x="614" y="330"/>
                </a:lnTo>
                <a:lnTo>
                  <a:pt x="663" y="347"/>
                </a:lnTo>
                <a:lnTo>
                  <a:pt x="714" y="364"/>
                </a:lnTo>
                <a:lnTo>
                  <a:pt x="765" y="380"/>
                </a:lnTo>
                <a:lnTo>
                  <a:pt x="818" y="395"/>
                </a:lnTo>
                <a:lnTo>
                  <a:pt x="873" y="408"/>
                </a:lnTo>
                <a:lnTo>
                  <a:pt x="929" y="422"/>
                </a:lnTo>
                <a:lnTo>
                  <a:pt x="986" y="435"/>
                </a:lnTo>
                <a:lnTo>
                  <a:pt x="1044" y="446"/>
                </a:lnTo>
                <a:lnTo>
                  <a:pt x="1105" y="456"/>
                </a:lnTo>
                <a:lnTo>
                  <a:pt x="1167" y="464"/>
                </a:lnTo>
                <a:lnTo>
                  <a:pt x="1230" y="472"/>
                </a:lnTo>
                <a:lnTo>
                  <a:pt x="1295" y="478"/>
                </a:lnTo>
                <a:lnTo>
                  <a:pt x="1361" y="483"/>
                </a:lnTo>
                <a:lnTo>
                  <a:pt x="1429" y="486"/>
                </a:lnTo>
                <a:lnTo>
                  <a:pt x="1499" y="488"/>
                </a:lnTo>
                <a:lnTo>
                  <a:pt x="1570" y="488"/>
                </a:lnTo>
                <a:lnTo>
                  <a:pt x="1570" y="468"/>
                </a:lnTo>
                <a:lnTo>
                  <a:pt x="1499" y="468"/>
                </a:lnTo>
                <a:lnTo>
                  <a:pt x="1430" y="465"/>
                </a:lnTo>
                <a:lnTo>
                  <a:pt x="1362" y="462"/>
                </a:lnTo>
                <a:lnTo>
                  <a:pt x="1296" y="457"/>
                </a:lnTo>
                <a:lnTo>
                  <a:pt x="1232" y="452"/>
                </a:lnTo>
                <a:lnTo>
                  <a:pt x="1169" y="443"/>
                </a:lnTo>
                <a:lnTo>
                  <a:pt x="1108" y="435"/>
                </a:lnTo>
                <a:lnTo>
                  <a:pt x="1048" y="425"/>
                </a:lnTo>
                <a:lnTo>
                  <a:pt x="990" y="414"/>
                </a:lnTo>
                <a:lnTo>
                  <a:pt x="933" y="401"/>
                </a:lnTo>
                <a:lnTo>
                  <a:pt x="877" y="389"/>
                </a:lnTo>
                <a:lnTo>
                  <a:pt x="824" y="375"/>
                </a:lnTo>
                <a:lnTo>
                  <a:pt x="771" y="360"/>
                </a:lnTo>
                <a:lnTo>
                  <a:pt x="719" y="344"/>
                </a:lnTo>
                <a:lnTo>
                  <a:pt x="670" y="328"/>
                </a:lnTo>
                <a:lnTo>
                  <a:pt x="621" y="310"/>
                </a:lnTo>
                <a:lnTo>
                  <a:pt x="574" y="293"/>
                </a:lnTo>
                <a:lnTo>
                  <a:pt x="528" y="274"/>
                </a:lnTo>
                <a:lnTo>
                  <a:pt x="483" y="256"/>
                </a:lnTo>
                <a:lnTo>
                  <a:pt x="439" y="237"/>
                </a:lnTo>
                <a:lnTo>
                  <a:pt x="398" y="218"/>
                </a:lnTo>
                <a:lnTo>
                  <a:pt x="357" y="197"/>
                </a:lnTo>
                <a:lnTo>
                  <a:pt x="317" y="178"/>
                </a:lnTo>
                <a:lnTo>
                  <a:pt x="279" y="158"/>
                </a:lnTo>
                <a:lnTo>
                  <a:pt x="242" y="138"/>
                </a:lnTo>
                <a:lnTo>
                  <a:pt x="205" y="117"/>
                </a:lnTo>
                <a:lnTo>
                  <a:pt x="170" y="97"/>
                </a:lnTo>
                <a:lnTo>
                  <a:pt x="136" y="78"/>
                </a:lnTo>
                <a:lnTo>
                  <a:pt x="103" y="58"/>
                </a:lnTo>
                <a:lnTo>
                  <a:pt x="72" y="38"/>
                </a:lnTo>
                <a:lnTo>
                  <a:pt x="41" y="19"/>
                </a:lnTo>
                <a:lnTo>
                  <a:pt x="12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 w="184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3" name="Freeform 13">
            <a:extLst>
              <a:ext uri="{FF2B5EF4-FFF2-40B4-BE49-F238E27FC236}">
                <a16:creationId xmlns:a16="http://schemas.microsoft.com/office/drawing/2014/main" id="{86E9E23D-E4C6-FB51-F33D-DE251CEC99E4}"/>
              </a:ext>
            </a:extLst>
          </p:cNvPr>
          <p:cNvSpPr>
            <a:spLocks/>
          </p:cNvSpPr>
          <p:nvPr/>
        </p:nvSpPr>
        <p:spPr bwMode="auto">
          <a:xfrm>
            <a:off x="5597160" y="1434672"/>
            <a:ext cx="616289" cy="756177"/>
          </a:xfrm>
          <a:custGeom>
            <a:avLst/>
            <a:gdLst>
              <a:gd name="T0" fmla="*/ 2147483646 w 630"/>
              <a:gd name="T1" fmla="*/ 2147483646 h 773"/>
              <a:gd name="T2" fmla="*/ 2147483646 w 630"/>
              <a:gd name="T3" fmla="*/ 2147483646 h 773"/>
              <a:gd name="T4" fmla="*/ 2147483646 w 630"/>
              <a:gd name="T5" fmla="*/ 2147483646 h 773"/>
              <a:gd name="T6" fmla="*/ 2147483646 w 630"/>
              <a:gd name="T7" fmla="*/ 2147483646 h 773"/>
              <a:gd name="T8" fmla="*/ 2147483646 w 630"/>
              <a:gd name="T9" fmla="*/ 2147483646 h 773"/>
              <a:gd name="T10" fmla="*/ 2147483646 w 630"/>
              <a:gd name="T11" fmla="*/ 2147483646 h 773"/>
              <a:gd name="T12" fmla="*/ 2147483646 w 630"/>
              <a:gd name="T13" fmla="*/ 2147483646 h 773"/>
              <a:gd name="T14" fmla="*/ 2147483646 w 630"/>
              <a:gd name="T15" fmla="*/ 2147483646 h 773"/>
              <a:gd name="T16" fmla="*/ 2147483646 w 630"/>
              <a:gd name="T17" fmla="*/ 2147483646 h 773"/>
              <a:gd name="T18" fmla="*/ 2147483646 w 630"/>
              <a:gd name="T19" fmla="*/ 2147483646 h 773"/>
              <a:gd name="T20" fmla="*/ 2147483646 w 630"/>
              <a:gd name="T21" fmla="*/ 2147483646 h 773"/>
              <a:gd name="T22" fmla="*/ 2147483646 w 630"/>
              <a:gd name="T23" fmla="*/ 2147483646 h 773"/>
              <a:gd name="T24" fmla="*/ 2147483646 w 630"/>
              <a:gd name="T25" fmla="*/ 2147483646 h 7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0"/>
              <a:gd name="T40" fmla="*/ 0 h 773"/>
              <a:gd name="T41" fmla="*/ 630 w 630"/>
              <a:gd name="T42" fmla="*/ 773 h 7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0" h="773">
                <a:moveTo>
                  <a:pt x="31" y="638"/>
                </a:moveTo>
                <a:cubicBezTo>
                  <a:pt x="61" y="570"/>
                  <a:pt x="168" y="436"/>
                  <a:pt x="232" y="345"/>
                </a:cubicBezTo>
                <a:cubicBezTo>
                  <a:pt x="295" y="253"/>
                  <a:pt x="370" y="143"/>
                  <a:pt x="411" y="89"/>
                </a:cubicBezTo>
                <a:cubicBezTo>
                  <a:pt x="451" y="34"/>
                  <a:pt x="447" y="27"/>
                  <a:pt x="473" y="14"/>
                </a:cubicBezTo>
                <a:cubicBezTo>
                  <a:pt x="498" y="0"/>
                  <a:pt x="539" y="0"/>
                  <a:pt x="564" y="9"/>
                </a:cubicBezTo>
                <a:cubicBezTo>
                  <a:pt x="589" y="17"/>
                  <a:pt x="615" y="38"/>
                  <a:pt x="623" y="65"/>
                </a:cubicBezTo>
                <a:cubicBezTo>
                  <a:pt x="630" y="91"/>
                  <a:pt x="629" y="127"/>
                  <a:pt x="612" y="169"/>
                </a:cubicBezTo>
                <a:cubicBezTo>
                  <a:pt x="594" y="210"/>
                  <a:pt x="555" y="255"/>
                  <a:pt x="517" y="313"/>
                </a:cubicBezTo>
                <a:cubicBezTo>
                  <a:pt x="477" y="370"/>
                  <a:pt x="426" y="447"/>
                  <a:pt x="380" y="513"/>
                </a:cubicBezTo>
                <a:cubicBezTo>
                  <a:pt x="332" y="578"/>
                  <a:pt x="272" y="662"/>
                  <a:pt x="232" y="705"/>
                </a:cubicBezTo>
                <a:cubicBezTo>
                  <a:pt x="191" y="747"/>
                  <a:pt x="167" y="758"/>
                  <a:pt x="137" y="766"/>
                </a:cubicBezTo>
                <a:cubicBezTo>
                  <a:pt x="106" y="773"/>
                  <a:pt x="64" y="771"/>
                  <a:pt x="47" y="750"/>
                </a:cubicBezTo>
                <a:cubicBezTo>
                  <a:pt x="29" y="728"/>
                  <a:pt x="0" y="705"/>
                  <a:pt x="31" y="63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4" name="Freeform 33">
            <a:extLst>
              <a:ext uri="{FF2B5EF4-FFF2-40B4-BE49-F238E27FC236}">
                <a16:creationId xmlns:a16="http://schemas.microsoft.com/office/drawing/2014/main" id="{E4144663-0921-3F9D-3492-C520BF3C4F4B}"/>
              </a:ext>
            </a:extLst>
          </p:cNvPr>
          <p:cNvSpPr>
            <a:spLocks/>
          </p:cNvSpPr>
          <p:nvPr/>
        </p:nvSpPr>
        <p:spPr bwMode="auto">
          <a:xfrm>
            <a:off x="5945003" y="1694741"/>
            <a:ext cx="616290" cy="756178"/>
          </a:xfrm>
          <a:custGeom>
            <a:avLst/>
            <a:gdLst>
              <a:gd name="T0" fmla="*/ 2147483646 w 630"/>
              <a:gd name="T1" fmla="*/ 2147483646 h 773"/>
              <a:gd name="T2" fmla="*/ 2147483646 w 630"/>
              <a:gd name="T3" fmla="*/ 2147483646 h 773"/>
              <a:gd name="T4" fmla="*/ 2147483646 w 630"/>
              <a:gd name="T5" fmla="*/ 2147483646 h 773"/>
              <a:gd name="T6" fmla="*/ 2147483646 w 630"/>
              <a:gd name="T7" fmla="*/ 2147483646 h 773"/>
              <a:gd name="T8" fmla="*/ 2147483646 w 630"/>
              <a:gd name="T9" fmla="*/ 2147483646 h 773"/>
              <a:gd name="T10" fmla="*/ 2147483646 w 630"/>
              <a:gd name="T11" fmla="*/ 2147483646 h 773"/>
              <a:gd name="T12" fmla="*/ 2147483646 w 630"/>
              <a:gd name="T13" fmla="*/ 2147483646 h 773"/>
              <a:gd name="T14" fmla="*/ 2147483646 w 630"/>
              <a:gd name="T15" fmla="*/ 2147483646 h 773"/>
              <a:gd name="T16" fmla="*/ 2147483646 w 630"/>
              <a:gd name="T17" fmla="*/ 2147483646 h 773"/>
              <a:gd name="T18" fmla="*/ 2147483646 w 630"/>
              <a:gd name="T19" fmla="*/ 2147483646 h 773"/>
              <a:gd name="T20" fmla="*/ 2147483646 w 630"/>
              <a:gd name="T21" fmla="*/ 2147483646 h 773"/>
              <a:gd name="T22" fmla="*/ 2147483646 w 630"/>
              <a:gd name="T23" fmla="*/ 2147483646 h 773"/>
              <a:gd name="T24" fmla="*/ 2147483646 w 630"/>
              <a:gd name="T25" fmla="*/ 2147483646 h 7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0"/>
              <a:gd name="T40" fmla="*/ 0 h 773"/>
              <a:gd name="T41" fmla="*/ 630 w 630"/>
              <a:gd name="T42" fmla="*/ 773 h 7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0" h="773">
                <a:moveTo>
                  <a:pt x="31" y="638"/>
                </a:moveTo>
                <a:cubicBezTo>
                  <a:pt x="61" y="570"/>
                  <a:pt x="168" y="436"/>
                  <a:pt x="232" y="345"/>
                </a:cubicBezTo>
                <a:cubicBezTo>
                  <a:pt x="295" y="253"/>
                  <a:pt x="370" y="143"/>
                  <a:pt x="411" y="89"/>
                </a:cubicBezTo>
                <a:cubicBezTo>
                  <a:pt x="451" y="34"/>
                  <a:pt x="447" y="27"/>
                  <a:pt x="473" y="14"/>
                </a:cubicBezTo>
                <a:cubicBezTo>
                  <a:pt x="498" y="0"/>
                  <a:pt x="539" y="0"/>
                  <a:pt x="564" y="9"/>
                </a:cubicBezTo>
                <a:cubicBezTo>
                  <a:pt x="589" y="17"/>
                  <a:pt x="615" y="38"/>
                  <a:pt x="623" y="65"/>
                </a:cubicBezTo>
                <a:cubicBezTo>
                  <a:pt x="630" y="91"/>
                  <a:pt x="629" y="127"/>
                  <a:pt x="612" y="169"/>
                </a:cubicBezTo>
                <a:cubicBezTo>
                  <a:pt x="594" y="210"/>
                  <a:pt x="555" y="255"/>
                  <a:pt x="517" y="313"/>
                </a:cubicBezTo>
                <a:cubicBezTo>
                  <a:pt x="477" y="370"/>
                  <a:pt x="426" y="447"/>
                  <a:pt x="380" y="513"/>
                </a:cubicBezTo>
                <a:cubicBezTo>
                  <a:pt x="332" y="578"/>
                  <a:pt x="272" y="662"/>
                  <a:pt x="232" y="705"/>
                </a:cubicBezTo>
                <a:cubicBezTo>
                  <a:pt x="191" y="747"/>
                  <a:pt x="167" y="758"/>
                  <a:pt x="137" y="766"/>
                </a:cubicBezTo>
                <a:cubicBezTo>
                  <a:pt x="106" y="773"/>
                  <a:pt x="64" y="771"/>
                  <a:pt x="47" y="750"/>
                </a:cubicBezTo>
                <a:cubicBezTo>
                  <a:pt x="29" y="728"/>
                  <a:pt x="0" y="705"/>
                  <a:pt x="31" y="63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6" name="Line 61">
            <a:extLst>
              <a:ext uri="{FF2B5EF4-FFF2-40B4-BE49-F238E27FC236}">
                <a16:creationId xmlns:a16="http://schemas.microsoft.com/office/drawing/2014/main" id="{A967B538-AAAE-A839-9599-EA04B983E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8824" y="1613684"/>
            <a:ext cx="624968" cy="86877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21">
            <a:extLst>
              <a:ext uri="{FF2B5EF4-FFF2-40B4-BE49-F238E27FC236}">
                <a16:creationId xmlns:a16="http://schemas.microsoft.com/office/drawing/2014/main" id="{5ADDC5F4-0D47-8E7E-D4C6-CA9D7F5C93B0}"/>
              </a:ext>
            </a:extLst>
          </p:cNvPr>
          <p:cNvSpPr>
            <a:spLocks/>
          </p:cNvSpPr>
          <p:nvPr/>
        </p:nvSpPr>
        <p:spPr bwMode="auto">
          <a:xfrm rot="19571715" flipV="1">
            <a:off x="4298975" y="2514035"/>
            <a:ext cx="1471751" cy="1082916"/>
          </a:xfrm>
          <a:custGeom>
            <a:avLst/>
            <a:gdLst>
              <a:gd name="T0" fmla="*/ 0 w 1408"/>
              <a:gd name="T1" fmla="*/ 2147483646 h 724"/>
              <a:gd name="T2" fmla="*/ 2147483646 w 1408"/>
              <a:gd name="T3" fmla="*/ 2147483646 h 724"/>
              <a:gd name="T4" fmla="*/ 2147483646 w 1408"/>
              <a:gd name="T5" fmla="*/ 0 h 724"/>
              <a:gd name="T6" fmla="*/ 0 60000 65536"/>
              <a:gd name="T7" fmla="*/ 0 60000 65536"/>
              <a:gd name="T8" fmla="*/ 0 60000 65536"/>
              <a:gd name="T9" fmla="*/ 0 w 1408"/>
              <a:gd name="T10" fmla="*/ 0 h 724"/>
              <a:gd name="T11" fmla="*/ 1408 w 1408"/>
              <a:gd name="T12" fmla="*/ 724 h 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8" h="724">
                <a:moveTo>
                  <a:pt x="0" y="600"/>
                </a:moveTo>
                <a:cubicBezTo>
                  <a:pt x="258" y="662"/>
                  <a:pt x="517" y="724"/>
                  <a:pt x="752" y="624"/>
                </a:cubicBezTo>
                <a:cubicBezTo>
                  <a:pt x="987" y="524"/>
                  <a:pt x="1197" y="262"/>
                  <a:pt x="1408" y="0"/>
                </a:cubicBezTo>
              </a:path>
            </a:pathLst>
          </a:custGeom>
          <a:noFill/>
          <a:ln w="114300">
            <a:solidFill>
              <a:srgbClr val="FFC000"/>
            </a:solidFill>
            <a:prstDash val="solid"/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B36121C-FEB3-AA82-350B-92A8A7CFEDA6}"/>
              </a:ext>
            </a:extLst>
          </p:cNvPr>
          <p:cNvGrpSpPr/>
          <p:nvPr/>
        </p:nvGrpSpPr>
        <p:grpSpPr>
          <a:xfrm>
            <a:off x="3226028" y="2609406"/>
            <a:ext cx="1438848" cy="595785"/>
            <a:chOff x="3273827" y="2820949"/>
            <a:chExt cx="1438848" cy="59578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343859-2E91-02E8-5996-4359FA976A95}"/>
                </a:ext>
              </a:extLst>
            </p:cNvPr>
            <p:cNvSpPr/>
            <p:nvPr/>
          </p:nvSpPr>
          <p:spPr>
            <a:xfrm>
              <a:off x="3273827" y="2820949"/>
              <a:ext cx="716797" cy="590104"/>
            </a:xfrm>
            <a:prstGeom prst="rect">
              <a:avLst/>
            </a:prstGeom>
            <a:solidFill>
              <a:srgbClr val="FF9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53" name="Rectangle 149">
              <a:extLst>
                <a:ext uri="{FF2B5EF4-FFF2-40B4-BE49-F238E27FC236}">
                  <a16:creationId xmlns:a16="http://schemas.microsoft.com/office/drawing/2014/main" id="{C45610B9-32B3-51C8-5A3E-F20AE2B57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215" y="2826121"/>
              <a:ext cx="1296460" cy="590613"/>
            </a:xfrm>
            <a:prstGeom prst="rect">
              <a:avLst/>
            </a:prstGeom>
            <a:solidFill>
              <a:srgbClr val="FF95FF"/>
            </a:solidFill>
            <a:ln>
              <a:noFill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Protein</a:t>
              </a:r>
            </a:p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Synthesis</a:t>
              </a:r>
            </a:p>
          </p:txBody>
        </p:sp>
        <p:sp>
          <p:nvSpPr>
            <p:cNvPr id="44" name="Down Arrow 43">
              <a:extLst>
                <a:ext uri="{FF2B5EF4-FFF2-40B4-BE49-F238E27FC236}">
                  <a16:creationId xmlns:a16="http://schemas.microsoft.com/office/drawing/2014/main" id="{4D38AD16-71DE-7A5F-0004-D9C605C2FB74}"/>
                </a:ext>
              </a:extLst>
            </p:cNvPr>
            <p:cNvSpPr/>
            <p:nvPr/>
          </p:nvSpPr>
          <p:spPr bwMode="auto">
            <a:xfrm>
              <a:off x="3275765" y="2956770"/>
              <a:ext cx="232833" cy="33584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B5CE5A-A090-99C5-6B59-A33CE8A72262}"/>
              </a:ext>
            </a:extLst>
          </p:cNvPr>
          <p:cNvGrpSpPr/>
          <p:nvPr/>
        </p:nvGrpSpPr>
        <p:grpSpPr>
          <a:xfrm>
            <a:off x="3242869" y="3661957"/>
            <a:ext cx="1663644" cy="622696"/>
            <a:chOff x="3273827" y="2826122"/>
            <a:chExt cx="1663644" cy="62269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E5C6601-FBF8-A777-1BFC-BD04633B6ABF}"/>
                </a:ext>
              </a:extLst>
            </p:cNvPr>
            <p:cNvSpPr/>
            <p:nvPr/>
          </p:nvSpPr>
          <p:spPr>
            <a:xfrm>
              <a:off x="3273827" y="2831803"/>
              <a:ext cx="716797" cy="608125"/>
            </a:xfrm>
            <a:prstGeom prst="rect">
              <a:avLst/>
            </a:prstGeom>
            <a:solidFill>
              <a:srgbClr val="FF9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149">
              <a:extLst>
                <a:ext uri="{FF2B5EF4-FFF2-40B4-BE49-F238E27FC236}">
                  <a16:creationId xmlns:a16="http://schemas.microsoft.com/office/drawing/2014/main" id="{1370194E-1F88-5BC4-1190-1DB0187DA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214" y="2826122"/>
              <a:ext cx="1521257" cy="622696"/>
            </a:xfrm>
            <a:prstGeom prst="rect">
              <a:avLst/>
            </a:prstGeom>
            <a:solidFill>
              <a:srgbClr val="FF95FF"/>
            </a:solidFill>
            <a:ln>
              <a:noFill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Protein</a:t>
              </a:r>
            </a:p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Degradation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11E8E0E5-A9BA-1000-CA2E-1B79524AC932}"/>
                </a:ext>
              </a:extLst>
            </p:cNvPr>
            <p:cNvSpPr/>
            <p:nvPr/>
          </p:nvSpPr>
          <p:spPr bwMode="auto">
            <a:xfrm rot="10800000">
              <a:off x="3275765" y="2956770"/>
              <a:ext cx="232833" cy="33584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8F708E5-2EDD-A569-A9A3-A0D8CFB08807}"/>
              </a:ext>
            </a:extLst>
          </p:cNvPr>
          <p:cNvSpPr txBox="1"/>
          <p:nvPr/>
        </p:nvSpPr>
        <p:spPr>
          <a:xfrm>
            <a:off x="6826877" y="5514841"/>
            <a:ext cx="216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Sites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corticoid action</a:t>
            </a: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410A7E54-D91F-080A-8BC8-119499B621B6}"/>
              </a:ext>
            </a:extLst>
          </p:cNvPr>
          <p:cNvSpPr/>
          <p:nvPr/>
        </p:nvSpPr>
        <p:spPr>
          <a:xfrm>
            <a:off x="6594692" y="5551133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D7BD1DAE-9430-AACD-ECBC-BFE4DF7C4BD9}"/>
              </a:ext>
            </a:extLst>
          </p:cNvPr>
          <p:cNvSpPr/>
          <p:nvPr/>
        </p:nvSpPr>
        <p:spPr>
          <a:xfrm>
            <a:off x="5757012" y="1218936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28E23C0B-8D6C-290E-8B7E-3F3272B0BD46}"/>
              </a:ext>
            </a:extLst>
          </p:cNvPr>
          <p:cNvSpPr/>
          <p:nvPr/>
        </p:nvSpPr>
        <p:spPr>
          <a:xfrm>
            <a:off x="3491198" y="1207332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777F376C-0B9D-786D-8015-114D9972D41E}"/>
              </a:ext>
            </a:extLst>
          </p:cNvPr>
          <p:cNvSpPr/>
          <p:nvPr/>
        </p:nvSpPr>
        <p:spPr>
          <a:xfrm>
            <a:off x="2966582" y="3994816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23">
            <a:extLst>
              <a:ext uri="{FF2B5EF4-FFF2-40B4-BE49-F238E27FC236}">
                <a16:creationId xmlns:a16="http://schemas.microsoft.com/office/drawing/2014/main" id="{4610AF25-D7C8-8F25-AA6D-98324AB6A48F}"/>
              </a:ext>
            </a:extLst>
          </p:cNvPr>
          <p:cNvSpPr>
            <a:spLocks/>
          </p:cNvSpPr>
          <p:nvPr/>
        </p:nvSpPr>
        <p:spPr bwMode="auto">
          <a:xfrm rot="20317832">
            <a:off x="3190148" y="1648513"/>
            <a:ext cx="760717" cy="648487"/>
          </a:xfrm>
          <a:custGeom>
            <a:avLst/>
            <a:gdLst>
              <a:gd name="T0" fmla="*/ 2147483646 w 593"/>
              <a:gd name="T1" fmla="*/ 2147446510 h 667"/>
              <a:gd name="T2" fmla="*/ 2147483646 w 593"/>
              <a:gd name="T3" fmla="*/ 0 h 667"/>
              <a:gd name="T4" fmla="*/ 0 w 593"/>
              <a:gd name="T5" fmla="*/ 2147446510 h 667"/>
              <a:gd name="T6" fmla="*/ 2147483646 w 593"/>
              <a:gd name="T7" fmla="*/ 2147446510 h 667"/>
              <a:gd name="T8" fmla="*/ 2147483646 w 593"/>
              <a:gd name="T9" fmla="*/ 2147446510 h 667"/>
              <a:gd name="T10" fmla="*/ 2147483646 w 593"/>
              <a:gd name="T11" fmla="*/ 2147446510 h 667"/>
              <a:gd name="T12" fmla="*/ 2147483646 w 593"/>
              <a:gd name="T13" fmla="*/ 2147446510 h 6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3"/>
              <a:gd name="T22" fmla="*/ 0 h 667"/>
              <a:gd name="T23" fmla="*/ 593 w 593"/>
              <a:gd name="T24" fmla="*/ 667 h 6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3" h="667">
                <a:moveTo>
                  <a:pt x="583" y="75"/>
                </a:moveTo>
                <a:lnTo>
                  <a:pt x="304" y="0"/>
                </a:lnTo>
                <a:lnTo>
                  <a:pt x="0" y="304"/>
                </a:lnTo>
                <a:lnTo>
                  <a:pt x="273" y="667"/>
                </a:lnTo>
                <a:lnTo>
                  <a:pt x="593" y="667"/>
                </a:lnTo>
                <a:lnTo>
                  <a:pt x="332" y="320"/>
                </a:lnTo>
                <a:lnTo>
                  <a:pt x="583" y="75"/>
                </a:lnTo>
                <a:close/>
              </a:path>
            </a:pathLst>
          </a:custGeom>
          <a:solidFill>
            <a:srgbClr val="FF7F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24">
            <a:extLst>
              <a:ext uri="{FF2B5EF4-FFF2-40B4-BE49-F238E27FC236}">
                <a16:creationId xmlns:a16="http://schemas.microsoft.com/office/drawing/2014/main" id="{9C54F5D8-1EBB-5559-ACE3-F7894ECB869B}"/>
              </a:ext>
            </a:extLst>
          </p:cNvPr>
          <p:cNvSpPr>
            <a:spLocks/>
          </p:cNvSpPr>
          <p:nvPr/>
        </p:nvSpPr>
        <p:spPr bwMode="auto">
          <a:xfrm rot="20317832">
            <a:off x="3534633" y="1553632"/>
            <a:ext cx="835620" cy="576763"/>
          </a:xfrm>
          <a:custGeom>
            <a:avLst/>
            <a:gdLst>
              <a:gd name="T0" fmla="*/ 2147483646 w 648"/>
              <a:gd name="T1" fmla="*/ 0 h 544"/>
              <a:gd name="T2" fmla="*/ 2147483646 w 648"/>
              <a:gd name="T3" fmla="*/ 2147446332 h 544"/>
              <a:gd name="T4" fmla="*/ 2147483646 w 648"/>
              <a:gd name="T5" fmla="*/ 2147446332 h 544"/>
              <a:gd name="T6" fmla="*/ 2147483646 w 648"/>
              <a:gd name="T7" fmla="*/ 2147446332 h 544"/>
              <a:gd name="T8" fmla="*/ 0 w 648"/>
              <a:gd name="T9" fmla="*/ 2147446332 h 544"/>
              <a:gd name="T10" fmla="*/ 2147483646 w 648"/>
              <a:gd name="T11" fmla="*/ 0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8"/>
              <a:gd name="T19" fmla="*/ 0 h 544"/>
              <a:gd name="T20" fmla="*/ 648 w 648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8" h="544">
                <a:moveTo>
                  <a:pt x="224" y="0"/>
                </a:moveTo>
                <a:lnTo>
                  <a:pt x="648" y="120"/>
                </a:lnTo>
                <a:lnTo>
                  <a:pt x="448" y="544"/>
                </a:lnTo>
                <a:lnTo>
                  <a:pt x="272" y="544"/>
                </a:lnTo>
                <a:lnTo>
                  <a:pt x="0" y="224"/>
                </a:lnTo>
                <a:lnTo>
                  <a:pt x="224" y="0"/>
                </a:lnTo>
                <a:close/>
              </a:path>
            </a:pathLst>
          </a:custGeom>
          <a:solidFill>
            <a:srgbClr val="FF7F00"/>
          </a:solidFill>
          <a:ln w="12700">
            <a:noFill/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22">
            <a:extLst>
              <a:ext uri="{FF2B5EF4-FFF2-40B4-BE49-F238E27FC236}">
                <a16:creationId xmlns:a16="http://schemas.microsoft.com/office/drawing/2014/main" id="{D44E3F7E-A1CE-0D07-A842-41B4C1733201}"/>
              </a:ext>
            </a:extLst>
          </p:cNvPr>
          <p:cNvSpPr>
            <a:spLocks/>
          </p:cNvSpPr>
          <p:nvPr/>
        </p:nvSpPr>
        <p:spPr bwMode="auto">
          <a:xfrm rot="20317832">
            <a:off x="2649365" y="1829898"/>
            <a:ext cx="923656" cy="668904"/>
          </a:xfrm>
          <a:custGeom>
            <a:avLst/>
            <a:gdLst>
              <a:gd name="T0" fmla="*/ 2147483646 w 565"/>
              <a:gd name="T1" fmla="*/ 2147446534 h 688"/>
              <a:gd name="T2" fmla="*/ 2147483646 w 565"/>
              <a:gd name="T3" fmla="*/ 2147446534 h 688"/>
              <a:gd name="T4" fmla="*/ 2147483646 w 565"/>
              <a:gd name="T5" fmla="*/ 2147446534 h 688"/>
              <a:gd name="T6" fmla="*/ 2147483646 w 565"/>
              <a:gd name="T7" fmla="*/ 2147446534 h 688"/>
              <a:gd name="T8" fmla="*/ 0 w 565"/>
              <a:gd name="T9" fmla="*/ 0 h 688"/>
              <a:gd name="T10" fmla="*/ 2147483646 w 565"/>
              <a:gd name="T11" fmla="*/ 0 h 688"/>
              <a:gd name="T12" fmla="*/ 2147483646 w 565"/>
              <a:gd name="T13" fmla="*/ 2147446534 h 6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"/>
              <a:gd name="T22" fmla="*/ 0 h 688"/>
              <a:gd name="T23" fmla="*/ 565 w 565"/>
              <a:gd name="T24" fmla="*/ 688 h 6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" h="688">
                <a:moveTo>
                  <a:pt x="528" y="32"/>
                </a:moveTo>
                <a:lnTo>
                  <a:pt x="282" y="336"/>
                </a:lnTo>
                <a:lnTo>
                  <a:pt x="565" y="688"/>
                </a:lnTo>
                <a:lnTo>
                  <a:pt x="5" y="688"/>
                </a:lnTo>
                <a:lnTo>
                  <a:pt x="0" y="0"/>
                </a:lnTo>
                <a:lnTo>
                  <a:pt x="549" y="0"/>
                </a:lnTo>
                <a:lnTo>
                  <a:pt x="528" y="32"/>
                </a:lnTo>
                <a:close/>
              </a:path>
            </a:pathLst>
          </a:custGeom>
          <a:solidFill>
            <a:srgbClr val="00FE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5370D597-071E-941D-D5F8-4FC9A90EBCE5}"/>
              </a:ext>
            </a:extLst>
          </p:cNvPr>
          <p:cNvSpPr>
            <a:spLocks noChangeArrowheads="1"/>
          </p:cNvSpPr>
          <p:nvPr/>
        </p:nvSpPr>
        <p:spPr bwMode="auto">
          <a:xfrm rot="554437">
            <a:off x="2661702" y="2088978"/>
            <a:ext cx="655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IRS-1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6BBC70-0425-4C37-5173-88C0AEC57DEA}"/>
              </a:ext>
            </a:extLst>
          </p:cNvPr>
          <p:cNvSpPr txBox="1"/>
          <p:nvPr/>
        </p:nvSpPr>
        <p:spPr>
          <a:xfrm>
            <a:off x="3400857" y="1750973"/>
            <a:ext cx="1090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PI3K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AutoShape 37">
            <a:extLst>
              <a:ext uri="{FF2B5EF4-FFF2-40B4-BE49-F238E27FC236}">
                <a16:creationId xmlns:a16="http://schemas.microsoft.com/office/drawing/2014/main" id="{5515614B-B240-3B76-6FB9-E5B53EA26BB5}"/>
              </a:ext>
            </a:extLst>
          </p:cNvPr>
          <p:cNvSpPr>
            <a:spLocks noChangeArrowheads="1"/>
          </p:cNvSpPr>
          <p:nvPr/>
        </p:nvSpPr>
        <p:spPr bwMode="auto">
          <a:xfrm rot="21220222">
            <a:off x="4219849" y="1561850"/>
            <a:ext cx="563241" cy="461816"/>
          </a:xfrm>
          <a:prstGeom prst="parallelogram">
            <a:avLst>
              <a:gd name="adj" fmla="val 30474"/>
            </a:avLst>
          </a:prstGeom>
          <a:solidFill>
            <a:srgbClr val="66FF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AFCDC6B9-12E7-27DE-0568-8428553E1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382" y="1571395"/>
            <a:ext cx="59882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Akt</a:t>
            </a:r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6A93BF38-034C-A3E6-1BEC-07946F6AC1D7}"/>
              </a:ext>
            </a:extLst>
          </p:cNvPr>
          <p:cNvSpPr/>
          <p:nvPr/>
        </p:nvSpPr>
        <p:spPr>
          <a:xfrm>
            <a:off x="2968907" y="2465751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AFE877F5-9908-BAF5-6099-03826D489FEF}"/>
              </a:ext>
            </a:extLst>
          </p:cNvPr>
          <p:cNvSpPr/>
          <p:nvPr/>
        </p:nvSpPr>
        <p:spPr>
          <a:xfrm>
            <a:off x="7966266" y="3268814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84799E3A-2D56-8502-6A44-7B707DAB1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03" y="719651"/>
            <a:ext cx="1325433" cy="666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A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Insulin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A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IGF-1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650F804-3B61-FB68-7B3A-CAD6467D4B1D}"/>
              </a:ext>
            </a:extLst>
          </p:cNvPr>
          <p:cNvSpPr/>
          <p:nvPr/>
        </p:nvSpPr>
        <p:spPr bwMode="auto">
          <a:xfrm rot="20612161">
            <a:off x="1675746" y="1430576"/>
            <a:ext cx="254331" cy="509022"/>
          </a:xfrm>
          <a:prstGeom prst="downArrow">
            <a:avLst/>
          </a:prstGeom>
          <a:solidFill>
            <a:srgbClr val="00FA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C55679-1AA9-E7EE-8F18-38FC2B55C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02859" flipV="1">
            <a:off x="1749816" y="3361943"/>
            <a:ext cx="1447800" cy="533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45B194-19EA-B1CC-D458-9D718341E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54225">
            <a:off x="1812003" y="2824827"/>
            <a:ext cx="1371600" cy="368300"/>
          </a:xfrm>
          <a:prstGeom prst="rect">
            <a:avLst/>
          </a:prstGeom>
        </p:spPr>
      </p:pic>
      <p:sp>
        <p:nvSpPr>
          <p:cNvPr id="29" name="Cloud 28">
            <a:extLst>
              <a:ext uri="{FF2B5EF4-FFF2-40B4-BE49-F238E27FC236}">
                <a16:creationId xmlns:a16="http://schemas.microsoft.com/office/drawing/2014/main" id="{43B5EBB0-DEC7-1495-D4B8-F951066E07B8}"/>
              </a:ext>
            </a:extLst>
          </p:cNvPr>
          <p:cNvSpPr/>
          <p:nvPr/>
        </p:nvSpPr>
        <p:spPr>
          <a:xfrm>
            <a:off x="1082449" y="2869268"/>
            <a:ext cx="1296459" cy="939956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46F0F6-6B4A-BF94-CA59-806FDCA9A13A}"/>
              </a:ext>
            </a:extLst>
          </p:cNvPr>
          <p:cNvSpPr txBox="1"/>
          <p:nvPr/>
        </p:nvSpPr>
        <p:spPr>
          <a:xfrm>
            <a:off x="1061548" y="2945649"/>
            <a:ext cx="1239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GC Receptor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670E09C-CB86-7063-204F-6EBEF973E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29774">
            <a:off x="599995" y="4297172"/>
            <a:ext cx="1447800" cy="533400"/>
          </a:xfrm>
          <a:prstGeom prst="rect">
            <a:avLst/>
          </a:prstGeom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BBE22C01-2D20-5750-A57D-9623D69B2B9E}"/>
              </a:ext>
            </a:extLst>
          </p:cNvPr>
          <p:cNvSpPr/>
          <p:nvPr/>
        </p:nvSpPr>
        <p:spPr>
          <a:xfrm>
            <a:off x="144323" y="4804075"/>
            <a:ext cx="1528710" cy="1384270"/>
          </a:xfrm>
          <a:prstGeom prst="star5">
            <a:avLst>
              <a:gd name="adj" fmla="val 31255"/>
              <a:gd name="hf" fmla="val 105146"/>
              <a:gd name="vf" fmla="val 110557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7D220-6CAD-8909-77AB-8001E5A81154}"/>
              </a:ext>
            </a:extLst>
          </p:cNvPr>
          <p:cNvSpPr txBox="1"/>
          <p:nvPr/>
        </p:nvSpPr>
        <p:spPr>
          <a:xfrm>
            <a:off x="41298" y="5173044"/>
            <a:ext cx="173476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corticoids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277628-D65D-A11B-FFD2-467471BFCE6F}"/>
              </a:ext>
            </a:extLst>
          </p:cNvPr>
          <p:cNvGrpSpPr/>
          <p:nvPr/>
        </p:nvGrpSpPr>
        <p:grpSpPr>
          <a:xfrm>
            <a:off x="2947219" y="2837443"/>
            <a:ext cx="320922" cy="584775"/>
            <a:chOff x="4167360" y="2632579"/>
            <a:chExt cx="320922" cy="5847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70BFF1-1079-E8C4-A0C2-442765CB72F4}"/>
                </a:ext>
              </a:extLst>
            </p:cNvPr>
            <p:cNvGrpSpPr/>
            <p:nvPr/>
          </p:nvGrpSpPr>
          <p:grpSpPr>
            <a:xfrm>
              <a:off x="4167360" y="2632579"/>
              <a:ext cx="320922" cy="584775"/>
              <a:chOff x="3720584" y="2062870"/>
              <a:chExt cx="320922" cy="584775"/>
            </a:xfrm>
          </p:grpSpPr>
          <p:sp>
            <p:nvSpPr>
              <p:cNvPr id="11" name="Text Box 48">
                <a:extLst>
                  <a:ext uri="{FF2B5EF4-FFF2-40B4-BE49-F238E27FC236}">
                    <a16:creationId xmlns:a16="http://schemas.microsoft.com/office/drawing/2014/main" id="{12EB1BD0-9AB0-C039-7506-251AF27A2F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584" y="2062870"/>
                <a:ext cx="3209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684E4EF-61D4-AFB9-1F59-6F405DA5E71D}"/>
                  </a:ext>
                </a:extLst>
              </p:cNvPr>
              <p:cNvSpPr/>
              <p:nvPr/>
            </p:nvSpPr>
            <p:spPr>
              <a:xfrm>
                <a:off x="3773065" y="2256536"/>
                <a:ext cx="215960" cy="222842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AF64CF3-BD9D-FABA-9C62-2DC4DDB7EC41}"/>
                </a:ext>
              </a:extLst>
            </p:cNvPr>
            <p:cNvSpPr/>
            <p:nvPr/>
          </p:nvSpPr>
          <p:spPr>
            <a:xfrm>
              <a:off x="4219841" y="2826245"/>
              <a:ext cx="215960" cy="2228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E62B7C-CB6A-45B3-EC4B-BCC6CC669558}"/>
              </a:ext>
            </a:extLst>
          </p:cNvPr>
          <p:cNvGrpSpPr/>
          <p:nvPr/>
        </p:nvGrpSpPr>
        <p:grpSpPr>
          <a:xfrm>
            <a:off x="2874365" y="3319350"/>
            <a:ext cx="425116" cy="584775"/>
            <a:chOff x="3206110" y="5529904"/>
            <a:chExt cx="425116" cy="584775"/>
          </a:xfrm>
        </p:grpSpPr>
        <p:sp>
          <p:nvSpPr>
            <p:cNvPr id="21" name="Text Box 48">
              <a:extLst>
                <a:ext uri="{FF2B5EF4-FFF2-40B4-BE49-F238E27FC236}">
                  <a16:creationId xmlns:a16="http://schemas.microsoft.com/office/drawing/2014/main" id="{F6F51C94-0F1C-DBE0-FA94-3D122284E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110" y="5529904"/>
              <a:ext cx="4251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3D7376-AB84-67BC-C035-A195FB09B918}"/>
                </a:ext>
              </a:extLst>
            </p:cNvPr>
            <p:cNvSpPr/>
            <p:nvPr/>
          </p:nvSpPr>
          <p:spPr>
            <a:xfrm>
              <a:off x="3251226" y="5669609"/>
              <a:ext cx="334884" cy="345556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FF1CD3F-DE3D-1B18-2E13-D99184F3A24A}"/>
                </a:ext>
              </a:extLst>
            </p:cNvPr>
            <p:cNvSpPr/>
            <p:nvPr/>
          </p:nvSpPr>
          <p:spPr>
            <a:xfrm>
              <a:off x="3251226" y="5669609"/>
              <a:ext cx="334884" cy="34555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D4EFA9-CAB1-A324-374A-EB39F579001A}"/>
              </a:ext>
            </a:extLst>
          </p:cNvPr>
          <p:cNvCxnSpPr>
            <a:cxnSpLocks/>
          </p:cNvCxnSpPr>
          <p:nvPr/>
        </p:nvCxnSpPr>
        <p:spPr bwMode="auto">
          <a:xfrm>
            <a:off x="4856555" y="1757755"/>
            <a:ext cx="646431" cy="137156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5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ECBA3326-94A3-3195-4B91-494432D94E80}"/>
              </a:ext>
            </a:extLst>
          </p:cNvPr>
          <p:cNvGrpSpPr/>
          <p:nvPr/>
        </p:nvGrpSpPr>
        <p:grpSpPr>
          <a:xfrm>
            <a:off x="-43381" y="1504273"/>
            <a:ext cx="9112084" cy="3949700"/>
            <a:chOff x="13580" y="1947121"/>
            <a:chExt cx="9112084" cy="3949700"/>
          </a:xfrm>
        </p:grpSpPr>
        <p:sp>
          <p:nvSpPr>
            <p:cNvPr id="61" name="Freeform 4">
              <a:extLst>
                <a:ext uri="{FF2B5EF4-FFF2-40B4-BE49-F238E27FC236}">
                  <a16:creationId xmlns:a16="http://schemas.microsoft.com/office/drawing/2014/main" id="{B36E831B-6CB5-765D-E880-4F8A6EF27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30" y="1966027"/>
              <a:ext cx="8260315" cy="3913606"/>
            </a:xfrm>
            <a:custGeom>
              <a:avLst/>
              <a:gdLst>
                <a:gd name="T0" fmla="*/ 71 w 4805"/>
                <a:gd name="T1" fmla="*/ 643 h 2277"/>
                <a:gd name="T2" fmla="*/ 184 w 4805"/>
                <a:gd name="T3" fmla="*/ 633 h 2277"/>
                <a:gd name="T4" fmla="*/ 295 w 4805"/>
                <a:gd name="T5" fmla="*/ 622 h 2277"/>
                <a:gd name="T6" fmla="*/ 407 w 4805"/>
                <a:gd name="T7" fmla="*/ 607 h 2277"/>
                <a:gd name="T8" fmla="*/ 525 w 4805"/>
                <a:gd name="T9" fmla="*/ 583 h 2277"/>
                <a:gd name="T10" fmla="*/ 653 w 4805"/>
                <a:gd name="T11" fmla="*/ 546 h 2277"/>
                <a:gd name="T12" fmla="*/ 796 w 4805"/>
                <a:gd name="T13" fmla="*/ 490 h 2277"/>
                <a:gd name="T14" fmla="*/ 963 w 4805"/>
                <a:gd name="T15" fmla="*/ 408 h 2277"/>
                <a:gd name="T16" fmla="*/ 1160 w 4805"/>
                <a:gd name="T17" fmla="*/ 306 h 2277"/>
                <a:gd name="T18" fmla="*/ 1389 w 4805"/>
                <a:gd name="T19" fmla="*/ 200 h 2277"/>
                <a:gd name="T20" fmla="*/ 1651 w 4805"/>
                <a:gd name="T21" fmla="*/ 104 h 2277"/>
                <a:gd name="T22" fmla="*/ 1948 w 4805"/>
                <a:gd name="T23" fmla="*/ 32 h 2277"/>
                <a:gd name="T24" fmla="*/ 2281 w 4805"/>
                <a:gd name="T25" fmla="*/ 0 h 2277"/>
                <a:gd name="T26" fmla="*/ 2629 w 4805"/>
                <a:gd name="T27" fmla="*/ 21 h 2277"/>
                <a:gd name="T28" fmla="*/ 2947 w 4805"/>
                <a:gd name="T29" fmla="*/ 93 h 2277"/>
                <a:gd name="T30" fmla="*/ 3238 w 4805"/>
                <a:gd name="T31" fmla="*/ 199 h 2277"/>
                <a:gd name="T32" fmla="*/ 3501 w 4805"/>
                <a:gd name="T33" fmla="*/ 320 h 2277"/>
                <a:gd name="T34" fmla="*/ 3740 w 4805"/>
                <a:gd name="T35" fmla="*/ 440 h 2277"/>
                <a:gd name="T36" fmla="*/ 3955 w 4805"/>
                <a:gd name="T37" fmla="*/ 540 h 2277"/>
                <a:gd name="T38" fmla="*/ 4147 w 4805"/>
                <a:gd name="T39" fmla="*/ 606 h 2277"/>
                <a:gd name="T40" fmla="*/ 4300 w 4805"/>
                <a:gd name="T41" fmla="*/ 649 h 2277"/>
                <a:gd name="T42" fmla="*/ 4421 w 4805"/>
                <a:gd name="T43" fmla="*/ 679 h 2277"/>
                <a:gd name="T44" fmla="*/ 4520 w 4805"/>
                <a:gd name="T45" fmla="*/ 701 h 2277"/>
                <a:gd name="T46" fmla="*/ 4610 w 4805"/>
                <a:gd name="T47" fmla="*/ 718 h 2277"/>
                <a:gd name="T48" fmla="*/ 4701 w 4805"/>
                <a:gd name="T49" fmla="*/ 736 h 2277"/>
                <a:gd name="T50" fmla="*/ 4805 w 4805"/>
                <a:gd name="T51" fmla="*/ 759 h 2277"/>
                <a:gd name="T52" fmla="*/ 4721 w 4805"/>
                <a:gd name="T53" fmla="*/ 1588 h 2277"/>
                <a:gd name="T54" fmla="*/ 4631 w 4805"/>
                <a:gd name="T55" fmla="*/ 1598 h 2277"/>
                <a:gd name="T56" fmla="*/ 4546 w 4805"/>
                <a:gd name="T57" fmla="*/ 1605 h 2277"/>
                <a:gd name="T58" fmla="*/ 4451 w 4805"/>
                <a:gd name="T59" fmla="*/ 1621 h 2277"/>
                <a:gd name="T60" fmla="*/ 4335 w 4805"/>
                <a:gd name="T61" fmla="*/ 1655 h 2277"/>
                <a:gd name="T62" fmla="*/ 4186 w 4805"/>
                <a:gd name="T63" fmla="*/ 1716 h 2277"/>
                <a:gd name="T64" fmla="*/ 3992 w 4805"/>
                <a:gd name="T65" fmla="*/ 1811 h 2277"/>
                <a:gd name="T66" fmla="*/ 3776 w 4805"/>
                <a:gd name="T67" fmla="*/ 1918 h 2277"/>
                <a:gd name="T68" fmla="*/ 3541 w 4805"/>
                <a:gd name="T69" fmla="*/ 2024 h 2277"/>
                <a:gd name="T70" fmla="*/ 3285 w 4805"/>
                <a:gd name="T71" fmla="*/ 2121 h 2277"/>
                <a:gd name="T72" fmla="*/ 3003 w 4805"/>
                <a:gd name="T73" fmla="*/ 2200 h 2277"/>
                <a:gd name="T74" fmla="*/ 2693 w 4805"/>
                <a:gd name="T75" fmla="*/ 2255 h 2277"/>
                <a:gd name="T76" fmla="*/ 2352 w 4805"/>
                <a:gd name="T77" fmla="*/ 2277 h 2277"/>
                <a:gd name="T78" fmla="*/ 2013 w 4805"/>
                <a:gd name="T79" fmla="*/ 2261 h 2277"/>
                <a:gd name="T80" fmla="*/ 1713 w 4805"/>
                <a:gd name="T81" fmla="*/ 2211 h 2277"/>
                <a:gd name="T82" fmla="*/ 1448 w 4805"/>
                <a:gd name="T83" fmla="*/ 2136 h 2277"/>
                <a:gd name="T84" fmla="*/ 1217 w 4805"/>
                <a:gd name="T85" fmla="*/ 2045 h 2277"/>
                <a:gd name="T86" fmla="*/ 1019 w 4805"/>
                <a:gd name="T87" fmla="*/ 1946 h 2277"/>
                <a:gd name="T88" fmla="*/ 849 w 4805"/>
                <a:gd name="T89" fmla="*/ 1846 h 2277"/>
                <a:gd name="T90" fmla="*/ 703 w 4805"/>
                <a:gd name="T91" fmla="*/ 1756 h 2277"/>
                <a:gd name="T92" fmla="*/ 571 w 4805"/>
                <a:gd name="T93" fmla="*/ 1685 h 2277"/>
                <a:gd name="T94" fmla="*/ 448 w 4805"/>
                <a:gd name="T95" fmla="*/ 1631 h 2277"/>
                <a:gd name="T96" fmla="*/ 331 w 4805"/>
                <a:gd name="T97" fmla="*/ 1591 h 2277"/>
                <a:gd name="T98" fmla="*/ 217 w 4805"/>
                <a:gd name="T99" fmla="*/ 1562 h 2277"/>
                <a:gd name="T100" fmla="*/ 103 w 4805"/>
                <a:gd name="T101" fmla="*/ 1540 h 22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05" h="2277">
                  <a:moveTo>
                    <a:pt x="10" y="1526"/>
                  </a:moveTo>
                  <a:lnTo>
                    <a:pt x="0" y="650"/>
                  </a:lnTo>
                  <a:lnTo>
                    <a:pt x="24" y="647"/>
                  </a:lnTo>
                  <a:lnTo>
                    <a:pt x="48" y="645"/>
                  </a:lnTo>
                  <a:lnTo>
                    <a:pt x="71" y="643"/>
                  </a:lnTo>
                  <a:lnTo>
                    <a:pt x="94" y="640"/>
                  </a:lnTo>
                  <a:lnTo>
                    <a:pt x="117" y="638"/>
                  </a:lnTo>
                  <a:lnTo>
                    <a:pt x="139" y="637"/>
                  </a:lnTo>
                  <a:lnTo>
                    <a:pt x="162" y="634"/>
                  </a:lnTo>
                  <a:lnTo>
                    <a:pt x="184" y="633"/>
                  </a:lnTo>
                  <a:lnTo>
                    <a:pt x="207" y="631"/>
                  </a:lnTo>
                  <a:lnTo>
                    <a:pt x="229" y="629"/>
                  </a:lnTo>
                  <a:lnTo>
                    <a:pt x="251" y="627"/>
                  </a:lnTo>
                  <a:lnTo>
                    <a:pt x="273" y="625"/>
                  </a:lnTo>
                  <a:lnTo>
                    <a:pt x="295" y="622"/>
                  </a:lnTo>
                  <a:lnTo>
                    <a:pt x="317" y="620"/>
                  </a:lnTo>
                  <a:lnTo>
                    <a:pt x="340" y="617"/>
                  </a:lnTo>
                  <a:lnTo>
                    <a:pt x="362" y="614"/>
                  </a:lnTo>
                  <a:lnTo>
                    <a:pt x="385" y="611"/>
                  </a:lnTo>
                  <a:lnTo>
                    <a:pt x="407" y="607"/>
                  </a:lnTo>
                  <a:lnTo>
                    <a:pt x="430" y="603"/>
                  </a:lnTo>
                  <a:lnTo>
                    <a:pt x="454" y="599"/>
                  </a:lnTo>
                  <a:lnTo>
                    <a:pt x="477" y="594"/>
                  </a:lnTo>
                  <a:lnTo>
                    <a:pt x="501" y="589"/>
                  </a:lnTo>
                  <a:lnTo>
                    <a:pt x="525" y="583"/>
                  </a:lnTo>
                  <a:lnTo>
                    <a:pt x="550" y="577"/>
                  </a:lnTo>
                  <a:lnTo>
                    <a:pt x="575" y="570"/>
                  </a:lnTo>
                  <a:lnTo>
                    <a:pt x="601" y="562"/>
                  </a:lnTo>
                  <a:lnTo>
                    <a:pt x="627" y="554"/>
                  </a:lnTo>
                  <a:lnTo>
                    <a:pt x="653" y="546"/>
                  </a:lnTo>
                  <a:lnTo>
                    <a:pt x="680" y="536"/>
                  </a:lnTo>
                  <a:lnTo>
                    <a:pt x="708" y="526"/>
                  </a:lnTo>
                  <a:lnTo>
                    <a:pt x="737" y="515"/>
                  </a:lnTo>
                  <a:lnTo>
                    <a:pt x="766" y="503"/>
                  </a:lnTo>
                  <a:lnTo>
                    <a:pt x="796" y="490"/>
                  </a:lnTo>
                  <a:lnTo>
                    <a:pt x="827" y="476"/>
                  </a:lnTo>
                  <a:lnTo>
                    <a:pt x="859" y="460"/>
                  </a:lnTo>
                  <a:lnTo>
                    <a:pt x="892" y="444"/>
                  </a:lnTo>
                  <a:lnTo>
                    <a:pt x="927" y="426"/>
                  </a:lnTo>
                  <a:lnTo>
                    <a:pt x="963" y="408"/>
                  </a:lnTo>
                  <a:lnTo>
                    <a:pt x="1000" y="388"/>
                  </a:lnTo>
                  <a:lnTo>
                    <a:pt x="1038" y="369"/>
                  </a:lnTo>
                  <a:lnTo>
                    <a:pt x="1077" y="348"/>
                  </a:lnTo>
                  <a:lnTo>
                    <a:pt x="1118" y="327"/>
                  </a:lnTo>
                  <a:lnTo>
                    <a:pt x="1160" y="306"/>
                  </a:lnTo>
                  <a:lnTo>
                    <a:pt x="1203" y="285"/>
                  </a:lnTo>
                  <a:lnTo>
                    <a:pt x="1248" y="263"/>
                  </a:lnTo>
                  <a:lnTo>
                    <a:pt x="1293" y="242"/>
                  </a:lnTo>
                  <a:lnTo>
                    <a:pt x="1341" y="221"/>
                  </a:lnTo>
                  <a:lnTo>
                    <a:pt x="1389" y="200"/>
                  </a:lnTo>
                  <a:lnTo>
                    <a:pt x="1439" y="179"/>
                  </a:lnTo>
                  <a:lnTo>
                    <a:pt x="1490" y="159"/>
                  </a:lnTo>
                  <a:lnTo>
                    <a:pt x="1542" y="140"/>
                  </a:lnTo>
                  <a:lnTo>
                    <a:pt x="1596" y="121"/>
                  </a:lnTo>
                  <a:lnTo>
                    <a:pt x="1651" y="104"/>
                  </a:lnTo>
                  <a:lnTo>
                    <a:pt x="1708" y="87"/>
                  </a:lnTo>
                  <a:lnTo>
                    <a:pt x="1766" y="71"/>
                  </a:lnTo>
                  <a:lnTo>
                    <a:pt x="1825" y="57"/>
                  </a:lnTo>
                  <a:lnTo>
                    <a:pt x="1886" y="44"/>
                  </a:lnTo>
                  <a:lnTo>
                    <a:pt x="1948" y="32"/>
                  </a:lnTo>
                  <a:lnTo>
                    <a:pt x="2012" y="22"/>
                  </a:lnTo>
                  <a:lnTo>
                    <a:pt x="2077" y="14"/>
                  </a:lnTo>
                  <a:lnTo>
                    <a:pt x="2143" y="7"/>
                  </a:lnTo>
                  <a:lnTo>
                    <a:pt x="2211" y="2"/>
                  </a:lnTo>
                  <a:lnTo>
                    <a:pt x="2281" y="0"/>
                  </a:lnTo>
                  <a:lnTo>
                    <a:pt x="2352" y="0"/>
                  </a:lnTo>
                  <a:lnTo>
                    <a:pt x="2423" y="1"/>
                  </a:lnTo>
                  <a:lnTo>
                    <a:pt x="2493" y="6"/>
                  </a:lnTo>
                  <a:lnTo>
                    <a:pt x="2561" y="13"/>
                  </a:lnTo>
                  <a:lnTo>
                    <a:pt x="2629" y="21"/>
                  </a:lnTo>
                  <a:lnTo>
                    <a:pt x="2695" y="32"/>
                  </a:lnTo>
                  <a:lnTo>
                    <a:pt x="2760" y="45"/>
                  </a:lnTo>
                  <a:lnTo>
                    <a:pt x="2824" y="59"/>
                  </a:lnTo>
                  <a:lnTo>
                    <a:pt x="2886" y="76"/>
                  </a:lnTo>
                  <a:lnTo>
                    <a:pt x="2947" y="93"/>
                  </a:lnTo>
                  <a:lnTo>
                    <a:pt x="3008" y="112"/>
                  </a:lnTo>
                  <a:lnTo>
                    <a:pt x="3067" y="133"/>
                  </a:lnTo>
                  <a:lnTo>
                    <a:pt x="3125" y="154"/>
                  </a:lnTo>
                  <a:lnTo>
                    <a:pt x="3182" y="176"/>
                  </a:lnTo>
                  <a:lnTo>
                    <a:pt x="3238" y="199"/>
                  </a:lnTo>
                  <a:lnTo>
                    <a:pt x="3293" y="223"/>
                  </a:lnTo>
                  <a:lnTo>
                    <a:pt x="3346" y="247"/>
                  </a:lnTo>
                  <a:lnTo>
                    <a:pt x="3399" y="271"/>
                  </a:lnTo>
                  <a:lnTo>
                    <a:pt x="3450" y="296"/>
                  </a:lnTo>
                  <a:lnTo>
                    <a:pt x="3501" y="320"/>
                  </a:lnTo>
                  <a:lnTo>
                    <a:pt x="3551" y="345"/>
                  </a:lnTo>
                  <a:lnTo>
                    <a:pt x="3600" y="369"/>
                  </a:lnTo>
                  <a:lnTo>
                    <a:pt x="3647" y="394"/>
                  </a:lnTo>
                  <a:lnTo>
                    <a:pt x="3694" y="417"/>
                  </a:lnTo>
                  <a:lnTo>
                    <a:pt x="3740" y="440"/>
                  </a:lnTo>
                  <a:lnTo>
                    <a:pt x="3785" y="462"/>
                  </a:lnTo>
                  <a:lnTo>
                    <a:pt x="3828" y="484"/>
                  </a:lnTo>
                  <a:lnTo>
                    <a:pt x="3872" y="504"/>
                  </a:lnTo>
                  <a:lnTo>
                    <a:pt x="3914" y="523"/>
                  </a:lnTo>
                  <a:lnTo>
                    <a:pt x="3955" y="540"/>
                  </a:lnTo>
                  <a:lnTo>
                    <a:pt x="3995" y="556"/>
                  </a:lnTo>
                  <a:lnTo>
                    <a:pt x="4035" y="571"/>
                  </a:lnTo>
                  <a:lnTo>
                    <a:pt x="4074" y="584"/>
                  </a:lnTo>
                  <a:lnTo>
                    <a:pt x="4111" y="595"/>
                  </a:lnTo>
                  <a:lnTo>
                    <a:pt x="4147" y="606"/>
                  </a:lnTo>
                  <a:lnTo>
                    <a:pt x="4180" y="616"/>
                  </a:lnTo>
                  <a:lnTo>
                    <a:pt x="4213" y="625"/>
                  </a:lnTo>
                  <a:lnTo>
                    <a:pt x="4243" y="634"/>
                  </a:lnTo>
                  <a:lnTo>
                    <a:pt x="4273" y="642"/>
                  </a:lnTo>
                  <a:lnTo>
                    <a:pt x="4300" y="649"/>
                  </a:lnTo>
                  <a:lnTo>
                    <a:pt x="4326" y="656"/>
                  </a:lnTo>
                  <a:lnTo>
                    <a:pt x="4352" y="663"/>
                  </a:lnTo>
                  <a:lnTo>
                    <a:pt x="4376" y="668"/>
                  </a:lnTo>
                  <a:lnTo>
                    <a:pt x="4399" y="674"/>
                  </a:lnTo>
                  <a:lnTo>
                    <a:pt x="4421" y="679"/>
                  </a:lnTo>
                  <a:lnTo>
                    <a:pt x="4442" y="684"/>
                  </a:lnTo>
                  <a:lnTo>
                    <a:pt x="4462" y="689"/>
                  </a:lnTo>
                  <a:lnTo>
                    <a:pt x="4482" y="693"/>
                  </a:lnTo>
                  <a:lnTo>
                    <a:pt x="4501" y="697"/>
                  </a:lnTo>
                  <a:lnTo>
                    <a:pt x="4520" y="701"/>
                  </a:lnTo>
                  <a:lnTo>
                    <a:pt x="4539" y="704"/>
                  </a:lnTo>
                  <a:lnTo>
                    <a:pt x="4557" y="708"/>
                  </a:lnTo>
                  <a:lnTo>
                    <a:pt x="4575" y="711"/>
                  </a:lnTo>
                  <a:lnTo>
                    <a:pt x="4592" y="715"/>
                  </a:lnTo>
                  <a:lnTo>
                    <a:pt x="4610" y="718"/>
                  </a:lnTo>
                  <a:lnTo>
                    <a:pt x="4628" y="721"/>
                  </a:lnTo>
                  <a:lnTo>
                    <a:pt x="4645" y="725"/>
                  </a:lnTo>
                  <a:lnTo>
                    <a:pt x="4664" y="728"/>
                  </a:lnTo>
                  <a:lnTo>
                    <a:pt x="4682" y="732"/>
                  </a:lnTo>
                  <a:lnTo>
                    <a:pt x="4701" y="736"/>
                  </a:lnTo>
                  <a:lnTo>
                    <a:pt x="4720" y="740"/>
                  </a:lnTo>
                  <a:lnTo>
                    <a:pt x="4740" y="745"/>
                  </a:lnTo>
                  <a:lnTo>
                    <a:pt x="4761" y="749"/>
                  </a:lnTo>
                  <a:lnTo>
                    <a:pt x="4782" y="754"/>
                  </a:lnTo>
                  <a:lnTo>
                    <a:pt x="4805" y="759"/>
                  </a:lnTo>
                  <a:lnTo>
                    <a:pt x="4804" y="1573"/>
                  </a:lnTo>
                  <a:lnTo>
                    <a:pt x="4782" y="1578"/>
                  </a:lnTo>
                  <a:lnTo>
                    <a:pt x="4761" y="1582"/>
                  </a:lnTo>
                  <a:lnTo>
                    <a:pt x="4740" y="1585"/>
                  </a:lnTo>
                  <a:lnTo>
                    <a:pt x="4721" y="1588"/>
                  </a:lnTo>
                  <a:lnTo>
                    <a:pt x="4702" y="1591"/>
                  </a:lnTo>
                  <a:lnTo>
                    <a:pt x="4683" y="1593"/>
                  </a:lnTo>
                  <a:lnTo>
                    <a:pt x="4666" y="1594"/>
                  </a:lnTo>
                  <a:lnTo>
                    <a:pt x="4648" y="1596"/>
                  </a:lnTo>
                  <a:lnTo>
                    <a:pt x="4631" y="1598"/>
                  </a:lnTo>
                  <a:lnTo>
                    <a:pt x="4614" y="1599"/>
                  </a:lnTo>
                  <a:lnTo>
                    <a:pt x="4597" y="1600"/>
                  </a:lnTo>
                  <a:lnTo>
                    <a:pt x="4580" y="1602"/>
                  </a:lnTo>
                  <a:lnTo>
                    <a:pt x="4563" y="1604"/>
                  </a:lnTo>
                  <a:lnTo>
                    <a:pt x="4546" y="1605"/>
                  </a:lnTo>
                  <a:lnTo>
                    <a:pt x="4528" y="1608"/>
                  </a:lnTo>
                  <a:lnTo>
                    <a:pt x="4509" y="1610"/>
                  </a:lnTo>
                  <a:lnTo>
                    <a:pt x="4491" y="1613"/>
                  </a:lnTo>
                  <a:lnTo>
                    <a:pt x="4471" y="1617"/>
                  </a:lnTo>
                  <a:lnTo>
                    <a:pt x="4451" y="1621"/>
                  </a:lnTo>
                  <a:lnTo>
                    <a:pt x="4430" y="1626"/>
                  </a:lnTo>
                  <a:lnTo>
                    <a:pt x="4409" y="1632"/>
                  </a:lnTo>
                  <a:lnTo>
                    <a:pt x="4386" y="1639"/>
                  </a:lnTo>
                  <a:lnTo>
                    <a:pt x="4361" y="1646"/>
                  </a:lnTo>
                  <a:lnTo>
                    <a:pt x="4335" y="1655"/>
                  </a:lnTo>
                  <a:lnTo>
                    <a:pt x="4309" y="1664"/>
                  </a:lnTo>
                  <a:lnTo>
                    <a:pt x="4281" y="1675"/>
                  </a:lnTo>
                  <a:lnTo>
                    <a:pt x="4251" y="1687"/>
                  </a:lnTo>
                  <a:lnTo>
                    <a:pt x="4219" y="1701"/>
                  </a:lnTo>
                  <a:lnTo>
                    <a:pt x="4186" y="1716"/>
                  </a:lnTo>
                  <a:lnTo>
                    <a:pt x="4150" y="1732"/>
                  </a:lnTo>
                  <a:lnTo>
                    <a:pt x="4113" y="1750"/>
                  </a:lnTo>
                  <a:lnTo>
                    <a:pt x="4074" y="1769"/>
                  </a:lnTo>
                  <a:lnTo>
                    <a:pt x="4033" y="1790"/>
                  </a:lnTo>
                  <a:lnTo>
                    <a:pt x="3992" y="1811"/>
                  </a:lnTo>
                  <a:lnTo>
                    <a:pt x="3950" y="1832"/>
                  </a:lnTo>
                  <a:lnTo>
                    <a:pt x="3907" y="1854"/>
                  </a:lnTo>
                  <a:lnTo>
                    <a:pt x="3864" y="1875"/>
                  </a:lnTo>
                  <a:lnTo>
                    <a:pt x="3820" y="1897"/>
                  </a:lnTo>
                  <a:lnTo>
                    <a:pt x="3776" y="1918"/>
                  </a:lnTo>
                  <a:lnTo>
                    <a:pt x="3730" y="1940"/>
                  </a:lnTo>
                  <a:lnTo>
                    <a:pt x="3684" y="1961"/>
                  </a:lnTo>
                  <a:lnTo>
                    <a:pt x="3638" y="1983"/>
                  </a:lnTo>
                  <a:lnTo>
                    <a:pt x="3590" y="2003"/>
                  </a:lnTo>
                  <a:lnTo>
                    <a:pt x="3541" y="2024"/>
                  </a:lnTo>
                  <a:lnTo>
                    <a:pt x="3492" y="2044"/>
                  </a:lnTo>
                  <a:lnTo>
                    <a:pt x="3442" y="2064"/>
                  </a:lnTo>
                  <a:lnTo>
                    <a:pt x="3391" y="2083"/>
                  </a:lnTo>
                  <a:lnTo>
                    <a:pt x="3338" y="2102"/>
                  </a:lnTo>
                  <a:lnTo>
                    <a:pt x="3285" y="2121"/>
                  </a:lnTo>
                  <a:lnTo>
                    <a:pt x="3231" y="2138"/>
                  </a:lnTo>
                  <a:lnTo>
                    <a:pt x="3176" y="2155"/>
                  </a:lnTo>
                  <a:lnTo>
                    <a:pt x="3119" y="2171"/>
                  </a:lnTo>
                  <a:lnTo>
                    <a:pt x="3062" y="2186"/>
                  </a:lnTo>
                  <a:lnTo>
                    <a:pt x="3003" y="2200"/>
                  </a:lnTo>
                  <a:lnTo>
                    <a:pt x="2944" y="2214"/>
                  </a:lnTo>
                  <a:lnTo>
                    <a:pt x="2883" y="2226"/>
                  </a:lnTo>
                  <a:lnTo>
                    <a:pt x="2821" y="2237"/>
                  </a:lnTo>
                  <a:lnTo>
                    <a:pt x="2758" y="2247"/>
                  </a:lnTo>
                  <a:lnTo>
                    <a:pt x="2693" y="2255"/>
                  </a:lnTo>
                  <a:lnTo>
                    <a:pt x="2628" y="2262"/>
                  </a:lnTo>
                  <a:lnTo>
                    <a:pt x="2561" y="2268"/>
                  </a:lnTo>
                  <a:lnTo>
                    <a:pt x="2492" y="2272"/>
                  </a:lnTo>
                  <a:lnTo>
                    <a:pt x="2423" y="2276"/>
                  </a:lnTo>
                  <a:lnTo>
                    <a:pt x="2352" y="2277"/>
                  </a:lnTo>
                  <a:lnTo>
                    <a:pt x="2281" y="2277"/>
                  </a:lnTo>
                  <a:lnTo>
                    <a:pt x="2212" y="2275"/>
                  </a:lnTo>
                  <a:lnTo>
                    <a:pt x="2144" y="2272"/>
                  </a:lnTo>
                  <a:lnTo>
                    <a:pt x="2078" y="2267"/>
                  </a:lnTo>
                  <a:lnTo>
                    <a:pt x="2013" y="2261"/>
                  </a:lnTo>
                  <a:lnTo>
                    <a:pt x="1950" y="2253"/>
                  </a:lnTo>
                  <a:lnTo>
                    <a:pt x="1889" y="2244"/>
                  </a:lnTo>
                  <a:lnTo>
                    <a:pt x="1828" y="2234"/>
                  </a:lnTo>
                  <a:lnTo>
                    <a:pt x="1770" y="2223"/>
                  </a:lnTo>
                  <a:lnTo>
                    <a:pt x="1713" y="2211"/>
                  </a:lnTo>
                  <a:lnTo>
                    <a:pt x="1657" y="2198"/>
                  </a:lnTo>
                  <a:lnTo>
                    <a:pt x="1603" y="2184"/>
                  </a:lnTo>
                  <a:lnTo>
                    <a:pt x="1550" y="2169"/>
                  </a:lnTo>
                  <a:lnTo>
                    <a:pt x="1498" y="2153"/>
                  </a:lnTo>
                  <a:lnTo>
                    <a:pt x="1448" y="2136"/>
                  </a:lnTo>
                  <a:lnTo>
                    <a:pt x="1399" y="2119"/>
                  </a:lnTo>
                  <a:lnTo>
                    <a:pt x="1352" y="2101"/>
                  </a:lnTo>
                  <a:lnTo>
                    <a:pt x="1306" y="2083"/>
                  </a:lnTo>
                  <a:lnTo>
                    <a:pt x="1261" y="2064"/>
                  </a:lnTo>
                  <a:lnTo>
                    <a:pt x="1217" y="2045"/>
                  </a:lnTo>
                  <a:lnTo>
                    <a:pt x="1175" y="2026"/>
                  </a:lnTo>
                  <a:lnTo>
                    <a:pt x="1134" y="2006"/>
                  </a:lnTo>
                  <a:lnTo>
                    <a:pt x="1095" y="1986"/>
                  </a:lnTo>
                  <a:lnTo>
                    <a:pt x="1056" y="1966"/>
                  </a:lnTo>
                  <a:lnTo>
                    <a:pt x="1019" y="1946"/>
                  </a:lnTo>
                  <a:lnTo>
                    <a:pt x="982" y="1926"/>
                  </a:lnTo>
                  <a:lnTo>
                    <a:pt x="947" y="1905"/>
                  </a:lnTo>
                  <a:lnTo>
                    <a:pt x="913" y="1885"/>
                  </a:lnTo>
                  <a:lnTo>
                    <a:pt x="880" y="1866"/>
                  </a:lnTo>
                  <a:lnTo>
                    <a:pt x="849" y="1846"/>
                  </a:lnTo>
                  <a:lnTo>
                    <a:pt x="817" y="1827"/>
                  </a:lnTo>
                  <a:lnTo>
                    <a:pt x="788" y="1808"/>
                  </a:lnTo>
                  <a:lnTo>
                    <a:pt x="759" y="1790"/>
                  </a:lnTo>
                  <a:lnTo>
                    <a:pt x="731" y="1772"/>
                  </a:lnTo>
                  <a:lnTo>
                    <a:pt x="703" y="1756"/>
                  </a:lnTo>
                  <a:lnTo>
                    <a:pt x="676" y="1741"/>
                  </a:lnTo>
                  <a:lnTo>
                    <a:pt x="649" y="1726"/>
                  </a:lnTo>
                  <a:lnTo>
                    <a:pt x="623" y="1711"/>
                  </a:lnTo>
                  <a:lnTo>
                    <a:pt x="597" y="1698"/>
                  </a:lnTo>
                  <a:lnTo>
                    <a:pt x="571" y="1685"/>
                  </a:lnTo>
                  <a:lnTo>
                    <a:pt x="546" y="1673"/>
                  </a:lnTo>
                  <a:lnTo>
                    <a:pt x="521" y="1662"/>
                  </a:lnTo>
                  <a:lnTo>
                    <a:pt x="496" y="1651"/>
                  </a:lnTo>
                  <a:lnTo>
                    <a:pt x="472" y="1641"/>
                  </a:lnTo>
                  <a:lnTo>
                    <a:pt x="448" y="1631"/>
                  </a:lnTo>
                  <a:lnTo>
                    <a:pt x="424" y="1623"/>
                  </a:lnTo>
                  <a:lnTo>
                    <a:pt x="400" y="1614"/>
                  </a:lnTo>
                  <a:lnTo>
                    <a:pt x="377" y="1606"/>
                  </a:lnTo>
                  <a:lnTo>
                    <a:pt x="354" y="1598"/>
                  </a:lnTo>
                  <a:lnTo>
                    <a:pt x="331" y="1591"/>
                  </a:lnTo>
                  <a:lnTo>
                    <a:pt x="308" y="1585"/>
                  </a:lnTo>
                  <a:lnTo>
                    <a:pt x="285" y="1578"/>
                  </a:lnTo>
                  <a:lnTo>
                    <a:pt x="263" y="1572"/>
                  </a:lnTo>
                  <a:lnTo>
                    <a:pt x="240" y="1567"/>
                  </a:lnTo>
                  <a:lnTo>
                    <a:pt x="217" y="1562"/>
                  </a:lnTo>
                  <a:lnTo>
                    <a:pt x="195" y="1557"/>
                  </a:lnTo>
                  <a:lnTo>
                    <a:pt x="172" y="1552"/>
                  </a:lnTo>
                  <a:lnTo>
                    <a:pt x="149" y="1548"/>
                  </a:lnTo>
                  <a:lnTo>
                    <a:pt x="126" y="1544"/>
                  </a:lnTo>
                  <a:lnTo>
                    <a:pt x="103" y="1540"/>
                  </a:lnTo>
                  <a:lnTo>
                    <a:pt x="80" y="1537"/>
                  </a:lnTo>
                  <a:lnTo>
                    <a:pt x="57" y="1533"/>
                  </a:lnTo>
                  <a:lnTo>
                    <a:pt x="34" y="1530"/>
                  </a:lnTo>
                  <a:lnTo>
                    <a:pt x="10" y="1526"/>
                  </a:lnTo>
                  <a:close/>
                </a:path>
              </a:pathLst>
            </a:custGeom>
            <a:solidFill>
              <a:srgbClr val="966A3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1E0AE37-8B37-5A99-6A1C-8ED3C8DC179A}"/>
                </a:ext>
              </a:extLst>
            </p:cNvPr>
            <p:cNvGrpSpPr/>
            <p:nvPr/>
          </p:nvGrpSpPr>
          <p:grpSpPr>
            <a:xfrm>
              <a:off x="13580" y="1947121"/>
              <a:ext cx="9112084" cy="3949700"/>
              <a:chOff x="13580" y="1947121"/>
              <a:chExt cx="9112084" cy="3949700"/>
            </a:xfrm>
          </p:grpSpPr>
          <p:sp>
            <p:nvSpPr>
              <p:cNvPr id="63" name="Freeform 5">
                <a:extLst>
                  <a:ext uri="{FF2B5EF4-FFF2-40B4-BE49-F238E27FC236}">
                    <a16:creationId xmlns:a16="http://schemas.microsoft.com/office/drawing/2014/main" id="{DCA08E81-7D1D-39DC-75A1-E83C04CF1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39" y="3066031"/>
                <a:ext cx="53292" cy="1522817"/>
              </a:xfrm>
              <a:custGeom>
                <a:avLst/>
                <a:gdLst>
                  <a:gd name="T0" fmla="*/ 9 w 31"/>
                  <a:gd name="T1" fmla="*/ 0 h 886"/>
                  <a:gd name="T2" fmla="*/ 0 w 31"/>
                  <a:gd name="T3" fmla="*/ 10 h 886"/>
                  <a:gd name="T4" fmla="*/ 10 w 31"/>
                  <a:gd name="T5" fmla="*/ 886 h 886"/>
                  <a:gd name="T6" fmla="*/ 31 w 31"/>
                  <a:gd name="T7" fmla="*/ 886 h 886"/>
                  <a:gd name="T8" fmla="*/ 20 w 31"/>
                  <a:gd name="T9" fmla="*/ 10 h 886"/>
                  <a:gd name="T10" fmla="*/ 11 w 31"/>
                  <a:gd name="T11" fmla="*/ 20 h 886"/>
                  <a:gd name="T12" fmla="*/ 20 w 31"/>
                  <a:gd name="T13" fmla="*/ 10 h 886"/>
                  <a:gd name="T14" fmla="*/ 19 w 31"/>
                  <a:gd name="T15" fmla="*/ 5 h 886"/>
                  <a:gd name="T16" fmla="*/ 17 w 31"/>
                  <a:gd name="T17" fmla="*/ 2 h 886"/>
                  <a:gd name="T18" fmla="*/ 14 w 31"/>
                  <a:gd name="T19" fmla="*/ 0 h 886"/>
                  <a:gd name="T20" fmla="*/ 10 w 31"/>
                  <a:gd name="T21" fmla="*/ 0 h 886"/>
                  <a:gd name="T22" fmla="*/ 6 w 31"/>
                  <a:gd name="T23" fmla="*/ 0 h 886"/>
                  <a:gd name="T24" fmla="*/ 3 w 31"/>
                  <a:gd name="T25" fmla="*/ 2 h 886"/>
                  <a:gd name="T26" fmla="*/ 1 w 31"/>
                  <a:gd name="T27" fmla="*/ 5 h 886"/>
                  <a:gd name="T28" fmla="*/ 0 w 31"/>
                  <a:gd name="T29" fmla="*/ 10 h 886"/>
                  <a:gd name="T30" fmla="*/ 9 w 31"/>
                  <a:gd name="T31" fmla="*/ 0 h 8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1" h="886">
                    <a:moveTo>
                      <a:pt x="9" y="0"/>
                    </a:moveTo>
                    <a:lnTo>
                      <a:pt x="0" y="10"/>
                    </a:lnTo>
                    <a:lnTo>
                      <a:pt x="10" y="886"/>
                    </a:lnTo>
                    <a:lnTo>
                      <a:pt x="31" y="886"/>
                    </a:lnTo>
                    <a:lnTo>
                      <a:pt x="20" y="10"/>
                    </a:lnTo>
                    <a:lnTo>
                      <a:pt x="11" y="20"/>
                    </a:lnTo>
                    <a:lnTo>
                      <a:pt x="20" y="10"/>
                    </a:lnTo>
                    <a:lnTo>
                      <a:pt x="19" y="5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88" name="Freeform 6">
                <a:extLst>
                  <a:ext uri="{FF2B5EF4-FFF2-40B4-BE49-F238E27FC236}">
                    <a16:creationId xmlns:a16="http://schemas.microsoft.com/office/drawing/2014/main" id="{B6CEB764-9BEA-04B6-91DE-1E5C2E686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11" y="2813374"/>
                <a:ext cx="1325433" cy="287032"/>
              </a:xfrm>
              <a:custGeom>
                <a:avLst/>
                <a:gdLst>
                  <a:gd name="T0" fmla="*/ 763 w 771"/>
                  <a:gd name="T1" fmla="*/ 0 h 167"/>
                  <a:gd name="T2" fmla="*/ 706 w 771"/>
                  <a:gd name="T3" fmla="*/ 23 h 167"/>
                  <a:gd name="T4" fmla="*/ 651 w 771"/>
                  <a:gd name="T5" fmla="*/ 43 h 167"/>
                  <a:gd name="T6" fmla="*/ 599 w 771"/>
                  <a:gd name="T7" fmla="*/ 60 h 167"/>
                  <a:gd name="T8" fmla="*/ 548 w 771"/>
                  <a:gd name="T9" fmla="*/ 74 h 167"/>
                  <a:gd name="T10" fmla="*/ 500 w 771"/>
                  <a:gd name="T11" fmla="*/ 86 h 167"/>
                  <a:gd name="T12" fmla="*/ 453 w 771"/>
                  <a:gd name="T13" fmla="*/ 96 h 167"/>
                  <a:gd name="T14" fmla="*/ 407 w 771"/>
                  <a:gd name="T15" fmla="*/ 104 h 167"/>
                  <a:gd name="T16" fmla="*/ 362 w 771"/>
                  <a:gd name="T17" fmla="*/ 111 h 167"/>
                  <a:gd name="T18" fmla="*/ 317 w 771"/>
                  <a:gd name="T19" fmla="*/ 117 h 167"/>
                  <a:gd name="T20" fmla="*/ 273 w 771"/>
                  <a:gd name="T21" fmla="*/ 121 h 167"/>
                  <a:gd name="T22" fmla="*/ 229 w 771"/>
                  <a:gd name="T23" fmla="*/ 126 h 167"/>
                  <a:gd name="T24" fmla="*/ 185 w 771"/>
                  <a:gd name="T25" fmla="*/ 129 h 167"/>
                  <a:gd name="T26" fmla="*/ 139 w 771"/>
                  <a:gd name="T27" fmla="*/ 133 h 167"/>
                  <a:gd name="T28" fmla="*/ 94 w 771"/>
                  <a:gd name="T29" fmla="*/ 137 h 167"/>
                  <a:gd name="T30" fmla="*/ 48 w 771"/>
                  <a:gd name="T31" fmla="*/ 141 h 167"/>
                  <a:gd name="T32" fmla="*/ 0 w 771"/>
                  <a:gd name="T33" fmla="*/ 147 h 167"/>
                  <a:gd name="T34" fmla="*/ 26 w 771"/>
                  <a:gd name="T35" fmla="*/ 165 h 167"/>
                  <a:gd name="T36" fmla="*/ 73 w 771"/>
                  <a:gd name="T37" fmla="*/ 160 h 167"/>
                  <a:gd name="T38" fmla="*/ 118 w 771"/>
                  <a:gd name="T39" fmla="*/ 156 h 167"/>
                  <a:gd name="T40" fmla="*/ 164 w 771"/>
                  <a:gd name="T41" fmla="*/ 152 h 167"/>
                  <a:gd name="T42" fmla="*/ 208 w 771"/>
                  <a:gd name="T43" fmla="*/ 148 h 167"/>
                  <a:gd name="T44" fmla="*/ 253 w 771"/>
                  <a:gd name="T45" fmla="*/ 144 h 167"/>
                  <a:gd name="T46" fmla="*/ 297 w 771"/>
                  <a:gd name="T47" fmla="*/ 140 h 167"/>
                  <a:gd name="T48" fmla="*/ 342 w 771"/>
                  <a:gd name="T49" fmla="*/ 135 h 167"/>
                  <a:gd name="T50" fmla="*/ 388 w 771"/>
                  <a:gd name="T51" fmla="*/ 128 h 167"/>
                  <a:gd name="T52" fmla="*/ 433 w 771"/>
                  <a:gd name="T53" fmla="*/ 121 h 167"/>
                  <a:gd name="T54" fmla="*/ 480 w 771"/>
                  <a:gd name="T55" fmla="*/ 112 h 167"/>
                  <a:gd name="T56" fmla="*/ 529 w 771"/>
                  <a:gd name="T57" fmla="*/ 100 h 167"/>
                  <a:gd name="T58" fmla="*/ 579 w 771"/>
                  <a:gd name="T59" fmla="*/ 87 h 167"/>
                  <a:gd name="T60" fmla="*/ 631 w 771"/>
                  <a:gd name="T61" fmla="*/ 71 h 167"/>
                  <a:gd name="T62" fmla="*/ 685 w 771"/>
                  <a:gd name="T63" fmla="*/ 53 h 167"/>
                  <a:gd name="T64" fmla="*/ 742 w 771"/>
                  <a:gd name="T65" fmla="*/ 32 h 167"/>
                  <a:gd name="T66" fmla="*/ 771 w 771"/>
                  <a:gd name="T67" fmla="*/ 20 h 16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71" h="167">
                    <a:moveTo>
                      <a:pt x="763" y="0"/>
                    </a:moveTo>
                    <a:lnTo>
                      <a:pt x="763" y="0"/>
                    </a:lnTo>
                    <a:lnTo>
                      <a:pt x="734" y="12"/>
                    </a:lnTo>
                    <a:lnTo>
                      <a:pt x="706" y="23"/>
                    </a:lnTo>
                    <a:lnTo>
                      <a:pt x="678" y="33"/>
                    </a:lnTo>
                    <a:lnTo>
                      <a:pt x="651" y="43"/>
                    </a:lnTo>
                    <a:lnTo>
                      <a:pt x="625" y="52"/>
                    </a:lnTo>
                    <a:lnTo>
                      <a:pt x="599" y="60"/>
                    </a:lnTo>
                    <a:lnTo>
                      <a:pt x="573" y="67"/>
                    </a:lnTo>
                    <a:lnTo>
                      <a:pt x="548" y="74"/>
                    </a:lnTo>
                    <a:lnTo>
                      <a:pt x="524" y="80"/>
                    </a:lnTo>
                    <a:lnTo>
                      <a:pt x="500" y="86"/>
                    </a:lnTo>
                    <a:lnTo>
                      <a:pt x="476" y="91"/>
                    </a:lnTo>
                    <a:lnTo>
                      <a:pt x="453" y="96"/>
                    </a:lnTo>
                    <a:lnTo>
                      <a:pt x="430" y="100"/>
                    </a:lnTo>
                    <a:lnTo>
                      <a:pt x="407" y="104"/>
                    </a:lnTo>
                    <a:lnTo>
                      <a:pt x="384" y="107"/>
                    </a:lnTo>
                    <a:lnTo>
                      <a:pt x="362" y="111"/>
                    </a:lnTo>
                    <a:lnTo>
                      <a:pt x="340" y="114"/>
                    </a:lnTo>
                    <a:lnTo>
                      <a:pt x="317" y="117"/>
                    </a:lnTo>
                    <a:lnTo>
                      <a:pt x="295" y="119"/>
                    </a:lnTo>
                    <a:lnTo>
                      <a:pt x="273" y="121"/>
                    </a:lnTo>
                    <a:lnTo>
                      <a:pt x="251" y="124"/>
                    </a:lnTo>
                    <a:lnTo>
                      <a:pt x="229" y="126"/>
                    </a:lnTo>
                    <a:lnTo>
                      <a:pt x="207" y="128"/>
                    </a:lnTo>
                    <a:lnTo>
                      <a:pt x="185" y="129"/>
                    </a:lnTo>
                    <a:lnTo>
                      <a:pt x="162" y="131"/>
                    </a:lnTo>
                    <a:lnTo>
                      <a:pt x="139" y="133"/>
                    </a:lnTo>
                    <a:lnTo>
                      <a:pt x="117" y="135"/>
                    </a:lnTo>
                    <a:lnTo>
                      <a:pt x="94" y="137"/>
                    </a:lnTo>
                    <a:lnTo>
                      <a:pt x="71" y="139"/>
                    </a:lnTo>
                    <a:lnTo>
                      <a:pt x="48" y="141"/>
                    </a:lnTo>
                    <a:lnTo>
                      <a:pt x="24" y="144"/>
                    </a:lnTo>
                    <a:lnTo>
                      <a:pt x="0" y="147"/>
                    </a:lnTo>
                    <a:lnTo>
                      <a:pt x="2" y="167"/>
                    </a:lnTo>
                    <a:lnTo>
                      <a:pt x="26" y="165"/>
                    </a:lnTo>
                    <a:lnTo>
                      <a:pt x="50" y="162"/>
                    </a:lnTo>
                    <a:lnTo>
                      <a:pt x="73" y="160"/>
                    </a:lnTo>
                    <a:lnTo>
                      <a:pt x="96" y="158"/>
                    </a:lnTo>
                    <a:lnTo>
                      <a:pt x="118" y="156"/>
                    </a:lnTo>
                    <a:lnTo>
                      <a:pt x="142" y="154"/>
                    </a:lnTo>
                    <a:lnTo>
                      <a:pt x="164" y="152"/>
                    </a:lnTo>
                    <a:lnTo>
                      <a:pt x="186" y="150"/>
                    </a:lnTo>
                    <a:lnTo>
                      <a:pt x="208" y="148"/>
                    </a:lnTo>
                    <a:lnTo>
                      <a:pt x="231" y="147"/>
                    </a:lnTo>
                    <a:lnTo>
                      <a:pt x="253" y="144"/>
                    </a:lnTo>
                    <a:lnTo>
                      <a:pt x="275" y="142"/>
                    </a:lnTo>
                    <a:lnTo>
                      <a:pt x="297" y="140"/>
                    </a:lnTo>
                    <a:lnTo>
                      <a:pt x="320" y="137"/>
                    </a:lnTo>
                    <a:lnTo>
                      <a:pt x="342" y="135"/>
                    </a:lnTo>
                    <a:lnTo>
                      <a:pt x="364" y="132"/>
                    </a:lnTo>
                    <a:lnTo>
                      <a:pt x="388" y="128"/>
                    </a:lnTo>
                    <a:lnTo>
                      <a:pt x="410" y="125"/>
                    </a:lnTo>
                    <a:lnTo>
                      <a:pt x="433" y="121"/>
                    </a:lnTo>
                    <a:lnTo>
                      <a:pt x="457" y="117"/>
                    </a:lnTo>
                    <a:lnTo>
                      <a:pt x="480" y="112"/>
                    </a:lnTo>
                    <a:lnTo>
                      <a:pt x="504" y="106"/>
                    </a:lnTo>
                    <a:lnTo>
                      <a:pt x="529" y="100"/>
                    </a:lnTo>
                    <a:lnTo>
                      <a:pt x="554" y="94"/>
                    </a:lnTo>
                    <a:lnTo>
                      <a:pt x="579" y="87"/>
                    </a:lnTo>
                    <a:lnTo>
                      <a:pt x="605" y="79"/>
                    </a:lnTo>
                    <a:lnTo>
                      <a:pt x="631" y="71"/>
                    </a:lnTo>
                    <a:lnTo>
                      <a:pt x="658" y="63"/>
                    </a:lnTo>
                    <a:lnTo>
                      <a:pt x="685" y="53"/>
                    </a:lnTo>
                    <a:lnTo>
                      <a:pt x="712" y="43"/>
                    </a:lnTo>
                    <a:lnTo>
                      <a:pt x="742" y="32"/>
                    </a:lnTo>
                    <a:lnTo>
                      <a:pt x="771" y="20"/>
                    </a:lnTo>
                    <a:lnTo>
                      <a:pt x="7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89" name="Freeform 7">
                <a:extLst>
                  <a:ext uri="{FF2B5EF4-FFF2-40B4-BE49-F238E27FC236}">
                    <a16:creationId xmlns:a16="http://schemas.microsoft.com/office/drawing/2014/main" id="{BB170353-6FC2-E59B-52AF-1BFE97D06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991" y="1947121"/>
                <a:ext cx="2733382" cy="900628"/>
              </a:xfrm>
              <a:custGeom>
                <a:avLst/>
                <a:gdLst>
                  <a:gd name="T0" fmla="*/ 1590 w 1590"/>
                  <a:gd name="T1" fmla="*/ 0 h 524"/>
                  <a:gd name="T2" fmla="*/ 1449 w 1590"/>
                  <a:gd name="T3" fmla="*/ 3 h 524"/>
                  <a:gd name="T4" fmla="*/ 1314 w 1590"/>
                  <a:gd name="T5" fmla="*/ 15 h 524"/>
                  <a:gd name="T6" fmla="*/ 1184 w 1590"/>
                  <a:gd name="T7" fmla="*/ 33 h 524"/>
                  <a:gd name="T8" fmla="*/ 1061 w 1590"/>
                  <a:gd name="T9" fmla="*/ 57 h 524"/>
                  <a:gd name="T10" fmla="*/ 943 w 1590"/>
                  <a:gd name="T11" fmla="*/ 88 h 524"/>
                  <a:gd name="T12" fmla="*/ 831 w 1590"/>
                  <a:gd name="T13" fmla="*/ 122 h 524"/>
                  <a:gd name="T14" fmla="*/ 724 w 1590"/>
                  <a:gd name="T15" fmla="*/ 160 h 524"/>
                  <a:gd name="T16" fmla="*/ 623 w 1590"/>
                  <a:gd name="T17" fmla="*/ 201 h 524"/>
                  <a:gd name="T18" fmla="*/ 527 w 1590"/>
                  <a:gd name="T19" fmla="*/ 244 h 524"/>
                  <a:gd name="T20" fmla="*/ 437 w 1590"/>
                  <a:gd name="T21" fmla="*/ 287 h 524"/>
                  <a:gd name="T22" fmla="*/ 352 w 1590"/>
                  <a:gd name="T23" fmla="*/ 329 h 524"/>
                  <a:gd name="T24" fmla="*/ 271 w 1590"/>
                  <a:gd name="T25" fmla="*/ 371 h 524"/>
                  <a:gd name="T26" fmla="*/ 196 w 1590"/>
                  <a:gd name="T27" fmla="*/ 410 h 524"/>
                  <a:gd name="T28" fmla="*/ 126 w 1590"/>
                  <a:gd name="T29" fmla="*/ 446 h 524"/>
                  <a:gd name="T30" fmla="*/ 60 w 1590"/>
                  <a:gd name="T31" fmla="*/ 478 h 524"/>
                  <a:gd name="T32" fmla="*/ 0 w 1590"/>
                  <a:gd name="T33" fmla="*/ 504 h 524"/>
                  <a:gd name="T34" fmla="*/ 38 w 1590"/>
                  <a:gd name="T35" fmla="*/ 511 h 524"/>
                  <a:gd name="T36" fmla="*/ 102 w 1590"/>
                  <a:gd name="T37" fmla="*/ 481 h 524"/>
                  <a:gd name="T38" fmla="*/ 170 w 1590"/>
                  <a:gd name="T39" fmla="*/ 447 h 524"/>
                  <a:gd name="T40" fmla="*/ 242 w 1590"/>
                  <a:gd name="T41" fmla="*/ 409 h 524"/>
                  <a:gd name="T42" fmla="*/ 320 w 1590"/>
                  <a:gd name="T43" fmla="*/ 368 h 524"/>
                  <a:gd name="T44" fmla="*/ 402 w 1590"/>
                  <a:gd name="T45" fmla="*/ 326 h 524"/>
                  <a:gd name="T46" fmla="*/ 490 w 1590"/>
                  <a:gd name="T47" fmla="*/ 284 h 524"/>
                  <a:gd name="T48" fmla="*/ 583 w 1590"/>
                  <a:gd name="T49" fmla="*/ 241 h 524"/>
                  <a:gd name="T50" fmla="*/ 681 w 1590"/>
                  <a:gd name="T51" fmla="*/ 200 h 524"/>
                  <a:gd name="T52" fmla="*/ 784 w 1590"/>
                  <a:gd name="T53" fmla="*/ 161 h 524"/>
                  <a:gd name="T54" fmla="*/ 892 w 1590"/>
                  <a:gd name="T55" fmla="*/ 125 h 524"/>
                  <a:gd name="T56" fmla="*/ 1007 w 1590"/>
                  <a:gd name="T57" fmla="*/ 92 h 524"/>
                  <a:gd name="T58" fmla="*/ 1125 w 1590"/>
                  <a:gd name="T59" fmla="*/ 65 h 524"/>
                  <a:gd name="T60" fmla="*/ 1252 w 1590"/>
                  <a:gd name="T61" fmla="*/ 43 h 524"/>
                  <a:gd name="T62" fmla="*/ 1382 w 1590"/>
                  <a:gd name="T63" fmla="*/ 28 h 524"/>
                  <a:gd name="T64" fmla="*/ 1519 w 1590"/>
                  <a:gd name="T65" fmla="*/ 21 h 524"/>
                  <a:gd name="T66" fmla="*/ 1590 w 1590"/>
                  <a:gd name="T67" fmla="*/ 21 h 5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90" h="524">
                    <a:moveTo>
                      <a:pt x="1590" y="0"/>
                    </a:moveTo>
                    <a:lnTo>
                      <a:pt x="1590" y="0"/>
                    </a:lnTo>
                    <a:lnTo>
                      <a:pt x="1519" y="1"/>
                    </a:lnTo>
                    <a:lnTo>
                      <a:pt x="1449" y="3"/>
                    </a:lnTo>
                    <a:lnTo>
                      <a:pt x="1381" y="8"/>
                    </a:lnTo>
                    <a:lnTo>
                      <a:pt x="1314" y="15"/>
                    </a:lnTo>
                    <a:lnTo>
                      <a:pt x="1248" y="23"/>
                    </a:lnTo>
                    <a:lnTo>
                      <a:pt x="1184" y="33"/>
                    </a:lnTo>
                    <a:lnTo>
                      <a:pt x="1122" y="45"/>
                    </a:lnTo>
                    <a:lnTo>
                      <a:pt x="1061" y="57"/>
                    </a:lnTo>
                    <a:lnTo>
                      <a:pt x="1001" y="72"/>
                    </a:lnTo>
                    <a:lnTo>
                      <a:pt x="943" y="88"/>
                    </a:lnTo>
                    <a:lnTo>
                      <a:pt x="886" y="105"/>
                    </a:lnTo>
                    <a:lnTo>
                      <a:pt x="831" y="122"/>
                    </a:lnTo>
                    <a:lnTo>
                      <a:pt x="777" y="141"/>
                    </a:lnTo>
                    <a:lnTo>
                      <a:pt x="724" y="160"/>
                    </a:lnTo>
                    <a:lnTo>
                      <a:pt x="673" y="181"/>
                    </a:lnTo>
                    <a:lnTo>
                      <a:pt x="623" y="201"/>
                    </a:lnTo>
                    <a:lnTo>
                      <a:pt x="575" y="223"/>
                    </a:lnTo>
                    <a:lnTo>
                      <a:pt x="527" y="244"/>
                    </a:lnTo>
                    <a:lnTo>
                      <a:pt x="481" y="265"/>
                    </a:lnTo>
                    <a:lnTo>
                      <a:pt x="437" y="287"/>
                    </a:lnTo>
                    <a:lnTo>
                      <a:pt x="393" y="308"/>
                    </a:lnTo>
                    <a:lnTo>
                      <a:pt x="352" y="329"/>
                    </a:lnTo>
                    <a:lnTo>
                      <a:pt x="311" y="350"/>
                    </a:lnTo>
                    <a:lnTo>
                      <a:pt x="271" y="371"/>
                    </a:lnTo>
                    <a:lnTo>
                      <a:pt x="233" y="390"/>
                    </a:lnTo>
                    <a:lnTo>
                      <a:pt x="196" y="410"/>
                    </a:lnTo>
                    <a:lnTo>
                      <a:pt x="160" y="428"/>
                    </a:lnTo>
                    <a:lnTo>
                      <a:pt x="126" y="446"/>
                    </a:lnTo>
                    <a:lnTo>
                      <a:pt x="92" y="462"/>
                    </a:lnTo>
                    <a:lnTo>
                      <a:pt x="60" y="478"/>
                    </a:lnTo>
                    <a:lnTo>
                      <a:pt x="30" y="492"/>
                    </a:lnTo>
                    <a:lnTo>
                      <a:pt x="0" y="504"/>
                    </a:lnTo>
                    <a:lnTo>
                      <a:pt x="8" y="524"/>
                    </a:lnTo>
                    <a:lnTo>
                      <a:pt x="38" y="511"/>
                    </a:lnTo>
                    <a:lnTo>
                      <a:pt x="69" y="496"/>
                    </a:lnTo>
                    <a:lnTo>
                      <a:pt x="102" y="481"/>
                    </a:lnTo>
                    <a:lnTo>
                      <a:pt x="135" y="464"/>
                    </a:lnTo>
                    <a:lnTo>
                      <a:pt x="170" y="447"/>
                    </a:lnTo>
                    <a:lnTo>
                      <a:pt x="205" y="428"/>
                    </a:lnTo>
                    <a:lnTo>
                      <a:pt x="242" y="409"/>
                    </a:lnTo>
                    <a:lnTo>
                      <a:pt x="280" y="389"/>
                    </a:lnTo>
                    <a:lnTo>
                      <a:pt x="320" y="368"/>
                    </a:lnTo>
                    <a:lnTo>
                      <a:pt x="361" y="348"/>
                    </a:lnTo>
                    <a:lnTo>
                      <a:pt x="402" y="326"/>
                    </a:lnTo>
                    <a:lnTo>
                      <a:pt x="446" y="305"/>
                    </a:lnTo>
                    <a:lnTo>
                      <a:pt x="490" y="284"/>
                    </a:lnTo>
                    <a:lnTo>
                      <a:pt x="535" y="262"/>
                    </a:lnTo>
                    <a:lnTo>
                      <a:pt x="583" y="241"/>
                    </a:lnTo>
                    <a:lnTo>
                      <a:pt x="631" y="221"/>
                    </a:lnTo>
                    <a:lnTo>
                      <a:pt x="681" y="200"/>
                    </a:lnTo>
                    <a:lnTo>
                      <a:pt x="731" y="180"/>
                    </a:lnTo>
                    <a:lnTo>
                      <a:pt x="784" y="161"/>
                    </a:lnTo>
                    <a:lnTo>
                      <a:pt x="838" y="142"/>
                    </a:lnTo>
                    <a:lnTo>
                      <a:pt x="892" y="125"/>
                    </a:lnTo>
                    <a:lnTo>
                      <a:pt x="949" y="108"/>
                    </a:lnTo>
                    <a:lnTo>
                      <a:pt x="1007" y="92"/>
                    </a:lnTo>
                    <a:lnTo>
                      <a:pt x="1065" y="78"/>
                    </a:lnTo>
                    <a:lnTo>
                      <a:pt x="1125" y="65"/>
                    </a:lnTo>
                    <a:lnTo>
                      <a:pt x="1188" y="54"/>
                    </a:lnTo>
                    <a:lnTo>
                      <a:pt x="1252" y="43"/>
                    </a:lnTo>
                    <a:lnTo>
                      <a:pt x="1316" y="35"/>
                    </a:lnTo>
                    <a:lnTo>
                      <a:pt x="1382" y="28"/>
                    </a:lnTo>
                    <a:lnTo>
                      <a:pt x="1450" y="24"/>
                    </a:lnTo>
                    <a:lnTo>
                      <a:pt x="1519" y="21"/>
                    </a:lnTo>
                    <a:lnTo>
                      <a:pt x="1590" y="21"/>
                    </a:lnTo>
                    <a:lnTo>
                      <a:pt x="15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0" name="Freeform 8">
                <a:extLst>
                  <a:ext uri="{FF2B5EF4-FFF2-40B4-BE49-F238E27FC236}">
                    <a16:creationId xmlns:a16="http://schemas.microsoft.com/office/drawing/2014/main" id="{EADAF8F3-D147-EF70-C325-961F16E33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73" y="1947121"/>
                <a:ext cx="2965462" cy="1039847"/>
              </a:xfrm>
              <a:custGeom>
                <a:avLst/>
                <a:gdLst>
                  <a:gd name="T0" fmla="*/ 1725 w 1725"/>
                  <a:gd name="T1" fmla="*/ 585 h 605"/>
                  <a:gd name="T2" fmla="*/ 1647 w 1725"/>
                  <a:gd name="T3" fmla="*/ 557 h 605"/>
                  <a:gd name="T4" fmla="*/ 1566 w 1725"/>
                  <a:gd name="T5" fmla="*/ 524 h 605"/>
                  <a:gd name="T6" fmla="*/ 1481 w 1725"/>
                  <a:gd name="T7" fmla="*/ 485 h 605"/>
                  <a:gd name="T8" fmla="*/ 1392 w 1725"/>
                  <a:gd name="T9" fmla="*/ 442 h 605"/>
                  <a:gd name="T10" fmla="*/ 1300 w 1725"/>
                  <a:gd name="T11" fmla="*/ 395 h 605"/>
                  <a:gd name="T12" fmla="*/ 1203 w 1725"/>
                  <a:gd name="T13" fmla="*/ 347 h 605"/>
                  <a:gd name="T14" fmla="*/ 1103 w 1725"/>
                  <a:gd name="T15" fmla="*/ 297 h 605"/>
                  <a:gd name="T16" fmla="*/ 998 w 1725"/>
                  <a:gd name="T17" fmla="*/ 248 h 605"/>
                  <a:gd name="T18" fmla="*/ 890 w 1725"/>
                  <a:gd name="T19" fmla="*/ 200 h 605"/>
                  <a:gd name="T20" fmla="*/ 776 w 1725"/>
                  <a:gd name="T21" fmla="*/ 155 h 605"/>
                  <a:gd name="T22" fmla="*/ 659 w 1725"/>
                  <a:gd name="T23" fmla="*/ 114 h 605"/>
                  <a:gd name="T24" fmla="*/ 537 w 1725"/>
                  <a:gd name="T25" fmla="*/ 77 h 605"/>
                  <a:gd name="T26" fmla="*/ 410 w 1725"/>
                  <a:gd name="T27" fmla="*/ 46 h 605"/>
                  <a:gd name="T28" fmla="*/ 279 w 1725"/>
                  <a:gd name="T29" fmla="*/ 22 h 605"/>
                  <a:gd name="T30" fmla="*/ 141 w 1725"/>
                  <a:gd name="T31" fmla="*/ 7 h 605"/>
                  <a:gd name="T32" fmla="*/ 0 w 1725"/>
                  <a:gd name="T33" fmla="*/ 0 h 605"/>
                  <a:gd name="T34" fmla="*/ 70 w 1725"/>
                  <a:gd name="T35" fmla="*/ 23 h 605"/>
                  <a:gd name="T36" fmla="*/ 208 w 1725"/>
                  <a:gd name="T37" fmla="*/ 34 h 605"/>
                  <a:gd name="T38" fmla="*/ 341 w 1725"/>
                  <a:gd name="T39" fmla="*/ 54 h 605"/>
                  <a:gd name="T40" fmla="*/ 469 w 1725"/>
                  <a:gd name="T41" fmla="*/ 80 h 605"/>
                  <a:gd name="T42" fmla="*/ 593 w 1725"/>
                  <a:gd name="T43" fmla="*/ 114 h 605"/>
                  <a:gd name="T44" fmla="*/ 711 w 1725"/>
                  <a:gd name="T45" fmla="*/ 153 h 605"/>
                  <a:gd name="T46" fmla="*/ 826 w 1725"/>
                  <a:gd name="T47" fmla="*/ 197 h 605"/>
                  <a:gd name="T48" fmla="*/ 937 w 1725"/>
                  <a:gd name="T49" fmla="*/ 243 h 605"/>
                  <a:gd name="T50" fmla="*/ 1043 w 1725"/>
                  <a:gd name="T51" fmla="*/ 291 h 605"/>
                  <a:gd name="T52" fmla="*/ 1145 w 1725"/>
                  <a:gd name="T53" fmla="*/ 341 h 605"/>
                  <a:gd name="T54" fmla="*/ 1243 w 1725"/>
                  <a:gd name="T55" fmla="*/ 390 h 605"/>
                  <a:gd name="T56" fmla="*/ 1338 w 1725"/>
                  <a:gd name="T57" fmla="*/ 437 h 605"/>
                  <a:gd name="T58" fmla="*/ 1428 w 1725"/>
                  <a:gd name="T59" fmla="*/ 482 h 605"/>
                  <a:gd name="T60" fmla="*/ 1516 w 1725"/>
                  <a:gd name="T61" fmla="*/ 524 h 605"/>
                  <a:gd name="T62" fmla="*/ 1599 w 1725"/>
                  <a:gd name="T63" fmla="*/ 561 h 605"/>
                  <a:gd name="T64" fmla="*/ 1680 w 1725"/>
                  <a:gd name="T65" fmla="*/ 592 h 605"/>
                  <a:gd name="T66" fmla="*/ 1719 w 1725"/>
                  <a:gd name="T67" fmla="*/ 605 h 60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25" h="605">
                    <a:moveTo>
                      <a:pt x="1725" y="585"/>
                    </a:moveTo>
                    <a:lnTo>
                      <a:pt x="1725" y="585"/>
                    </a:lnTo>
                    <a:lnTo>
                      <a:pt x="1687" y="572"/>
                    </a:lnTo>
                    <a:lnTo>
                      <a:pt x="1647" y="557"/>
                    </a:lnTo>
                    <a:lnTo>
                      <a:pt x="1607" y="541"/>
                    </a:lnTo>
                    <a:lnTo>
                      <a:pt x="1566" y="524"/>
                    </a:lnTo>
                    <a:lnTo>
                      <a:pt x="1524" y="505"/>
                    </a:lnTo>
                    <a:lnTo>
                      <a:pt x="1481" y="485"/>
                    </a:lnTo>
                    <a:lnTo>
                      <a:pt x="1437" y="464"/>
                    </a:lnTo>
                    <a:lnTo>
                      <a:pt x="1392" y="442"/>
                    </a:lnTo>
                    <a:lnTo>
                      <a:pt x="1347" y="419"/>
                    </a:lnTo>
                    <a:lnTo>
                      <a:pt x="1300" y="395"/>
                    </a:lnTo>
                    <a:lnTo>
                      <a:pt x="1252" y="371"/>
                    </a:lnTo>
                    <a:lnTo>
                      <a:pt x="1203" y="347"/>
                    </a:lnTo>
                    <a:lnTo>
                      <a:pt x="1154" y="322"/>
                    </a:lnTo>
                    <a:lnTo>
                      <a:pt x="1103" y="297"/>
                    </a:lnTo>
                    <a:lnTo>
                      <a:pt x="1052" y="273"/>
                    </a:lnTo>
                    <a:lnTo>
                      <a:pt x="998" y="248"/>
                    </a:lnTo>
                    <a:lnTo>
                      <a:pt x="945" y="224"/>
                    </a:lnTo>
                    <a:lnTo>
                      <a:pt x="890" y="200"/>
                    </a:lnTo>
                    <a:lnTo>
                      <a:pt x="834" y="178"/>
                    </a:lnTo>
                    <a:lnTo>
                      <a:pt x="776" y="155"/>
                    </a:lnTo>
                    <a:lnTo>
                      <a:pt x="718" y="134"/>
                    </a:lnTo>
                    <a:lnTo>
                      <a:pt x="659" y="114"/>
                    </a:lnTo>
                    <a:lnTo>
                      <a:pt x="598" y="95"/>
                    </a:lnTo>
                    <a:lnTo>
                      <a:pt x="537" y="77"/>
                    </a:lnTo>
                    <a:lnTo>
                      <a:pt x="474" y="61"/>
                    </a:lnTo>
                    <a:lnTo>
                      <a:pt x="410" y="46"/>
                    </a:lnTo>
                    <a:lnTo>
                      <a:pt x="344" y="33"/>
                    </a:lnTo>
                    <a:lnTo>
                      <a:pt x="279" y="22"/>
                    </a:lnTo>
                    <a:lnTo>
                      <a:pt x="211" y="13"/>
                    </a:lnTo>
                    <a:lnTo>
                      <a:pt x="141" y="7"/>
                    </a:lnTo>
                    <a:lnTo>
                      <a:pt x="71" y="2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70" y="23"/>
                    </a:lnTo>
                    <a:lnTo>
                      <a:pt x="140" y="27"/>
                    </a:lnTo>
                    <a:lnTo>
                      <a:pt x="208" y="34"/>
                    </a:lnTo>
                    <a:lnTo>
                      <a:pt x="275" y="43"/>
                    </a:lnTo>
                    <a:lnTo>
                      <a:pt x="341" y="54"/>
                    </a:lnTo>
                    <a:lnTo>
                      <a:pt x="405" y="66"/>
                    </a:lnTo>
                    <a:lnTo>
                      <a:pt x="469" y="80"/>
                    </a:lnTo>
                    <a:lnTo>
                      <a:pt x="531" y="97"/>
                    </a:lnTo>
                    <a:lnTo>
                      <a:pt x="593" y="114"/>
                    </a:lnTo>
                    <a:lnTo>
                      <a:pt x="653" y="133"/>
                    </a:lnTo>
                    <a:lnTo>
                      <a:pt x="711" y="153"/>
                    </a:lnTo>
                    <a:lnTo>
                      <a:pt x="769" y="175"/>
                    </a:lnTo>
                    <a:lnTo>
                      <a:pt x="826" y="197"/>
                    </a:lnTo>
                    <a:lnTo>
                      <a:pt x="882" y="220"/>
                    </a:lnTo>
                    <a:lnTo>
                      <a:pt x="937" y="243"/>
                    </a:lnTo>
                    <a:lnTo>
                      <a:pt x="990" y="267"/>
                    </a:lnTo>
                    <a:lnTo>
                      <a:pt x="1043" y="291"/>
                    </a:lnTo>
                    <a:lnTo>
                      <a:pt x="1094" y="316"/>
                    </a:lnTo>
                    <a:lnTo>
                      <a:pt x="1145" y="341"/>
                    </a:lnTo>
                    <a:lnTo>
                      <a:pt x="1194" y="365"/>
                    </a:lnTo>
                    <a:lnTo>
                      <a:pt x="1243" y="390"/>
                    </a:lnTo>
                    <a:lnTo>
                      <a:pt x="1291" y="414"/>
                    </a:lnTo>
                    <a:lnTo>
                      <a:pt x="1338" y="437"/>
                    </a:lnTo>
                    <a:lnTo>
                      <a:pt x="1383" y="460"/>
                    </a:lnTo>
                    <a:lnTo>
                      <a:pt x="1428" y="482"/>
                    </a:lnTo>
                    <a:lnTo>
                      <a:pt x="1472" y="504"/>
                    </a:lnTo>
                    <a:lnTo>
                      <a:pt x="1516" y="524"/>
                    </a:lnTo>
                    <a:lnTo>
                      <a:pt x="1558" y="543"/>
                    </a:lnTo>
                    <a:lnTo>
                      <a:pt x="1599" y="561"/>
                    </a:lnTo>
                    <a:lnTo>
                      <a:pt x="1640" y="577"/>
                    </a:lnTo>
                    <a:lnTo>
                      <a:pt x="1680" y="592"/>
                    </a:lnTo>
                    <a:lnTo>
                      <a:pt x="1719" y="605"/>
                    </a:lnTo>
                    <a:lnTo>
                      <a:pt x="1725" y="585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1" name="Freeform 11">
                <a:extLst>
                  <a:ext uri="{FF2B5EF4-FFF2-40B4-BE49-F238E27FC236}">
                    <a16:creationId xmlns:a16="http://schemas.microsoft.com/office/drawing/2014/main" id="{D2A7E493-3FD1-F2FE-4331-78264717D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082" y="4652442"/>
                <a:ext cx="1268702" cy="371251"/>
              </a:xfrm>
              <a:custGeom>
                <a:avLst/>
                <a:gdLst>
                  <a:gd name="T0" fmla="*/ 9 w 738"/>
                  <a:gd name="T1" fmla="*/ 216 h 216"/>
                  <a:gd name="T2" fmla="*/ 86 w 738"/>
                  <a:gd name="T3" fmla="*/ 178 h 216"/>
                  <a:gd name="T4" fmla="*/ 154 w 738"/>
                  <a:gd name="T5" fmla="*/ 147 h 216"/>
                  <a:gd name="T6" fmla="*/ 216 w 738"/>
                  <a:gd name="T7" fmla="*/ 122 h 216"/>
                  <a:gd name="T8" fmla="*/ 270 w 738"/>
                  <a:gd name="T9" fmla="*/ 102 h 216"/>
                  <a:gd name="T10" fmla="*/ 319 w 738"/>
                  <a:gd name="T11" fmla="*/ 85 h 216"/>
                  <a:gd name="T12" fmla="*/ 364 w 738"/>
                  <a:gd name="T13" fmla="*/ 73 h 216"/>
                  <a:gd name="T14" fmla="*/ 404 w 738"/>
                  <a:gd name="T15" fmla="*/ 64 h 216"/>
                  <a:gd name="T16" fmla="*/ 442 w 738"/>
                  <a:gd name="T17" fmla="*/ 57 h 216"/>
                  <a:gd name="T18" fmla="*/ 478 w 738"/>
                  <a:gd name="T19" fmla="*/ 53 h 216"/>
                  <a:gd name="T20" fmla="*/ 512 w 738"/>
                  <a:gd name="T21" fmla="*/ 49 h 216"/>
                  <a:gd name="T22" fmla="*/ 546 w 738"/>
                  <a:gd name="T23" fmla="*/ 46 h 216"/>
                  <a:gd name="T24" fmla="*/ 580 w 738"/>
                  <a:gd name="T25" fmla="*/ 43 h 216"/>
                  <a:gd name="T26" fmla="*/ 616 w 738"/>
                  <a:gd name="T27" fmla="*/ 40 h 216"/>
                  <a:gd name="T28" fmla="*/ 654 w 738"/>
                  <a:gd name="T29" fmla="*/ 35 h 216"/>
                  <a:gd name="T30" fmla="*/ 693 w 738"/>
                  <a:gd name="T31" fmla="*/ 29 h 216"/>
                  <a:gd name="T32" fmla="*/ 738 w 738"/>
                  <a:gd name="T33" fmla="*/ 20 h 216"/>
                  <a:gd name="T34" fmla="*/ 711 w 738"/>
                  <a:gd name="T35" fmla="*/ 4 h 216"/>
                  <a:gd name="T36" fmla="*/ 670 w 738"/>
                  <a:gd name="T37" fmla="*/ 12 h 216"/>
                  <a:gd name="T38" fmla="*/ 632 w 738"/>
                  <a:gd name="T39" fmla="*/ 17 h 216"/>
                  <a:gd name="T40" fmla="*/ 595 w 738"/>
                  <a:gd name="T41" fmla="*/ 21 h 216"/>
                  <a:gd name="T42" fmla="*/ 561 w 738"/>
                  <a:gd name="T43" fmla="*/ 24 h 216"/>
                  <a:gd name="T44" fmla="*/ 527 w 738"/>
                  <a:gd name="T45" fmla="*/ 27 h 216"/>
                  <a:gd name="T46" fmla="*/ 493 w 738"/>
                  <a:gd name="T47" fmla="*/ 30 h 216"/>
                  <a:gd name="T48" fmla="*/ 458 w 738"/>
                  <a:gd name="T49" fmla="*/ 34 h 216"/>
                  <a:gd name="T50" fmla="*/ 420 w 738"/>
                  <a:gd name="T51" fmla="*/ 40 h 216"/>
                  <a:gd name="T52" fmla="*/ 380 w 738"/>
                  <a:gd name="T53" fmla="*/ 47 h 216"/>
                  <a:gd name="T54" fmla="*/ 337 w 738"/>
                  <a:gd name="T55" fmla="*/ 59 h 216"/>
                  <a:gd name="T56" fmla="*/ 289 w 738"/>
                  <a:gd name="T57" fmla="*/ 73 h 216"/>
                  <a:gd name="T58" fmla="*/ 236 w 738"/>
                  <a:gd name="T59" fmla="*/ 91 h 216"/>
                  <a:gd name="T60" fmla="*/ 178 w 738"/>
                  <a:gd name="T61" fmla="*/ 114 h 216"/>
                  <a:gd name="T62" fmla="*/ 113 w 738"/>
                  <a:gd name="T63" fmla="*/ 144 h 216"/>
                  <a:gd name="T64" fmla="*/ 39 w 738"/>
                  <a:gd name="T65" fmla="*/ 178 h 216"/>
                  <a:gd name="T66" fmla="*/ 0 w 738"/>
                  <a:gd name="T67" fmla="*/ 197 h 2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38" h="216">
                    <a:moveTo>
                      <a:pt x="9" y="216"/>
                    </a:moveTo>
                    <a:lnTo>
                      <a:pt x="9" y="216"/>
                    </a:lnTo>
                    <a:lnTo>
                      <a:pt x="49" y="196"/>
                    </a:lnTo>
                    <a:lnTo>
                      <a:pt x="86" y="178"/>
                    </a:lnTo>
                    <a:lnTo>
                      <a:pt x="121" y="162"/>
                    </a:lnTo>
                    <a:lnTo>
                      <a:pt x="154" y="147"/>
                    </a:lnTo>
                    <a:lnTo>
                      <a:pt x="186" y="134"/>
                    </a:lnTo>
                    <a:lnTo>
                      <a:pt x="216" y="122"/>
                    </a:lnTo>
                    <a:lnTo>
                      <a:pt x="243" y="111"/>
                    </a:lnTo>
                    <a:lnTo>
                      <a:pt x="270" y="102"/>
                    </a:lnTo>
                    <a:lnTo>
                      <a:pt x="295" y="93"/>
                    </a:lnTo>
                    <a:lnTo>
                      <a:pt x="319" y="85"/>
                    </a:lnTo>
                    <a:lnTo>
                      <a:pt x="342" y="79"/>
                    </a:lnTo>
                    <a:lnTo>
                      <a:pt x="364" y="73"/>
                    </a:lnTo>
                    <a:lnTo>
                      <a:pt x="385" y="68"/>
                    </a:lnTo>
                    <a:lnTo>
                      <a:pt x="404" y="64"/>
                    </a:lnTo>
                    <a:lnTo>
                      <a:pt x="424" y="61"/>
                    </a:lnTo>
                    <a:lnTo>
                      <a:pt x="442" y="57"/>
                    </a:lnTo>
                    <a:lnTo>
                      <a:pt x="460" y="55"/>
                    </a:lnTo>
                    <a:lnTo>
                      <a:pt x="478" y="53"/>
                    </a:lnTo>
                    <a:lnTo>
                      <a:pt x="495" y="51"/>
                    </a:lnTo>
                    <a:lnTo>
                      <a:pt x="512" y="49"/>
                    </a:lnTo>
                    <a:lnTo>
                      <a:pt x="529" y="47"/>
                    </a:lnTo>
                    <a:lnTo>
                      <a:pt x="546" y="46"/>
                    </a:lnTo>
                    <a:lnTo>
                      <a:pt x="563" y="45"/>
                    </a:lnTo>
                    <a:lnTo>
                      <a:pt x="580" y="43"/>
                    </a:lnTo>
                    <a:lnTo>
                      <a:pt x="598" y="42"/>
                    </a:lnTo>
                    <a:lnTo>
                      <a:pt x="616" y="40"/>
                    </a:lnTo>
                    <a:lnTo>
                      <a:pt x="634" y="38"/>
                    </a:lnTo>
                    <a:lnTo>
                      <a:pt x="654" y="35"/>
                    </a:lnTo>
                    <a:lnTo>
                      <a:pt x="673" y="32"/>
                    </a:lnTo>
                    <a:lnTo>
                      <a:pt x="693" y="29"/>
                    </a:lnTo>
                    <a:lnTo>
                      <a:pt x="715" y="25"/>
                    </a:lnTo>
                    <a:lnTo>
                      <a:pt x="738" y="20"/>
                    </a:lnTo>
                    <a:lnTo>
                      <a:pt x="733" y="0"/>
                    </a:lnTo>
                    <a:lnTo>
                      <a:pt x="711" y="4"/>
                    </a:lnTo>
                    <a:lnTo>
                      <a:pt x="690" y="8"/>
                    </a:lnTo>
                    <a:lnTo>
                      <a:pt x="670" y="12"/>
                    </a:lnTo>
                    <a:lnTo>
                      <a:pt x="650" y="15"/>
                    </a:lnTo>
                    <a:lnTo>
                      <a:pt x="632" y="17"/>
                    </a:lnTo>
                    <a:lnTo>
                      <a:pt x="613" y="19"/>
                    </a:lnTo>
                    <a:lnTo>
                      <a:pt x="595" y="21"/>
                    </a:lnTo>
                    <a:lnTo>
                      <a:pt x="578" y="23"/>
                    </a:lnTo>
                    <a:lnTo>
                      <a:pt x="561" y="24"/>
                    </a:lnTo>
                    <a:lnTo>
                      <a:pt x="545" y="26"/>
                    </a:lnTo>
                    <a:lnTo>
                      <a:pt x="527" y="27"/>
                    </a:lnTo>
                    <a:lnTo>
                      <a:pt x="510" y="28"/>
                    </a:lnTo>
                    <a:lnTo>
                      <a:pt x="493" y="30"/>
                    </a:lnTo>
                    <a:lnTo>
                      <a:pt x="476" y="32"/>
                    </a:lnTo>
                    <a:lnTo>
                      <a:pt x="458" y="34"/>
                    </a:lnTo>
                    <a:lnTo>
                      <a:pt x="439" y="37"/>
                    </a:lnTo>
                    <a:lnTo>
                      <a:pt x="420" y="40"/>
                    </a:lnTo>
                    <a:lnTo>
                      <a:pt x="401" y="43"/>
                    </a:lnTo>
                    <a:lnTo>
                      <a:pt x="380" y="47"/>
                    </a:lnTo>
                    <a:lnTo>
                      <a:pt x="359" y="53"/>
                    </a:lnTo>
                    <a:lnTo>
                      <a:pt x="337" y="59"/>
                    </a:lnTo>
                    <a:lnTo>
                      <a:pt x="314" y="66"/>
                    </a:lnTo>
                    <a:lnTo>
                      <a:pt x="289" y="73"/>
                    </a:lnTo>
                    <a:lnTo>
                      <a:pt x="263" y="82"/>
                    </a:lnTo>
                    <a:lnTo>
                      <a:pt x="236" y="91"/>
                    </a:lnTo>
                    <a:lnTo>
                      <a:pt x="208" y="102"/>
                    </a:lnTo>
                    <a:lnTo>
                      <a:pt x="178" y="114"/>
                    </a:lnTo>
                    <a:lnTo>
                      <a:pt x="146" y="129"/>
                    </a:lnTo>
                    <a:lnTo>
                      <a:pt x="113" y="144"/>
                    </a:lnTo>
                    <a:lnTo>
                      <a:pt x="77" y="160"/>
                    </a:lnTo>
                    <a:lnTo>
                      <a:pt x="39" y="178"/>
                    </a:lnTo>
                    <a:lnTo>
                      <a:pt x="0" y="197"/>
                    </a:lnTo>
                    <a:lnTo>
                      <a:pt x="9" y="216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2" name="Freeform 12">
                <a:extLst>
                  <a:ext uri="{FF2B5EF4-FFF2-40B4-BE49-F238E27FC236}">
                    <a16:creationId xmlns:a16="http://schemas.microsoft.com/office/drawing/2014/main" id="{EBE86432-44C7-E079-F3F3-E4E8C7B2D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73" y="4991037"/>
                <a:ext cx="2967181" cy="905784"/>
              </a:xfrm>
              <a:custGeom>
                <a:avLst/>
                <a:gdLst>
                  <a:gd name="T0" fmla="*/ 0 w 1726"/>
                  <a:gd name="T1" fmla="*/ 527 h 527"/>
                  <a:gd name="T2" fmla="*/ 141 w 1726"/>
                  <a:gd name="T3" fmla="*/ 523 h 527"/>
                  <a:gd name="T4" fmla="*/ 277 w 1726"/>
                  <a:gd name="T5" fmla="*/ 512 h 527"/>
                  <a:gd name="T6" fmla="*/ 408 w 1726"/>
                  <a:gd name="T7" fmla="*/ 497 h 527"/>
                  <a:gd name="T8" fmla="*/ 533 w 1726"/>
                  <a:gd name="T9" fmla="*/ 476 h 527"/>
                  <a:gd name="T10" fmla="*/ 654 w 1726"/>
                  <a:gd name="T11" fmla="*/ 451 h 527"/>
                  <a:gd name="T12" fmla="*/ 770 w 1726"/>
                  <a:gd name="T13" fmla="*/ 421 h 527"/>
                  <a:gd name="T14" fmla="*/ 882 w 1726"/>
                  <a:gd name="T15" fmla="*/ 388 h 527"/>
                  <a:gd name="T16" fmla="*/ 990 w 1726"/>
                  <a:gd name="T17" fmla="*/ 352 h 527"/>
                  <a:gd name="T18" fmla="*/ 1093 w 1726"/>
                  <a:gd name="T19" fmla="*/ 314 h 527"/>
                  <a:gd name="T20" fmla="*/ 1194 w 1726"/>
                  <a:gd name="T21" fmla="*/ 274 h 527"/>
                  <a:gd name="T22" fmla="*/ 1290 w 1726"/>
                  <a:gd name="T23" fmla="*/ 232 h 527"/>
                  <a:gd name="T24" fmla="*/ 1383 w 1726"/>
                  <a:gd name="T25" fmla="*/ 189 h 527"/>
                  <a:gd name="T26" fmla="*/ 1473 w 1726"/>
                  <a:gd name="T27" fmla="*/ 146 h 527"/>
                  <a:gd name="T28" fmla="*/ 1560 w 1726"/>
                  <a:gd name="T29" fmla="*/ 103 h 527"/>
                  <a:gd name="T30" fmla="*/ 1645 w 1726"/>
                  <a:gd name="T31" fmla="*/ 60 h 527"/>
                  <a:gd name="T32" fmla="*/ 1726 w 1726"/>
                  <a:gd name="T33" fmla="*/ 19 h 527"/>
                  <a:gd name="T34" fmla="*/ 1676 w 1726"/>
                  <a:gd name="T35" fmla="*/ 21 h 527"/>
                  <a:gd name="T36" fmla="*/ 1593 w 1726"/>
                  <a:gd name="T37" fmla="*/ 63 h 527"/>
                  <a:gd name="T38" fmla="*/ 1508 w 1726"/>
                  <a:gd name="T39" fmla="*/ 106 h 527"/>
                  <a:gd name="T40" fmla="*/ 1419 w 1726"/>
                  <a:gd name="T41" fmla="*/ 149 h 527"/>
                  <a:gd name="T42" fmla="*/ 1328 w 1726"/>
                  <a:gd name="T43" fmla="*/ 192 h 527"/>
                  <a:gd name="T44" fmla="*/ 1234 w 1726"/>
                  <a:gd name="T45" fmla="*/ 234 h 527"/>
                  <a:gd name="T46" fmla="*/ 1136 w 1726"/>
                  <a:gd name="T47" fmla="*/ 274 h 527"/>
                  <a:gd name="T48" fmla="*/ 1035 w 1726"/>
                  <a:gd name="T49" fmla="*/ 314 h 527"/>
                  <a:gd name="T50" fmla="*/ 930 w 1726"/>
                  <a:gd name="T51" fmla="*/ 351 h 527"/>
                  <a:gd name="T52" fmla="*/ 821 w 1726"/>
                  <a:gd name="T53" fmla="*/ 385 h 527"/>
                  <a:gd name="T54" fmla="*/ 708 w 1726"/>
                  <a:gd name="T55" fmla="*/ 416 h 527"/>
                  <a:gd name="T56" fmla="*/ 590 w 1726"/>
                  <a:gd name="T57" fmla="*/ 443 h 527"/>
                  <a:gd name="T58" fmla="*/ 468 w 1726"/>
                  <a:gd name="T59" fmla="*/ 466 h 527"/>
                  <a:gd name="T60" fmla="*/ 340 w 1726"/>
                  <a:gd name="T61" fmla="*/ 485 h 527"/>
                  <a:gd name="T62" fmla="*/ 208 w 1726"/>
                  <a:gd name="T63" fmla="*/ 498 h 527"/>
                  <a:gd name="T64" fmla="*/ 70 w 1726"/>
                  <a:gd name="T65" fmla="*/ 506 h 527"/>
                  <a:gd name="T66" fmla="*/ 0 w 1726"/>
                  <a:gd name="T67" fmla="*/ 507 h 5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26" h="527">
                    <a:moveTo>
                      <a:pt x="0" y="527"/>
                    </a:moveTo>
                    <a:lnTo>
                      <a:pt x="0" y="527"/>
                    </a:lnTo>
                    <a:lnTo>
                      <a:pt x="71" y="526"/>
                    </a:lnTo>
                    <a:lnTo>
                      <a:pt x="141" y="523"/>
                    </a:lnTo>
                    <a:lnTo>
                      <a:pt x="209" y="519"/>
                    </a:lnTo>
                    <a:lnTo>
                      <a:pt x="277" y="512"/>
                    </a:lnTo>
                    <a:lnTo>
                      <a:pt x="343" y="506"/>
                    </a:lnTo>
                    <a:lnTo>
                      <a:pt x="408" y="497"/>
                    </a:lnTo>
                    <a:lnTo>
                      <a:pt x="471" y="487"/>
                    </a:lnTo>
                    <a:lnTo>
                      <a:pt x="533" y="476"/>
                    </a:lnTo>
                    <a:lnTo>
                      <a:pt x="594" y="464"/>
                    </a:lnTo>
                    <a:lnTo>
                      <a:pt x="654" y="451"/>
                    </a:lnTo>
                    <a:lnTo>
                      <a:pt x="712" y="436"/>
                    </a:lnTo>
                    <a:lnTo>
                      <a:pt x="770" y="421"/>
                    </a:lnTo>
                    <a:lnTo>
                      <a:pt x="827" y="405"/>
                    </a:lnTo>
                    <a:lnTo>
                      <a:pt x="882" y="388"/>
                    </a:lnTo>
                    <a:lnTo>
                      <a:pt x="937" y="371"/>
                    </a:lnTo>
                    <a:lnTo>
                      <a:pt x="990" y="352"/>
                    </a:lnTo>
                    <a:lnTo>
                      <a:pt x="1042" y="333"/>
                    </a:lnTo>
                    <a:lnTo>
                      <a:pt x="1093" y="314"/>
                    </a:lnTo>
                    <a:lnTo>
                      <a:pt x="1144" y="294"/>
                    </a:lnTo>
                    <a:lnTo>
                      <a:pt x="1194" y="274"/>
                    </a:lnTo>
                    <a:lnTo>
                      <a:pt x="1242" y="253"/>
                    </a:lnTo>
                    <a:lnTo>
                      <a:pt x="1290" y="232"/>
                    </a:lnTo>
                    <a:lnTo>
                      <a:pt x="1336" y="211"/>
                    </a:lnTo>
                    <a:lnTo>
                      <a:pt x="1383" y="189"/>
                    </a:lnTo>
                    <a:lnTo>
                      <a:pt x="1429" y="167"/>
                    </a:lnTo>
                    <a:lnTo>
                      <a:pt x="1473" y="146"/>
                    </a:lnTo>
                    <a:lnTo>
                      <a:pt x="1517" y="124"/>
                    </a:lnTo>
                    <a:lnTo>
                      <a:pt x="1560" y="103"/>
                    </a:lnTo>
                    <a:lnTo>
                      <a:pt x="1603" y="81"/>
                    </a:lnTo>
                    <a:lnTo>
                      <a:pt x="1645" y="60"/>
                    </a:lnTo>
                    <a:lnTo>
                      <a:pt x="1686" y="39"/>
                    </a:lnTo>
                    <a:lnTo>
                      <a:pt x="1726" y="19"/>
                    </a:lnTo>
                    <a:lnTo>
                      <a:pt x="1717" y="0"/>
                    </a:lnTo>
                    <a:lnTo>
                      <a:pt x="1676" y="21"/>
                    </a:lnTo>
                    <a:lnTo>
                      <a:pt x="1635" y="42"/>
                    </a:lnTo>
                    <a:lnTo>
                      <a:pt x="1593" y="63"/>
                    </a:lnTo>
                    <a:lnTo>
                      <a:pt x="1551" y="84"/>
                    </a:lnTo>
                    <a:lnTo>
                      <a:pt x="1508" y="106"/>
                    </a:lnTo>
                    <a:lnTo>
                      <a:pt x="1464" y="128"/>
                    </a:lnTo>
                    <a:lnTo>
                      <a:pt x="1419" y="149"/>
                    </a:lnTo>
                    <a:lnTo>
                      <a:pt x="1374" y="171"/>
                    </a:lnTo>
                    <a:lnTo>
                      <a:pt x="1328" y="192"/>
                    </a:lnTo>
                    <a:lnTo>
                      <a:pt x="1282" y="213"/>
                    </a:lnTo>
                    <a:lnTo>
                      <a:pt x="1234" y="234"/>
                    </a:lnTo>
                    <a:lnTo>
                      <a:pt x="1185" y="254"/>
                    </a:lnTo>
                    <a:lnTo>
                      <a:pt x="1136" y="274"/>
                    </a:lnTo>
                    <a:lnTo>
                      <a:pt x="1086" y="295"/>
                    </a:lnTo>
                    <a:lnTo>
                      <a:pt x="1035" y="314"/>
                    </a:lnTo>
                    <a:lnTo>
                      <a:pt x="983" y="333"/>
                    </a:lnTo>
                    <a:lnTo>
                      <a:pt x="930" y="351"/>
                    </a:lnTo>
                    <a:lnTo>
                      <a:pt x="876" y="368"/>
                    </a:lnTo>
                    <a:lnTo>
                      <a:pt x="821" y="385"/>
                    </a:lnTo>
                    <a:lnTo>
                      <a:pt x="764" y="401"/>
                    </a:lnTo>
                    <a:lnTo>
                      <a:pt x="708" y="416"/>
                    </a:lnTo>
                    <a:lnTo>
                      <a:pt x="649" y="430"/>
                    </a:lnTo>
                    <a:lnTo>
                      <a:pt x="590" y="443"/>
                    </a:lnTo>
                    <a:lnTo>
                      <a:pt x="529" y="455"/>
                    </a:lnTo>
                    <a:lnTo>
                      <a:pt x="468" y="466"/>
                    </a:lnTo>
                    <a:lnTo>
                      <a:pt x="404" y="476"/>
                    </a:lnTo>
                    <a:lnTo>
                      <a:pt x="340" y="485"/>
                    </a:lnTo>
                    <a:lnTo>
                      <a:pt x="275" y="492"/>
                    </a:lnTo>
                    <a:lnTo>
                      <a:pt x="208" y="498"/>
                    </a:lnTo>
                    <a:lnTo>
                      <a:pt x="140" y="502"/>
                    </a:lnTo>
                    <a:lnTo>
                      <a:pt x="70" y="506"/>
                    </a:lnTo>
                    <a:lnTo>
                      <a:pt x="0" y="50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3" name="Freeform 13">
                <a:extLst>
                  <a:ext uri="{FF2B5EF4-FFF2-40B4-BE49-F238E27FC236}">
                    <a16:creationId xmlns:a16="http://schemas.microsoft.com/office/drawing/2014/main" id="{A910C72D-E384-1BE4-8328-019F8C7A8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373" y="5058068"/>
                <a:ext cx="2699000" cy="838753"/>
              </a:xfrm>
              <a:custGeom>
                <a:avLst/>
                <a:gdLst>
                  <a:gd name="T0" fmla="*/ 0 w 1570"/>
                  <a:gd name="T1" fmla="*/ 18 h 488"/>
                  <a:gd name="T2" fmla="*/ 61 w 1570"/>
                  <a:gd name="T3" fmla="*/ 56 h 488"/>
                  <a:gd name="T4" fmla="*/ 126 w 1570"/>
                  <a:gd name="T5" fmla="*/ 95 h 488"/>
                  <a:gd name="T6" fmla="*/ 195 w 1570"/>
                  <a:gd name="T7" fmla="*/ 136 h 488"/>
                  <a:gd name="T8" fmla="*/ 269 w 1570"/>
                  <a:gd name="T9" fmla="*/ 176 h 488"/>
                  <a:gd name="T10" fmla="*/ 348 w 1570"/>
                  <a:gd name="T11" fmla="*/ 216 h 488"/>
                  <a:gd name="T12" fmla="*/ 431 w 1570"/>
                  <a:gd name="T13" fmla="*/ 256 h 488"/>
                  <a:gd name="T14" fmla="*/ 520 w 1570"/>
                  <a:gd name="T15" fmla="*/ 294 h 488"/>
                  <a:gd name="T16" fmla="*/ 614 w 1570"/>
                  <a:gd name="T17" fmla="*/ 330 h 488"/>
                  <a:gd name="T18" fmla="*/ 714 w 1570"/>
                  <a:gd name="T19" fmla="*/ 364 h 488"/>
                  <a:gd name="T20" fmla="*/ 818 w 1570"/>
                  <a:gd name="T21" fmla="*/ 395 h 488"/>
                  <a:gd name="T22" fmla="*/ 929 w 1570"/>
                  <a:gd name="T23" fmla="*/ 422 h 488"/>
                  <a:gd name="T24" fmla="*/ 1044 w 1570"/>
                  <a:gd name="T25" fmla="*/ 446 h 488"/>
                  <a:gd name="T26" fmla="*/ 1167 w 1570"/>
                  <a:gd name="T27" fmla="*/ 464 h 488"/>
                  <a:gd name="T28" fmla="*/ 1295 w 1570"/>
                  <a:gd name="T29" fmla="*/ 478 h 488"/>
                  <a:gd name="T30" fmla="*/ 1429 w 1570"/>
                  <a:gd name="T31" fmla="*/ 486 h 488"/>
                  <a:gd name="T32" fmla="*/ 1570 w 1570"/>
                  <a:gd name="T33" fmla="*/ 488 h 488"/>
                  <a:gd name="T34" fmla="*/ 1499 w 1570"/>
                  <a:gd name="T35" fmla="*/ 468 h 488"/>
                  <a:gd name="T36" fmla="*/ 1362 w 1570"/>
                  <a:gd name="T37" fmla="*/ 462 h 488"/>
                  <a:gd name="T38" fmla="*/ 1232 w 1570"/>
                  <a:gd name="T39" fmla="*/ 452 h 488"/>
                  <a:gd name="T40" fmla="*/ 1108 w 1570"/>
                  <a:gd name="T41" fmla="*/ 435 h 488"/>
                  <a:gd name="T42" fmla="*/ 990 w 1570"/>
                  <a:gd name="T43" fmla="*/ 414 h 488"/>
                  <a:gd name="T44" fmla="*/ 877 w 1570"/>
                  <a:gd name="T45" fmla="*/ 389 h 488"/>
                  <a:gd name="T46" fmla="*/ 771 w 1570"/>
                  <a:gd name="T47" fmla="*/ 360 h 488"/>
                  <a:gd name="T48" fmla="*/ 670 w 1570"/>
                  <a:gd name="T49" fmla="*/ 328 h 488"/>
                  <a:gd name="T50" fmla="*/ 574 w 1570"/>
                  <a:gd name="T51" fmla="*/ 293 h 488"/>
                  <a:gd name="T52" fmla="*/ 483 w 1570"/>
                  <a:gd name="T53" fmla="*/ 256 h 488"/>
                  <a:gd name="T54" fmla="*/ 398 w 1570"/>
                  <a:gd name="T55" fmla="*/ 218 h 488"/>
                  <a:gd name="T56" fmla="*/ 317 w 1570"/>
                  <a:gd name="T57" fmla="*/ 178 h 488"/>
                  <a:gd name="T58" fmla="*/ 242 w 1570"/>
                  <a:gd name="T59" fmla="*/ 138 h 488"/>
                  <a:gd name="T60" fmla="*/ 170 w 1570"/>
                  <a:gd name="T61" fmla="*/ 97 h 488"/>
                  <a:gd name="T62" fmla="*/ 103 w 1570"/>
                  <a:gd name="T63" fmla="*/ 58 h 488"/>
                  <a:gd name="T64" fmla="*/ 41 w 1570"/>
                  <a:gd name="T65" fmla="*/ 19 h 488"/>
                  <a:gd name="T66" fmla="*/ 12 w 1570"/>
                  <a:gd name="T67" fmla="*/ 0 h 4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70" h="488">
                    <a:moveTo>
                      <a:pt x="0" y="18"/>
                    </a:moveTo>
                    <a:lnTo>
                      <a:pt x="0" y="18"/>
                    </a:lnTo>
                    <a:lnTo>
                      <a:pt x="30" y="37"/>
                    </a:lnTo>
                    <a:lnTo>
                      <a:pt x="61" y="56"/>
                    </a:lnTo>
                    <a:lnTo>
                      <a:pt x="93" y="75"/>
                    </a:lnTo>
                    <a:lnTo>
                      <a:pt x="126" y="95"/>
                    </a:lnTo>
                    <a:lnTo>
                      <a:pt x="160" y="116"/>
                    </a:lnTo>
                    <a:lnTo>
                      <a:pt x="195" y="136"/>
                    </a:lnTo>
                    <a:lnTo>
                      <a:pt x="231" y="156"/>
                    </a:lnTo>
                    <a:lnTo>
                      <a:pt x="269" y="176"/>
                    </a:lnTo>
                    <a:lnTo>
                      <a:pt x="308" y="196"/>
                    </a:lnTo>
                    <a:lnTo>
                      <a:pt x="348" y="216"/>
                    </a:lnTo>
                    <a:lnTo>
                      <a:pt x="389" y="236"/>
                    </a:lnTo>
                    <a:lnTo>
                      <a:pt x="431" y="256"/>
                    </a:lnTo>
                    <a:lnTo>
                      <a:pt x="475" y="275"/>
                    </a:lnTo>
                    <a:lnTo>
                      <a:pt x="520" y="294"/>
                    </a:lnTo>
                    <a:lnTo>
                      <a:pt x="567" y="312"/>
                    </a:lnTo>
                    <a:lnTo>
                      <a:pt x="614" y="330"/>
                    </a:lnTo>
                    <a:lnTo>
                      <a:pt x="663" y="347"/>
                    </a:lnTo>
                    <a:lnTo>
                      <a:pt x="714" y="364"/>
                    </a:lnTo>
                    <a:lnTo>
                      <a:pt x="765" y="380"/>
                    </a:lnTo>
                    <a:lnTo>
                      <a:pt x="818" y="395"/>
                    </a:lnTo>
                    <a:lnTo>
                      <a:pt x="873" y="408"/>
                    </a:lnTo>
                    <a:lnTo>
                      <a:pt x="929" y="422"/>
                    </a:lnTo>
                    <a:lnTo>
                      <a:pt x="986" y="435"/>
                    </a:lnTo>
                    <a:lnTo>
                      <a:pt x="1044" y="446"/>
                    </a:lnTo>
                    <a:lnTo>
                      <a:pt x="1105" y="456"/>
                    </a:lnTo>
                    <a:lnTo>
                      <a:pt x="1167" y="464"/>
                    </a:lnTo>
                    <a:lnTo>
                      <a:pt x="1230" y="472"/>
                    </a:lnTo>
                    <a:lnTo>
                      <a:pt x="1295" y="478"/>
                    </a:lnTo>
                    <a:lnTo>
                      <a:pt x="1361" y="483"/>
                    </a:lnTo>
                    <a:lnTo>
                      <a:pt x="1429" y="486"/>
                    </a:lnTo>
                    <a:lnTo>
                      <a:pt x="1499" y="488"/>
                    </a:lnTo>
                    <a:lnTo>
                      <a:pt x="1570" y="488"/>
                    </a:lnTo>
                    <a:lnTo>
                      <a:pt x="1570" y="468"/>
                    </a:lnTo>
                    <a:lnTo>
                      <a:pt x="1499" y="468"/>
                    </a:lnTo>
                    <a:lnTo>
                      <a:pt x="1430" y="465"/>
                    </a:lnTo>
                    <a:lnTo>
                      <a:pt x="1362" y="462"/>
                    </a:lnTo>
                    <a:lnTo>
                      <a:pt x="1296" y="457"/>
                    </a:lnTo>
                    <a:lnTo>
                      <a:pt x="1232" y="452"/>
                    </a:lnTo>
                    <a:lnTo>
                      <a:pt x="1169" y="443"/>
                    </a:lnTo>
                    <a:lnTo>
                      <a:pt x="1108" y="435"/>
                    </a:lnTo>
                    <a:lnTo>
                      <a:pt x="1048" y="425"/>
                    </a:lnTo>
                    <a:lnTo>
                      <a:pt x="990" y="414"/>
                    </a:lnTo>
                    <a:lnTo>
                      <a:pt x="933" y="401"/>
                    </a:lnTo>
                    <a:lnTo>
                      <a:pt x="877" y="389"/>
                    </a:lnTo>
                    <a:lnTo>
                      <a:pt x="824" y="375"/>
                    </a:lnTo>
                    <a:lnTo>
                      <a:pt x="771" y="360"/>
                    </a:lnTo>
                    <a:lnTo>
                      <a:pt x="719" y="344"/>
                    </a:lnTo>
                    <a:lnTo>
                      <a:pt x="670" y="328"/>
                    </a:lnTo>
                    <a:lnTo>
                      <a:pt x="621" y="310"/>
                    </a:lnTo>
                    <a:lnTo>
                      <a:pt x="574" y="293"/>
                    </a:lnTo>
                    <a:lnTo>
                      <a:pt x="528" y="274"/>
                    </a:lnTo>
                    <a:lnTo>
                      <a:pt x="483" y="256"/>
                    </a:lnTo>
                    <a:lnTo>
                      <a:pt x="439" y="237"/>
                    </a:lnTo>
                    <a:lnTo>
                      <a:pt x="398" y="218"/>
                    </a:lnTo>
                    <a:lnTo>
                      <a:pt x="357" y="197"/>
                    </a:lnTo>
                    <a:lnTo>
                      <a:pt x="317" y="178"/>
                    </a:lnTo>
                    <a:lnTo>
                      <a:pt x="279" y="158"/>
                    </a:lnTo>
                    <a:lnTo>
                      <a:pt x="242" y="138"/>
                    </a:lnTo>
                    <a:lnTo>
                      <a:pt x="205" y="117"/>
                    </a:lnTo>
                    <a:lnTo>
                      <a:pt x="170" y="97"/>
                    </a:lnTo>
                    <a:lnTo>
                      <a:pt x="136" y="78"/>
                    </a:lnTo>
                    <a:lnTo>
                      <a:pt x="103" y="58"/>
                    </a:lnTo>
                    <a:lnTo>
                      <a:pt x="72" y="38"/>
                    </a:lnTo>
                    <a:lnTo>
                      <a:pt x="41" y="19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4" name="Freeform 14">
                <a:extLst>
                  <a:ext uri="{FF2B5EF4-FFF2-40B4-BE49-F238E27FC236}">
                    <a16:creationId xmlns:a16="http://schemas.microsoft.com/office/drawing/2014/main" id="{6B80B059-3C23-2A65-119D-C392AA17B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30" y="4571661"/>
                <a:ext cx="1364972" cy="517345"/>
              </a:xfrm>
              <a:custGeom>
                <a:avLst/>
                <a:gdLst>
                  <a:gd name="T0" fmla="*/ 9 w 794"/>
                  <a:gd name="T1" fmla="*/ 21 h 301"/>
                  <a:gd name="T2" fmla="*/ 55 w 794"/>
                  <a:gd name="T3" fmla="*/ 28 h 301"/>
                  <a:gd name="T4" fmla="*/ 101 w 794"/>
                  <a:gd name="T5" fmla="*/ 35 h 301"/>
                  <a:gd name="T6" fmla="*/ 147 w 794"/>
                  <a:gd name="T7" fmla="*/ 43 h 301"/>
                  <a:gd name="T8" fmla="*/ 192 w 794"/>
                  <a:gd name="T9" fmla="*/ 51 h 301"/>
                  <a:gd name="T10" fmla="*/ 237 w 794"/>
                  <a:gd name="T11" fmla="*/ 62 h 301"/>
                  <a:gd name="T12" fmla="*/ 282 w 794"/>
                  <a:gd name="T13" fmla="*/ 72 h 301"/>
                  <a:gd name="T14" fmla="*/ 328 w 794"/>
                  <a:gd name="T15" fmla="*/ 85 h 301"/>
                  <a:gd name="T16" fmla="*/ 374 w 794"/>
                  <a:gd name="T17" fmla="*/ 100 h 301"/>
                  <a:gd name="T18" fmla="*/ 421 w 794"/>
                  <a:gd name="T19" fmla="*/ 116 h 301"/>
                  <a:gd name="T20" fmla="*/ 468 w 794"/>
                  <a:gd name="T21" fmla="*/ 135 h 301"/>
                  <a:gd name="T22" fmla="*/ 517 w 794"/>
                  <a:gd name="T23" fmla="*/ 155 h 301"/>
                  <a:gd name="T24" fmla="*/ 566 w 794"/>
                  <a:gd name="T25" fmla="*/ 179 h 301"/>
                  <a:gd name="T26" fmla="*/ 618 w 794"/>
                  <a:gd name="T27" fmla="*/ 204 h 301"/>
                  <a:gd name="T28" fmla="*/ 671 w 794"/>
                  <a:gd name="T29" fmla="*/ 234 h 301"/>
                  <a:gd name="T30" fmla="*/ 726 w 794"/>
                  <a:gd name="T31" fmla="*/ 265 h 301"/>
                  <a:gd name="T32" fmla="*/ 782 w 794"/>
                  <a:gd name="T33" fmla="*/ 301 h 301"/>
                  <a:gd name="T34" fmla="*/ 764 w 794"/>
                  <a:gd name="T35" fmla="*/ 266 h 301"/>
                  <a:gd name="T36" fmla="*/ 709 w 794"/>
                  <a:gd name="T37" fmla="*/ 231 h 301"/>
                  <a:gd name="T38" fmla="*/ 654 w 794"/>
                  <a:gd name="T39" fmla="*/ 200 h 301"/>
                  <a:gd name="T40" fmla="*/ 601 w 794"/>
                  <a:gd name="T41" fmla="*/ 173 h 301"/>
                  <a:gd name="T42" fmla="*/ 550 w 794"/>
                  <a:gd name="T43" fmla="*/ 148 h 301"/>
                  <a:gd name="T44" fmla="*/ 500 w 794"/>
                  <a:gd name="T45" fmla="*/ 126 h 301"/>
                  <a:gd name="T46" fmla="*/ 452 w 794"/>
                  <a:gd name="T47" fmla="*/ 105 h 301"/>
                  <a:gd name="T48" fmla="*/ 404 w 794"/>
                  <a:gd name="T49" fmla="*/ 88 h 301"/>
                  <a:gd name="T50" fmla="*/ 357 w 794"/>
                  <a:gd name="T51" fmla="*/ 73 h 301"/>
                  <a:gd name="T52" fmla="*/ 311 w 794"/>
                  <a:gd name="T53" fmla="*/ 59 h 301"/>
                  <a:gd name="T54" fmla="*/ 265 w 794"/>
                  <a:gd name="T55" fmla="*/ 47 h 301"/>
                  <a:gd name="T56" fmla="*/ 219 w 794"/>
                  <a:gd name="T57" fmla="*/ 36 h 301"/>
                  <a:gd name="T58" fmla="*/ 173 w 794"/>
                  <a:gd name="T59" fmla="*/ 26 h 301"/>
                  <a:gd name="T60" fmla="*/ 128 w 794"/>
                  <a:gd name="T61" fmla="*/ 18 h 301"/>
                  <a:gd name="T62" fmla="*/ 82 w 794"/>
                  <a:gd name="T63" fmla="*/ 10 h 301"/>
                  <a:gd name="T64" fmla="*/ 36 w 794"/>
                  <a:gd name="T65" fmla="*/ 3 h 301"/>
                  <a:gd name="T66" fmla="*/ 21 w 794"/>
                  <a:gd name="T67" fmla="*/ 10 h 301"/>
                  <a:gd name="T68" fmla="*/ 7 w 794"/>
                  <a:gd name="T69" fmla="*/ 1 h 301"/>
                  <a:gd name="T70" fmla="*/ 1 w 794"/>
                  <a:gd name="T71" fmla="*/ 6 h 301"/>
                  <a:gd name="T72" fmla="*/ 0 w 794"/>
                  <a:gd name="T73" fmla="*/ 13 h 301"/>
                  <a:gd name="T74" fmla="*/ 5 w 794"/>
                  <a:gd name="T75" fmla="*/ 20 h 301"/>
                  <a:gd name="T76" fmla="*/ 0 w 794"/>
                  <a:gd name="T77" fmla="*/ 10 h 3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94" h="301">
                    <a:moveTo>
                      <a:pt x="0" y="10"/>
                    </a:moveTo>
                    <a:lnTo>
                      <a:pt x="9" y="21"/>
                    </a:lnTo>
                    <a:lnTo>
                      <a:pt x="32" y="24"/>
                    </a:lnTo>
                    <a:lnTo>
                      <a:pt x="55" y="28"/>
                    </a:lnTo>
                    <a:lnTo>
                      <a:pt x="78" y="31"/>
                    </a:lnTo>
                    <a:lnTo>
                      <a:pt x="101" y="35"/>
                    </a:lnTo>
                    <a:lnTo>
                      <a:pt x="124" y="39"/>
                    </a:lnTo>
                    <a:lnTo>
                      <a:pt x="147" y="43"/>
                    </a:lnTo>
                    <a:lnTo>
                      <a:pt x="170" y="47"/>
                    </a:lnTo>
                    <a:lnTo>
                      <a:pt x="192" y="51"/>
                    </a:lnTo>
                    <a:lnTo>
                      <a:pt x="215" y="56"/>
                    </a:lnTo>
                    <a:lnTo>
                      <a:pt x="237" y="62"/>
                    </a:lnTo>
                    <a:lnTo>
                      <a:pt x="260" y="66"/>
                    </a:lnTo>
                    <a:lnTo>
                      <a:pt x="282" y="72"/>
                    </a:lnTo>
                    <a:lnTo>
                      <a:pt x="305" y="78"/>
                    </a:lnTo>
                    <a:lnTo>
                      <a:pt x="328" y="85"/>
                    </a:lnTo>
                    <a:lnTo>
                      <a:pt x="351" y="92"/>
                    </a:lnTo>
                    <a:lnTo>
                      <a:pt x="374" y="100"/>
                    </a:lnTo>
                    <a:lnTo>
                      <a:pt x="397" y="108"/>
                    </a:lnTo>
                    <a:lnTo>
                      <a:pt x="421" y="116"/>
                    </a:lnTo>
                    <a:lnTo>
                      <a:pt x="445" y="125"/>
                    </a:lnTo>
                    <a:lnTo>
                      <a:pt x="468" y="135"/>
                    </a:lnTo>
                    <a:lnTo>
                      <a:pt x="492" y="145"/>
                    </a:lnTo>
                    <a:lnTo>
                      <a:pt x="517" y="155"/>
                    </a:lnTo>
                    <a:lnTo>
                      <a:pt x="541" y="166"/>
                    </a:lnTo>
                    <a:lnTo>
                      <a:pt x="566" y="179"/>
                    </a:lnTo>
                    <a:lnTo>
                      <a:pt x="592" y="191"/>
                    </a:lnTo>
                    <a:lnTo>
                      <a:pt x="618" y="204"/>
                    </a:lnTo>
                    <a:lnTo>
                      <a:pt x="644" y="219"/>
                    </a:lnTo>
                    <a:lnTo>
                      <a:pt x="671" y="234"/>
                    </a:lnTo>
                    <a:lnTo>
                      <a:pt x="698" y="249"/>
                    </a:lnTo>
                    <a:lnTo>
                      <a:pt x="726" y="265"/>
                    </a:lnTo>
                    <a:lnTo>
                      <a:pt x="754" y="283"/>
                    </a:lnTo>
                    <a:lnTo>
                      <a:pt x="782" y="301"/>
                    </a:lnTo>
                    <a:lnTo>
                      <a:pt x="794" y="283"/>
                    </a:lnTo>
                    <a:lnTo>
                      <a:pt x="764" y="266"/>
                    </a:lnTo>
                    <a:lnTo>
                      <a:pt x="736" y="248"/>
                    </a:lnTo>
                    <a:lnTo>
                      <a:pt x="709" y="231"/>
                    </a:lnTo>
                    <a:lnTo>
                      <a:pt x="681" y="215"/>
                    </a:lnTo>
                    <a:lnTo>
                      <a:pt x="654" y="200"/>
                    </a:lnTo>
                    <a:lnTo>
                      <a:pt x="627" y="186"/>
                    </a:lnTo>
                    <a:lnTo>
                      <a:pt x="601" y="173"/>
                    </a:lnTo>
                    <a:lnTo>
                      <a:pt x="576" y="160"/>
                    </a:lnTo>
                    <a:lnTo>
                      <a:pt x="550" y="148"/>
                    </a:lnTo>
                    <a:lnTo>
                      <a:pt x="525" y="137"/>
                    </a:lnTo>
                    <a:lnTo>
                      <a:pt x="500" y="126"/>
                    </a:lnTo>
                    <a:lnTo>
                      <a:pt x="476" y="115"/>
                    </a:lnTo>
                    <a:lnTo>
                      <a:pt x="452" y="105"/>
                    </a:lnTo>
                    <a:lnTo>
                      <a:pt x="427" y="97"/>
                    </a:lnTo>
                    <a:lnTo>
                      <a:pt x="404" y="88"/>
                    </a:lnTo>
                    <a:lnTo>
                      <a:pt x="381" y="80"/>
                    </a:lnTo>
                    <a:lnTo>
                      <a:pt x="357" y="73"/>
                    </a:lnTo>
                    <a:lnTo>
                      <a:pt x="334" y="66"/>
                    </a:lnTo>
                    <a:lnTo>
                      <a:pt x="311" y="59"/>
                    </a:lnTo>
                    <a:lnTo>
                      <a:pt x="288" y="52"/>
                    </a:lnTo>
                    <a:lnTo>
                      <a:pt x="265" y="47"/>
                    </a:lnTo>
                    <a:lnTo>
                      <a:pt x="242" y="41"/>
                    </a:lnTo>
                    <a:lnTo>
                      <a:pt x="219" y="36"/>
                    </a:lnTo>
                    <a:lnTo>
                      <a:pt x="197" y="31"/>
                    </a:lnTo>
                    <a:lnTo>
                      <a:pt x="173" y="26"/>
                    </a:lnTo>
                    <a:lnTo>
                      <a:pt x="151" y="22"/>
                    </a:lnTo>
                    <a:lnTo>
                      <a:pt x="128" y="18"/>
                    </a:lnTo>
                    <a:lnTo>
                      <a:pt x="105" y="14"/>
                    </a:lnTo>
                    <a:lnTo>
                      <a:pt x="82" y="10"/>
                    </a:lnTo>
                    <a:lnTo>
                      <a:pt x="59" y="7"/>
                    </a:lnTo>
                    <a:lnTo>
                      <a:pt x="36" y="3"/>
                    </a:lnTo>
                    <a:lnTo>
                      <a:pt x="11" y="0"/>
                    </a:lnTo>
                    <a:lnTo>
                      <a:pt x="21" y="1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9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5" name="Freeform 87">
                <a:extLst>
                  <a:ext uri="{FF2B5EF4-FFF2-40B4-BE49-F238E27FC236}">
                    <a16:creationId xmlns:a16="http://schemas.microsoft.com/office/drawing/2014/main" id="{A07C3D59-238B-04AF-A832-BD88500E7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0" y="2980748"/>
                <a:ext cx="728902" cy="1658599"/>
              </a:xfrm>
              <a:custGeom>
                <a:avLst/>
                <a:gdLst>
                  <a:gd name="T0" fmla="*/ 233 w 424"/>
                  <a:gd name="T1" fmla="*/ 3 h 965"/>
                  <a:gd name="T2" fmla="*/ 265 w 424"/>
                  <a:gd name="T3" fmla="*/ 15 h 965"/>
                  <a:gd name="T4" fmla="*/ 294 w 424"/>
                  <a:gd name="T5" fmla="*/ 38 h 965"/>
                  <a:gd name="T6" fmla="*/ 322 w 424"/>
                  <a:gd name="T7" fmla="*/ 70 h 965"/>
                  <a:gd name="T8" fmla="*/ 346 w 424"/>
                  <a:gd name="T9" fmla="*/ 111 h 965"/>
                  <a:gd name="T10" fmla="*/ 368 w 424"/>
                  <a:gd name="T11" fmla="*/ 159 h 965"/>
                  <a:gd name="T12" fmla="*/ 387 w 424"/>
                  <a:gd name="T13" fmla="*/ 213 h 965"/>
                  <a:gd name="T14" fmla="*/ 403 w 424"/>
                  <a:gd name="T15" fmla="*/ 274 h 965"/>
                  <a:gd name="T16" fmla="*/ 414 w 424"/>
                  <a:gd name="T17" fmla="*/ 340 h 965"/>
                  <a:gd name="T18" fmla="*/ 421 w 424"/>
                  <a:gd name="T19" fmla="*/ 409 h 965"/>
                  <a:gd name="T20" fmla="*/ 424 w 424"/>
                  <a:gd name="T21" fmla="*/ 482 h 965"/>
                  <a:gd name="T22" fmla="*/ 421 w 424"/>
                  <a:gd name="T23" fmla="*/ 556 h 965"/>
                  <a:gd name="T24" fmla="*/ 414 w 424"/>
                  <a:gd name="T25" fmla="*/ 625 h 965"/>
                  <a:gd name="T26" fmla="*/ 403 w 424"/>
                  <a:gd name="T27" fmla="*/ 691 h 965"/>
                  <a:gd name="T28" fmla="*/ 387 w 424"/>
                  <a:gd name="T29" fmla="*/ 752 h 965"/>
                  <a:gd name="T30" fmla="*/ 368 w 424"/>
                  <a:gd name="T31" fmla="*/ 806 h 965"/>
                  <a:gd name="T32" fmla="*/ 346 w 424"/>
                  <a:gd name="T33" fmla="*/ 854 h 965"/>
                  <a:gd name="T34" fmla="*/ 322 w 424"/>
                  <a:gd name="T35" fmla="*/ 895 h 965"/>
                  <a:gd name="T36" fmla="*/ 294 w 424"/>
                  <a:gd name="T37" fmla="*/ 927 h 965"/>
                  <a:gd name="T38" fmla="*/ 265 w 424"/>
                  <a:gd name="T39" fmla="*/ 950 h 965"/>
                  <a:gd name="T40" fmla="*/ 233 w 424"/>
                  <a:gd name="T41" fmla="*/ 962 h 965"/>
                  <a:gd name="T42" fmla="*/ 201 w 424"/>
                  <a:gd name="T43" fmla="*/ 964 h 965"/>
                  <a:gd name="T44" fmla="*/ 169 w 424"/>
                  <a:gd name="T45" fmla="*/ 955 h 965"/>
                  <a:gd name="T46" fmla="*/ 139 w 424"/>
                  <a:gd name="T47" fmla="*/ 935 h 965"/>
                  <a:gd name="T48" fmla="*/ 111 w 424"/>
                  <a:gd name="T49" fmla="*/ 907 h 965"/>
                  <a:gd name="T50" fmla="*/ 85 w 424"/>
                  <a:gd name="T51" fmla="*/ 868 h 965"/>
                  <a:gd name="T52" fmla="*/ 62 w 424"/>
                  <a:gd name="T53" fmla="*/ 823 h 965"/>
                  <a:gd name="T54" fmla="*/ 42 w 424"/>
                  <a:gd name="T55" fmla="*/ 771 h 965"/>
                  <a:gd name="T56" fmla="*/ 25 w 424"/>
                  <a:gd name="T57" fmla="*/ 712 h 965"/>
                  <a:gd name="T58" fmla="*/ 12 w 424"/>
                  <a:gd name="T59" fmla="*/ 648 h 965"/>
                  <a:gd name="T60" fmla="*/ 4 w 424"/>
                  <a:gd name="T61" fmla="*/ 579 h 965"/>
                  <a:gd name="T62" fmla="*/ 0 w 424"/>
                  <a:gd name="T63" fmla="*/ 507 h 965"/>
                  <a:gd name="T64" fmla="*/ 1 w 424"/>
                  <a:gd name="T65" fmla="*/ 433 h 965"/>
                  <a:gd name="T66" fmla="*/ 6 w 424"/>
                  <a:gd name="T67" fmla="*/ 362 h 965"/>
                  <a:gd name="T68" fmla="*/ 16 w 424"/>
                  <a:gd name="T69" fmla="*/ 295 h 965"/>
                  <a:gd name="T70" fmla="*/ 30 w 424"/>
                  <a:gd name="T71" fmla="*/ 233 h 965"/>
                  <a:gd name="T72" fmla="*/ 48 w 424"/>
                  <a:gd name="T73" fmla="*/ 176 h 965"/>
                  <a:gd name="T74" fmla="*/ 69 w 424"/>
                  <a:gd name="T75" fmla="*/ 126 h 965"/>
                  <a:gd name="T76" fmla="*/ 93 w 424"/>
                  <a:gd name="T77" fmla="*/ 83 h 965"/>
                  <a:gd name="T78" fmla="*/ 120 w 424"/>
                  <a:gd name="T79" fmla="*/ 48 h 965"/>
                  <a:gd name="T80" fmla="*/ 149 w 424"/>
                  <a:gd name="T81" fmla="*/ 22 h 965"/>
                  <a:gd name="T82" fmla="*/ 179 w 424"/>
                  <a:gd name="T83" fmla="*/ 6 h 965"/>
                  <a:gd name="T84" fmla="*/ 212 w 424"/>
                  <a:gd name="T85" fmla="*/ 0 h 9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965">
                    <a:moveTo>
                      <a:pt x="212" y="0"/>
                    </a:moveTo>
                    <a:lnTo>
                      <a:pt x="223" y="1"/>
                    </a:lnTo>
                    <a:lnTo>
                      <a:pt x="233" y="3"/>
                    </a:lnTo>
                    <a:lnTo>
                      <a:pt x="244" y="6"/>
                    </a:lnTo>
                    <a:lnTo>
                      <a:pt x="254" y="10"/>
                    </a:lnTo>
                    <a:lnTo>
                      <a:pt x="265" y="15"/>
                    </a:lnTo>
                    <a:lnTo>
                      <a:pt x="274" y="22"/>
                    </a:lnTo>
                    <a:lnTo>
                      <a:pt x="284" y="30"/>
                    </a:lnTo>
                    <a:lnTo>
                      <a:pt x="294" y="38"/>
                    </a:lnTo>
                    <a:lnTo>
                      <a:pt x="303" y="48"/>
                    </a:lnTo>
                    <a:lnTo>
                      <a:pt x="312" y="58"/>
                    </a:lnTo>
                    <a:lnTo>
                      <a:pt x="322" y="70"/>
                    </a:lnTo>
                    <a:lnTo>
                      <a:pt x="330" y="83"/>
                    </a:lnTo>
                    <a:lnTo>
                      <a:pt x="338" y="96"/>
                    </a:lnTo>
                    <a:lnTo>
                      <a:pt x="346" y="111"/>
                    </a:lnTo>
                    <a:lnTo>
                      <a:pt x="354" y="126"/>
                    </a:lnTo>
                    <a:lnTo>
                      <a:pt x="361" y="142"/>
                    </a:lnTo>
                    <a:lnTo>
                      <a:pt x="368" y="159"/>
                    </a:lnTo>
                    <a:lnTo>
                      <a:pt x="375" y="176"/>
                    </a:lnTo>
                    <a:lnTo>
                      <a:pt x="382" y="194"/>
                    </a:lnTo>
                    <a:lnTo>
                      <a:pt x="387" y="213"/>
                    </a:lnTo>
                    <a:lnTo>
                      <a:pt x="393" y="233"/>
                    </a:lnTo>
                    <a:lnTo>
                      <a:pt x="398" y="253"/>
                    </a:lnTo>
                    <a:lnTo>
                      <a:pt x="403" y="274"/>
                    </a:lnTo>
                    <a:lnTo>
                      <a:pt x="407" y="295"/>
                    </a:lnTo>
                    <a:lnTo>
                      <a:pt x="411" y="317"/>
                    </a:lnTo>
                    <a:lnTo>
                      <a:pt x="414" y="340"/>
                    </a:lnTo>
                    <a:lnTo>
                      <a:pt x="417" y="362"/>
                    </a:lnTo>
                    <a:lnTo>
                      <a:pt x="420" y="386"/>
                    </a:lnTo>
                    <a:lnTo>
                      <a:pt x="421" y="409"/>
                    </a:lnTo>
                    <a:lnTo>
                      <a:pt x="422" y="433"/>
                    </a:lnTo>
                    <a:lnTo>
                      <a:pt x="424" y="458"/>
                    </a:lnTo>
                    <a:lnTo>
                      <a:pt x="424" y="482"/>
                    </a:lnTo>
                    <a:lnTo>
                      <a:pt x="424" y="507"/>
                    </a:lnTo>
                    <a:lnTo>
                      <a:pt x="422" y="531"/>
                    </a:lnTo>
                    <a:lnTo>
                      <a:pt x="421" y="556"/>
                    </a:lnTo>
                    <a:lnTo>
                      <a:pt x="420" y="579"/>
                    </a:lnTo>
                    <a:lnTo>
                      <a:pt x="417" y="603"/>
                    </a:lnTo>
                    <a:lnTo>
                      <a:pt x="414" y="625"/>
                    </a:lnTo>
                    <a:lnTo>
                      <a:pt x="411" y="648"/>
                    </a:lnTo>
                    <a:lnTo>
                      <a:pt x="407" y="670"/>
                    </a:lnTo>
                    <a:lnTo>
                      <a:pt x="403" y="691"/>
                    </a:lnTo>
                    <a:lnTo>
                      <a:pt x="398" y="712"/>
                    </a:lnTo>
                    <a:lnTo>
                      <a:pt x="393" y="732"/>
                    </a:lnTo>
                    <a:lnTo>
                      <a:pt x="387" y="752"/>
                    </a:lnTo>
                    <a:lnTo>
                      <a:pt x="382" y="771"/>
                    </a:lnTo>
                    <a:lnTo>
                      <a:pt x="375" y="789"/>
                    </a:lnTo>
                    <a:lnTo>
                      <a:pt x="368" y="806"/>
                    </a:lnTo>
                    <a:lnTo>
                      <a:pt x="361" y="823"/>
                    </a:lnTo>
                    <a:lnTo>
                      <a:pt x="354" y="839"/>
                    </a:lnTo>
                    <a:lnTo>
                      <a:pt x="346" y="854"/>
                    </a:lnTo>
                    <a:lnTo>
                      <a:pt x="338" y="868"/>
                    </a:lnTo>
                    <a:lnTo>
                      <a:pt x="330" y="882"/>
                    </a:lnTo>
                    <a:lnTo>
                      <a:pt x="322" y="895"/>
                    </a:lnTo>
                    <a:lnTo>
                      <a:pt x="312" y="907"/>
                    </a:lnTo>
                    <a:lnTo>
                      <a:pt x="303" y="917"/>
                    </a:lnTo>
                    <a:lnTo>
                      <a:pt x="294" y="927"/>
                    </a:lnTo>
                    <a:lnTo>
                      <a:pt x="284" y="935"/>
                    </a:lnTo>
                    <a:lnTo>
                      <a:pt x="274" y="943"/>
                    </a:lnTo>
                    <a:lnTo>
                      <a:pt x="265" y="950"/>
                    </a:lnTo>
                    <a:lnTo>
                      <a:pt x="254" y="955"/>
                    </a:lnTo>
                    <a:lnTo>
                      <a:pt x="244" y="959"/>
                    </a:lnTo>
                    <a:lnTo>
                      <a:pt x="233" y="962"/>
                    </a:lnTo>
                    <a:lnTo>
                      <a:pt x="223" y="964"/>
                    </a:lnTo>
                    <a:lnTo>
                      <a:pt x="212" y="965"/>
                    </a:lnTo>
                    <a:lnTo>
                      <a:pt x="201" y="964"/>
                    </a:lnTo>
                    <a:lnTo>
                      <a:pt x="190" y="962"/>
                    </a:lnTo>
                    <a:lnTo>
                      <a:pt x="179" y="959"/>
                    </a:lnTo>
                    <a:lnTo>
                      <a:pt x="169" y="955"/>
                    </a:lnTo>
                    <a:lnTo>
                      <a:pt x="159" y="950"/>
                    </a:lnTo>
                    <a:lnTo>
                      <a:pt x="149" y="943"/>
                    </a:lnTo>
                    <a:lnTo>
                      <a:pt x="139" y="935"/>
                    </a:lnTo>
                    <a:lnTo>
                      <a:pt x="129" y="927"/>
                    </a:lnTo>
                    <a:lnTo>
                      <a:pt x="120" y="917"/>
                    </a:lnTo>
                    <a:lnTo>
                      <a:pt x="111" y="907"/>
                    </a:lnTo>
                    <a:lnTo>
                      <a:pt x="102" y="895"/>
                    </a:lnTo>
                    <a:lnTo>
                      <a:pt x="93" y="882"/>
                    </a:lnTo>
                    <a:lnTo>
                      <a:pt x="85" y="868"/>
                    </a:lnTo>
                    <a:lnTo>
                      <a:pt x="77" y="854"/>
                    </a:lnTo>
                    <a:lnTo>
                      <a:pt x="69" y="839"/>
                    </a:lnTo>
                    <a:lnTo>
                      <a:pt x="62" y="823"/>
                    </a:lnTo>
                    <a:lnTo>
                      <a:pt x="55" y="806"/>
                    </a:lnTo>
                    <a:lnTo>
                      <a:pt x="48" y="789"/>
                    </a:lnTo>
                    <a:lnTo>
                      <a:pt x="42" y="771"/>
                    </a:lnTo>
                    <a:lnTo>
                      <a:pt x="36" y="752"/>
                    </a:lnTo>
                    <a:lnTo>
                      <a:pt x="30" y="732"/>
                    </a:lnTo>
                    <a:lnTo>
                      <a:pt x="25" y="712"/>
                    </a:lnTo>
                    <a:lnTo>
                      <a:pt x="20" y="691"/>
                    </a:lnTo>
                    <a:lnTo>
                      <a:pt x="16" y="670"/>
                    </a:lnTo>
                    <a:lnTo>
                      <a:pt x="12" y="648"/>
                    </a:lnTo>
                    <a:lnTo>
                      <a:pt x="9" y="625"/>
                    </a:lnTo>
                    <a:lnTo>
                      <a:pt x="6" y="603"/>
                    </a:lnTo>
                    <a:lnTo>
                      <a:pt x="4" y="579"/>
                    </a:lnTo>
                    <a:lnTo>
                      <a:pt x="2" y="556"/>
                    </a:lnTo>
                    <a:lnTo>
                      <a:pt x="1" y="531"/>
                    </a:lnTo>
                    <a:lnTo>
                      <a:pt x="0" y="507"/>
                    </a:lnTo>
                    <a:lnTo>
                      <a:pt x="0" y="482"/>
                    </a:lnTo>
                    <a:lnTo>
                      <a:pt x="0" y="458"/>
                    </a:lnTo>
                    <a:lnTo>
                      <a:pt x="1" y="433"/>
                    </a:lnTo>
                    <a:lnTo>
                      <a:pt x="2" y="409"/>
                    </a:lnTo>
                    <a:lnTo>
                      <a:pt x="4" y="386"/>
                    </a:lnTo>
                    <a:lnTo>
                      <a:pt x="6" y="362"/>
                    </a:lnTo>
                    <a:lnTo>
                      <a:pt x="9" y="340"/>
                    </a:lnTo>
                    <a:lnTo>
                      <a:pt x="12" y="317"/>
                    </a:lnTo>
                    <a:lnTo>
                      <a:pt x="16" y="295"/>
                    </a:lnTo>
                    <a:lnTo>
                      <a:pt x="20" y="274"/>
                    </a:lnTo>
                    <a:lnTo>
                      <a:pt x="25" y="253"/>
                    </a:lnTo>
                    <a:lnTo>
                      <a:pt x="30" y="233"/>
                    </a:lnTo>
                    <a:lnTo>
                      <a:pt x="36" y="213"/>
                    </a:lnTo>
                    <a:lnTo>
                      <a:pt x="42" y="194"/>
                    </a:lnTo>
                    <a:lnTo>
                      <a:pt x="48" y="176"/>
                    </a:lnTo>
                    <a:lnTo>
                      <a:pt x="55" y="159"/>
                    </a:lnTo>
                    <a:lnTo>
                      <a:pt x="62" y="142"/>
                    </a:lnTo>
                    <a:lnTo>
                      <a:pt x="69" y="126"/>
                    </a:lnTo>
                    <a:lnTo>
                      <a:pt x="77" y="111"/>
                    </a:lnTo>
                    <a:lnTo>
                      <a:pt x="85" y="96"/>
                    </a:lnTo>
                    <a:lnTo>
                      <a:pt x="93" y="83"/>
                    </a:lnTo>
                    <a:lnTo>
                      <a:pt x="102" y="70"/>
                    </a:lnTo>
                    <a:lnTo>
                      <a:pt x="111" y="58"/>
                    </a:lnTo>
                    <a:lnTo>
                      <a:pt x="120" y="48"/>
                    </a:lnTo>
                    <a:lnTo>
                      <a:pt x="129" y="38"/>
                    </a:lnTo>
                    <a:lnTo>
                      <a:pt x="139" y="30"/>
                    </a:lnTo>
                    <a:lnTo>
                      <a:pt x="149" y="22"/>
                    </a:lnTo>
                    <a:lnTo>
                      <a:pt x="159" y="15"/>
                    </a:lnTo>
                    <a:lnTo>
                      <a:pt x="169" y="10"/>
                    </a:lnTo>
                    <a:lnTo>
                      <a:pt x="179" y="6"/>
                    </a:lnTo>
                    <a:lnTo>
                      <a:pt x="190" y="3"/>
                    </a:lnTo>
                    <a:lnTo>
                      <a:pt x="201" y="1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6" name="Freeform 9">
                <a:extLst>
                  <a:ext uri="{FF2B5EF4-FFF2-40B4-BE49-F238E27FC236}">
                    <a16:creationId xmlns:a16="http://schemas.microsoft.com/office/drawing/2014/main" id="{A39182AC-EDA9-729A-DD11-D29D8EB78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51" y="2939606"/>
                <a:ext cx="1279017" cy="335157"/>
              </a:xfrm>
              <a:custGeom>
                <a:avLst/>
                <a:gdLst>
                  <a:gd name="T0" fmla="*/ 736 w 744"/>
                  <a:gd name="T1" fmla="*/ 176 h 195"/>
                  <a:gd name="T2" fmla="*/ 692 w 744"/>
                  <a:gd name="T3" fmla="*/ 165 h 195"/>
                  <a:gd name="T4" fmla="*/ 652 w 744"/>
                  <a:gd name="T5" fmla="*/ 156 h 195"/>
                  <a:gd name="T6" fmla="*/ 614 w 744"/>
                  <a:gd name="T7" fmla="*/ 148 h 195"/>
                  <a:gd name="T8" fmla="*/ 576 w 744"/>
                  <a:gd name="T9" fmla="*/ 141 h 195"/>
                  <a:gd name="T10" fmla="*/ 540 w 744"/>
                  <a:gd name="T11" fmla="*/ 134 h 195"/>
                  <a:gd name="T12" fmla="*/ 505 w 744"/>
                  <a:gd name="T13" fmla="*/ 127 h 195"/>
                  <a:gd name="T14" fmla="*/ 470 w 744"/>
                  <a:gd name="T15" fmla="*/ 120 h 195"/>
                  <a:gd name="T16" fmla="*/ 433 w 744"/>
                  <a:gd name="T17" fmla="*/ 112 h 195"/>
                  <a:gd name="T18" fmla="*/ 393 w 744"/>
                  <a:gd name="T19" fmla="*/ 104 h 195"/>
                  <a:gd name="T20" fmla="*/ 352 w 744"/>
                  <a:gd name="T21" fmla="*/ 95 h 195"/>
                  <a:gd name="T22" fmla="*/ 307 w 744"/>
                  <a:gd name="T23" fmla="*/ 85 h 195"/>
                  <a:gd name="T24" fmla="*/ 258 w 744"/>
                  <a:gd name="T25" fmla="*/ 73 h 195"/>
                  <a:gd name="T26" fmla="*/ 204 w 744"/>
                  <a:gd name="T27" fmla="*/ 58 h 195"/>
                  <a:gd name="T28" fmla="*/ 145 w 744"/>
                  <a:gd name="T29" fmla="*/ 41 h 195"/>
                  <a:gd name="T30" fmla="*/ 79 w 744"/>
                  <a:gd name="T31" fmla="*/ 22 h 195"/>
                  <a:gd name="T32" fmla="*/ 6 w 744"/>
                  <a:gd name="T33" fmla="*/ 0 h 195"/>
                  <a:gd name="T34" fmla="*/ 37 w 744"/>
                  <a:gd name="T35" fmla="*/ 31 h 195"/>
                  <a:gd name="T36" fmla="*/ 107 w 744"/>
                  <a:gd name="T37" fmla="*/ 52 h 195"/>
                  <a:gd name="T38" fmla="*/ 169 w 744"/>
                  <a:gd name="T39" fmla="*/ 70 h 195"/>
                  <a:gd name="T40" fmla="*/ 226 w 744"/>
                  <a:gd name="T41" fmla="*/ 85 h 195"/>
                  <a:gd name="T42" fmla="*/ 278 w 744"/>
                  <a:gd name="T43" fmla="*/ 98 h 195"/>
                  <a:gd name="T44" fmla="*/ 325 w 744"/>
                  <a:gd name="T45" fmla="*/ 110 h 195"/>
                  <a:gd name="T46" fmla="*/ 369 w 744"/>
                  <a:gd name="T47" fmla="*/ 120 h 195"/>
                  <a:gd name="T48" fmla="*/ 409 w 744"/>
                  <a:gd name="T49" fmla="*/ 129 h 195"/>
                  <a:gd name="T50" fmla="*/ 447 w 744"/>
                  <a:gd name="T51" fmla="*/ 137 h 195"/>
                  <a:gd name="T52" fmla="*/ 484 w 744"/>
                  <a:gd name="T53" fmla="*/ 144 h 195"/>
                  <a:gd name="T54" fmla="*/ 520 w 744"/>
                  <a:gd name="T55" fmla="*/ 151 h 195"/>
                  <a:gd name="T56" fmla="*/ 555 w 744"/>
                  <a:gd name="T57" fmla="*/ 158 h 195"/>
                  <a:gd name="T58" fmla="*/ 591 w 744"/>
                  <a:gd name="T59" fmla="*/ 165 h 195"/>
                  <a:gd name="T60" fmla="*/ 627 w 744"/>
                  <a:gd name="T61" fmla="*/ 172 h 195"/>
                  <a:gd name="T62" fmla="*/ 667 w 744"/>
                  <a:gd name="T63" fmla="*/ 181 h 195"/>
                  <a:gd name="T64" fmla="*/ 709 w 744"/>
                  <a:gd name="T65" fmla="*/ 191 h 195"/>
                  <a:gd name="T66" fmla="*/ 724 w 744"/>
                  <a:gd name="T67" fmla="*/ 185 h 195"/>
                  <a:gd name="T68" fmla="*/ 736 w 744"/>
                  <a:gd name="T69" fmla="*/ 195 h 195"/>
                  <a:gd name="T70" fmla="*/ 742 w 744"/>
                  <a:gd name="T71" fmla="*/ 191 h 195"/>
                  <a:gd name="T72" fmla="*/ 744 w 744"/>
                  <a:gd name="T73" fmla="*/ 184 h 195"/>
                  <a:gd name="T74" fmla="*/ 740 w 744"/>
                  <a:gd name="T75" fmla="*/ 177 h 195"/>
                  <a:gd name="T76" fmla="*/ 744 w 744"/>
                  <a:gd name="T77" fmla="*/ 185 h 1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44" h="195">
                    <a:moveTo>
                      <a:pt x="744" y="185"/>
                    </a:moveTo>
                    <a:lnTo>
                      <a:pt x="736" y="176"/>
                    </a:lnTo>
                    <a:lnTo>
                      <a:pt x="714" y="170"/>
                    </a:lnTo>
                    <a:lnTo>
                      <a:pt x="692" y="165"/>
                    </a:lnTo>
                    <a:lnTo>
                      <a:pt x="672" y="160"/>
                    </a:lnTo>
                    <a:lnTo>
                      <a:pt x="652" y="156"/>
                    </a:lnTo>
                    <a:lnTo>
                      <a:pt x="632" y="151"/>
                    </a:lnTo>
                    <a:lnTo>
                      <a:pt x="614" y="148"/>
                    </a:lnTo>
                    <a:lnTo>
                      <a:pt x="595" y="144"/>
                    </a:lnTo>
                    <a:lnTo>
                      <a:pt x="576" y="141"/>
                    </a:lnTo>
                    <a:lnTo>
                      <a:pt x="558" y="137"/>
                    </a:lnTo>
                    <a:lnTo>
                      <a:pt x="540" y="134"/>
                    </a:lnTo>
                    <a:lnTo>
                      <a:pt x="523" y="130"/>
                    </a:lnTo>
                    <a:lnTo>
                      <a:pt x="505" y="127"/>
                    </a:lnTo>
                    <a:lnTo>
                      <a:pt x="487" y="123"/>
                    </a:lnTo>
                    <a:lnTo>
                      <a:pt x="470" y="120"/>
                    </a:lnTo>
                    <a:lnTo>
                      <a:pt x="452" y="116"/>
                    </a:lnTo>
                    <a:lnTo>
                      <a:pt x="433" y="112"/>
                    </a:lnTo>
                    <a:lnTo>
                      <a:pt x="414" y="108"/>
                    </a:lnTo>
                    <a:lnTo>
                      <a:pt x="393" y="104"/>
                    </a:lnTo>
                    <a:lnTo>
                      <a:pt x="373" y="100"/>
                    </a:lnTo>
                    <a:lnTo>
                      <a:pt x="352" y="95"/>
                    </a:lnTo>
                    <a:lnTo>
                      <a:pt x="330" y="90"/>
                    </a:lnTo>
                    <a:lnTo>
                      <a:pt x="307" y="85"/>
                    </a:lnTo>
                    <a:lnTo>
                      <a:pt x="283" y="79"/>
                    </a:lnTo>
                    <a:lnTo>
                      <a:pt x="258" y="73"/>
                    </a:lnTo>
                    <a:lnTo>
                      <a:pt x="232" y="66"/>
                    </a:lnTo>
                    <a:lnTo>
                      <a:pt x="204" y="58"/>
                    </a:lnTo>
                    <a:lnTo>
                      <a:pt x="175" y="50"/>
                    </a:lnTo>
                    <a:lnTo>
                      <a:pt x="145" y="41"/>
                    </a:lnTo>
                    <a:lnTo>
                      <a:pt x="112" y="32"/>
                    </a:lnTo>
                    <a:lnTo>
                      <a:pt x="79" y="22"/>
                    </a:lnTo>
                    <a:lnTo>
                      <a:pt x="43" y="11"/>
                    </a:lnTo>
                    <a:lnTo>
                      <a:pt x="6" y="0"/>
                    </a:lnTo>
                    <a:lnTo>
                      <a:pt x="0" y="20"/>
                    </a:lnTo>
                    <a:lnTo>
                      <a:pt x="37" y="31"/>
                    </a:lnTo>
                    <a:lnTo>
                      <a:pt x="73" y="41"/>
                    </a:lnTo>
                    <a:lnTo>
                      <a:pt x="107" y="52"/>
                    </a:lnTo>
                    <a:lnTo>
                      <a:pt x="139" y="61"/>
                    </a:lnTo>
                    <a:lnTo>
                      <a:pt x="169" y="70"/>
                    </a:lnTo>
                    <a:lnTo>
                      <a:pt x="199" y="78"/>
                    </a:lnTo>
                    <a:lnTo>
                      <a:pt x="226" y="85"/>
                    </a:lnTo>
                    <a:lnTo>
                      <a:pt x="252" y="92"/>
                    </a:lnTo>
                    <a:lnTo>
                      <a:pt x="278" y="98"/>
                    </a:lnTo>
                    <a:lnTo>
                      <a:pt x="302" y="104"/>
                    </a:lnTo>
                    <a:lnTo>
                      <a:pt x="325" y="110"/>
                    </a:lnTo>
                    <a:lnTo>
                      <a:pt x="347" y="116"/>
                    </a:lnTo>
                    <a:lnTo>
                      <a:pt x="369" y="120"/>
                    </a:lnTo>
                    <a:lnTo>
                      <a:pt x="389" y="125"/>
                    </a:lnTo>
                    <a:lnTo>
                      <a:pt x="409" y="129"/>
                    </a:lnTo>
                    <a:lnTo>
                      <a:pt x="428" y="133"/>
                    </a:lnTo>
                    <a:lnTo>
                      <a:pt x="447" y="137"/>
                    </a:lnTo>
                    <a:lnTo>
                      <a:pt x="466" y="141"/>
                    </a:lnTo>
                    <a:lnTo>
                      <a:pt x="484" y="144"/>
                    </a:lnTo>
                    <a:lnTo>
                      <a:pt x="502" y="147"/>
                    </a:lnTo>
                    <a:lnTo>
                      <a:pt x="520" y="151"/>
                    </a:lnTo>
                    <a:lnTo>
                      <a:pt x="537" y="154"/>
                    </a:lnTo>
                    <a:lnTo>
                      <a:pt x="555" y="158"/>
                    </a:lnTo>
                    <a:lnTo>
                      <a:pt x="573" y="161"/>
                    </a:lnTo>
                    <a:lnTo>
                      <a:pt x="591" y="165"/>
                    </a:lnTo>
                    <a:lnTo>
                      <a:pt x="609" y="169"/>
                    </a:lnTo>
                    <a:lnTo>
                      <a:pt x="627" y="172"/>
                    </a:lnTo>
                    <a:lnTo>
                      <a:pt x="647" y="177"/>
                    </a:lnTo>
                    <a:lnTo>
                      <a:pt x="667" y="181"/>
                    </a:lnTo>
                    <a:lnTo>
                      <a:pt x="688" y="185"/>
                    </a:lnTo>
                    <a:lnTo>
                      <a:pt x="709" y="191"/>
                    </a:lnTo>
                    <a:lnTo>
                      <a:pt x="732" y="195"/>
                    </a:lnTo>
                    <a:lnTo>
                      <a:pt x="724" y="185"/>
                    </a:lnTo>
                    <a:lnTo>
                      <a:pt x="732" y="195"/>
                    </a:lnTo>
                    <a:lnTo>
                      <a:pt x="736" y="195"/>
                    </a:lnTo>
                    <a:lnTo>
                      <a:pt x="740" y="194"/>
                    </a:lnTo>
                    <a:lnTo>
                      <a:pt x="742" y="191"/>
                    </a:lnTo>
                    <a:lnTo>
                      <a:pt x="744" y="188"/>
                    </a:lnTo>
                    <a:lnTo>
                      <a:pt x="744" y="184"/>
                    </a:lnTo>
                    <a:lnTo>
                      <a:pt x="743" y="180"/>
                    </a:lnTo>
                    <a:lnTo>
                      <a:pt x="740" y="177"/>
                    </a:lnTo>
                    <a:lnTo>
                      <a:pt x="736" y="176"/>
                    </a:lnTo>
                    <a:lnTo>
                      <a:pt x="744" y="185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7" name="Freeform 88">
                <a:extLst>
                  <a:ext uri="{FF2B5EF4-FFF2-40B4-BE49-F238E27FC236}">
                    <a16:creationId xmlns:a16="http://schemas.microsoft.com/office/drawing/2014/main" id="{11F1D6D5-48E6-D642-1449-856607F2D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6762" y="3150250"/>
                <a:ext cx="728902" cy="1656880"/>
              </a:xfrm>
              <a:custGeom>
                <a:avLst/>
                <a:gdLst>
                  <a:gd name="T0" fmla="*/ 234 w 424"/>
                  <a:gd name="T1" fmla="*/ 2 h 964"/>
                  <a:gd name="T2" fmla="*/ 265 w 424"/>
                  <a:gd name="T3" fmla="*/ 15 h 964"/>
                  <a:gd name="T4" fmla="*/ 294 w 424"/>
                  <a:gd name="T5" fmla="*/ 38 h 964"/>
                  <a:gd name="T6" fmla="*/ 322 w 424"/>
                  <a:gd name="T7" fmla="*/ 69 h 964"/>
                  <a:gd name="T8" fmla="*/ 347 w 424"/>
                  <a:gd name="T9" fmla="*/ 110 h 964"/>
                  <a:gd name="T10" fmla="*/ 369 w 424"/>
                  <a:gd name="T11" fmla="*/ 158 h 964"/>
                  <a:gd name="T12" fmla="*/ 388 w 424"/>
                  <a:gd name="T13" fmla="*/ 213 h 964"/>
                  <a:gd name="T14" fmla="*/ 403 w 424"/>
                  <a:gd name="T15" fmla="*/ 273 h 964"/>
                  <a:gd name="T16" fmla="*/ 414 w 424"/>
                  <a:gd name="T17" fmla="*/ 339 h 964"/>
                  <a:gd name="T18" fmla="*/ 422 w 424"/>
                  <a:gd name="T19" fmla="*/ 409 h 964"/>
                  <a:gd name="T20" fmla="*/ 424 w 424"/>
                  <a:gd name="T21" fmla="*/ 482 h 964"/>
                  <a:gd name="T22" fmla="*/ 422 w 424"/>
                  <a:gd name="T23" fmla="*/ 555 h 964"/>
                  <a:gd name="T24" fmla="*/ 414 w 424"/>
                  <a:gd name="T25" fmla="*/ 625 h 964"/>
                  <a:gd name="T26" fmla="*/ 403 w 424"/>
                  <a:gd name="T27" fmla="*/ 690 h 964"/>
                  <a:gd name="T28" fmla="*/ 388 w 424"/>
                  <a:gd name="T29" fmla="*/ 751 h 964"/>
                  <a:gd name="T30" fmla="*/ 369 w 424"/>
                  <a:gd name="T31" fmla="*/ 806 h 964"/>
                  <a:gd name="T32" fmla="*/ 347 w 424"/>
                  <a:gd name="T33" fmla="*/ 854 h 964"/>
                  <a:gd name="T34" fmla="*/ 322 w 424"/>
                  <a:gd name="T35" fmla="*/ 894 h 964"/>
                  <a:gd name="T36" fmla="*/ 294 w 424"/>
                  <a:gd name="T37" fmla="*/ 926 h 964"/>
                  <a:gd name="T38" fmla="*/ 265 w 424"/>
                  <a:gd name="T39" fmla="*/ 949 h 964"/>
                  <a:gd name="T40" fmla="*/ 234 w 424"/>
                  <a:gd name="T41" fmla="*/ 962 h 964"/>
                  <a:gd name="T42" fmla="*/ 201 w 424"/>
                  <a:gd name="T43" fmla="*/ 964 h 964"/>
                  <a:gd name="T44" fmla="*/ 169 w 424"/>
                  <a:gd name="T45" fmla="*/ 954 h 964"/>
                  <a:gd name="T46" fmla="*/ 139 w 424"/>
                  <a:gd name="T47" fmla="*/ 935 h 964"/>
                  <a:gd name="T48" fmla="*/ 111 w 424"/>
                  <a:gd name="T49" fmla="*/ 906 h 964"/>
                  <a:gd name="T50" fmla="*/ 85 w 424"/>
                  <a:gd name="T51" fmla="*/ 868 h 964"/>
                  <a:gd name="T52" fmla="*/ 62 w 424"/>
                  <a:gd name="T53" fmla="*/ 822 h 964"/>
                  <a:gd name="T54" fmla="*/ 42 w 424"/>
                  <a:gd name="T55" fmla="*/ 770 h 964"/>
                  <a:gd name="T56" fmla="*/ 25 w 424"/>
                  <a:gd name="T57" fmla="*/ 711 h 964"/>
                  <a:gd name="T58" fmla="*/ 13 w 424"/>
                  <a:gd name="T59" fmla="*/ 647 h 964"/>
                  <a:gd name="T60" fmla="*/ 4 w 424"/>
                  <a:gd name="T61" fmla="*/ 579 h 964"/>
                  <a:gd name="T62" fmla="*/ 0 w 424"/>
                  <a:gd name="T63" fmla="*/ 507 h 964"/>
                  <a:gd name="T64" fmla="*/ 1 w 424"/>
                  <a:gd name="T65" fmla="*/ 433 h 964"/>
                  <a:gd name="T66" fmla="*/ 7 w 424"/>
                  <a:gd name="T67" fmla="*/ 362 h 964"/>
                  <a:gd name="T68" fmla="*/ 17 w 424"/>
                  <a:gd name="T69" fmla="*/ 295 h 964"/>
                  <a:gd name="T70" fmla="*/ 30 w 424"/>
                  <a:gd name="T71" fmla="*/ 232 h 964"/>
                  <a:gd name="T72" fmla="*/ 48 w 424"/>
                  <a:gd name="T73" fmla="*/ 175 h 964"/>
                  <a:gd name="T74" fmla="*/ 70 w 424"/>
                  <a:gd name="T75" fmla="*/ 125 h 964"/>
                  <a:gd name="T76" fmla="*/ 93 w 424"/>
                  <a:gd name="T77" fmla="*/ 82 h 964"/>
                  <a:gd name="T78" fmla="*/ 120 w 424"/>
                  <a:gd name="T79" fmla="*/ 48 h 964"/>
                  <a:gd name="T80" fmla="*/ 149 w 424"/>
                  <a:gd name="T81" fmla="*/ 22 h 964"/>
                  <a:gd name="T82" fmla="*/ 180 w 424"/>
                  <a:gd name="T83" fmla="*/ 5 h 964"/>
                  <a:gd name="T84" fmla="*/ 212 w 424"/>
                  <a:gd name="T85" fmla="*/ 0 h 9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964">
                    <a:moveTo>
                      <a:pt x="212" y="0"/>
                    </a:moveTo>
                    <a:lnTo>
                      <a:pt x="223" y="0"/>
                    </a:lnTo>
                    <a:lnTo>
                      <a:pt x="234" y="2"/>
                    </a:lnTo>
                    <a:lnTo>
                      <a:pt x="244" y="5"/>
                    </a:lnTo>
                    <a:lnTo>
                      <a:pt x="255" y="9"/>
                    </a:lnTo>
                    <a:lnTo>
                      <a:pt x="265" y="15"/>
                    </a:lnTo>
                    <a:lnTo>
                      <a:pt x="275" y="22"/>
                    </a:lnTo>
                    <a:lnTo>
                      <a:pt x="284" y="29"/>
                    </a:lnTo>
                    <a:lnTo>
                      <a:pt x="294" y="38"/>
                    </a:lnTo>
                    <a:lnTo>
                      <a:pt x="303" y="48"/>
                    </a:lnTo>
                    <a:lnTo>
                      <a:pt x="313" y="58"/>
                    </a:lnTo>
                    <a:lnTo>
                      <a:pt x="322" y="69"/>
                    </a:lnTo>
                    <a:lnTo>
                      <a:pt x="331" y="82"/>
                    </a:lnTo>
                    <a:lnTo>
                      <a:pt x="339" y="96"/>
                    </a:lnTo>
                    <a:lnTo>
                      <a:pt x="347" y="110"/>
                    </a:lnTo>
                    <a:lnTo>
                      <a:pt x="354" y="125"/>
                    </a:lnTo>
                    <a:lnTo>
                      <a:pt x="362" y="141"/>
                    </a:lnTo>
                    <a:lnTo>
                      <a:pt x="369" y="158"/>
                    </a:lnTo>
                    <a:lnTo>
                      <a:pt x="376" y="175"/>
                    </a:lnTo>
                    <a:lnTo>
                      <a:pt x="382" y="194"/>
                    </a:lnTo>
                    <a:lnTo>
                      <a:pt x="388" y="213"/>
                    </a:lnTo>
                    <a:lnTo>
                      <a:pt x="393" y="232"/>
                    </a:lnTo>
                    <a:lnTo>
                      <a:pt x="399" y="253"/>
                    </a:lnTo>
                    <a:lnTo>
                      <a:pt x="403" y="273"/>
                    </a:lnTo>
                    <a:lnTo>
                      <a:pt x="407" y="295"/>
                    </a:lnTo>
                    <a:lnTo>
                      <a:pt x="411" y="317"/>
                    </a:lnTo>
                    <a:lnTo>
                      <a:pt x="414" y="339"/>
                    </a:lnTo>
                    <a:lnTo>
                      <a:pt x="417" y="362"/>
                    </a:lnTo>
                    <a:lnTo>
                      <a:pt x="420" y="385"/>
                    </a:lnTo>
                    <a:lnTo>
                      <a:pt x="422" y="409"/>
                    </a:lnTo>
                    <a:lnTo>
                      <a:pt x="423" y="433"/>
                    </a:lnTo>
                    <a:lnTo>
                      <a:pt x="424" y="457"/>
                    </a:lnTo>
                    <a:lnTo>
                      <a:pt x="424" y="482"/>
                    </a:lnTo>
                    <a:lnTo>
                      <a:pt x="424" y="507"/>
                    </a:lnTo>
                    <a:lnTo>
                      <a:pt x="423" y="531"/>
                    </a:lnTo>
                    <a:lnTo>
                      <a:pt x="422" y="555"/>
                    </a:lnTo>
                    <a:lnTo>
                      <a:pt x="420" y="579"/>
                    </a:lnTo>
                    <a:lnTo>
                      <a:pt x="417" y="602"/>
                    </a:lnTo>
                    <a:lnTo>
                      <a:pt x="414" y="625"/>
                    </a:lnTo>
                    <a:lnTo>
                      <a:pt x="411" y="647"/>
                    </a:lnTo>
                    <a:lnTo>
                      <a:pt x="407" y="669"/>
                    </a:lnTo>
                    <a:lnTo>
                      <a:pt x="403" y="690"/>
                    </a:lnTo>
                    <a:lnTo>
                      <a:pt x="399" y="711"/>
                    </a:lnTo>
                    <a:lnTo>
                      <a:pt x="393" y="731"/>
                    </a:lnTo>
                    <a:lnTo>
                      <a:pt x="388" y="751"/>
                    </a:lnTo>
                    <a:lnTo>
                      <a:pt x="382" y="770"/>
                    </a:lnTo>
                    <a:lnTo>
                      <a:pt x="376" y="788"/>
                    </a:lnTo>
                    <a:lnTo>
                      <a:pt x="369" y="806"/>
                    </a:lnTo>
                    <a:lnTo>
                      <a:pt x="362" y="822"/>
                    </a:lnTo>
                    <a:lnTo>
                      <a:pt x="354" y="839"/>
                    </a:lnTo>
                    <a:lnTo>
                      <a:pt x="347" y="854"/>
                    </a:lnTo>
                    <a:lnTo>
                      <a:pt x="339" y="868"/>
                    </a:lnTo>
                    <a:lnTo>
                      <a:pt x="331" y="882"/>
                    </a:lnTo>
                    <a:lnTo>
                      <a:pt x="322" y="894"/>
                    </a:lnTo>
                    <a:lnTo>
                      <a:pt x="313" y="906"/>
                    </a:lnTo>
                    <a:lnTo>
                      <a:pt x="303" y="916"/>
                    </a:lnTo>
                    <a:lnTo>
                      <a:pt x="294" y="926"/>
                    </a:lnTo>
                    <a:lnTo>
                      <a:pt x="284" y="935"/>
                    </a:lnTo>
                    <a:lnTo>
                      <a:pt x="275" y="942"/>
                    </a:lnTo>
                    <a:lnTo>
                      <a:pt x="265" y="949"/>
                    </a:lnTo>
                    <a:lnTo>
                      <a:pt x="255" y="954"/>
                    </a:lnTo>
                    <a:lnTo>
                      <a:pt x="244" y="958"/>
                    </a:lnTo>
                    <a:lnTo>
                      <a:pt x="234" y="962"/>
                    </a:lnTo>
                    <a:lnTo>
                      <a:pt x="223" y="964"/>
                    </a:lnTo>
                    <a:lnTo>
                      <a:pt x="212" y="964"/>
                    </a:lnTo>
                    <a:lnTo>
                      <a:pt x="201" y="964"/>
                    </a:lnTo>
                    <a:lnTo>
                      <a:pt x="190" y="962"/>
                    </a:lnTo>
                    <a:lnTo>
                      <a:pt x="180" y="958"/>
                    </a:lnTo>
                    <a:lnTo>
                      <a:pt x="169" y="954"/>
                    </a:lnTo>
                    <a:lnTo>
                      <a:pt x="159" y="949"/>
                    </a:lnTo>
                    <a:lnTo>
                      <a:pt x="149" y="942"/>
                    </a:lnTo>
                    <a:lnTo>
                      <a:pt x="139" y="935"/>
                    </a:lnTo>
                    <a:lnTo>
                      <a:pt x="130" y="926"/>
                    </a:lnTo>
                    <a:lnTo>
                      <a:pt x="120" y="916"/>
                    </a:lnTo>
                    <a:lnTo>
                      <a:pt x="111" y="906"/>
                    </a:lnTo>
                    <a:lnTo>
                      <a:pt x="102" y="894"/>
                    </a:lnTo>
                    <a:lnTo>
                      <a:pt x="93" y="882"/>
                    </a:lnTo>
                    <a:lnTo>
                      <a:pt x="85" y="868"/>
                    </a:lnTo>
                    <a:lnTo>
                      <a:pt x="77" y="854"/>
                    </a:lnTo>
                    <a:lnTo>
                      <a:pt x="70" y="839"/>
                    </a:lnTo>
                    <a:lnTo>
                      <a:pt x="62" y="822"/>
                    </a:lnTo>
                    <a:lnTo>
                      <a:pt x="55" y="806"/>
                    </a:lnTo>
                    <a:lnTo>
                      <a:pt x="48" y="788"/>
                    </a:lnTo>
                    <a:lnTo>
                      <a:pt x="42" y="770"/>
                    </a:lnTo>
                    <a:lnTo>
                      <a:pt x="36" y="751"/>
                    </a:lnTo>
                    <a:lnTo>
                      <a:pt x="30" y="731"/>
                    </a:lnTo>
                    <a:lnTo>
                      <a:pt x="25" y="711"/>
                    </a:lnTo>
                    <a:lnTo>
                      <a:pt x="21" y="690"/>
                    </a:lnTo>
                    <a:lnTo>
                      <a:pt x="17" y="669"/>
                    </a:lnTo>
                    <a:lnTo>
                      <a:pt x="13" y="647"/>
                    </a:lnTo>
                    <a:lnTo>
                      <a:pt x="10" y="625"/>
                    </a:lnTo>
                    <a:lnTo>
                      <a:pt x="7" y="602"/>
                    </a:lnTo>
                    <a:lnTo>
                      <a:pt x="4" y="579"/>
                    </a:lnTo>
                    <a:lnTo>
                      <a:pt x="2" y="555"/>
                    </a:lnTo>
                    <a:lnTo>
                      <a:pt x="1" y="531"/>
                    </a:lnTo>
                    <a:lnTo>
                      <a:pt x="0" y="507"/>
                    </a:lnTo>
                    <a:lnTo>
                      <a:pt x="0" y="482"/>
                    </a:lnTo>
                    <a:lnTo>
                      <a:pt x="0" y="457"/>
                    </a:lnTo>
                    <a:lnTo>
                      <a:pt x="1" y="433"/>
                    </a:lnTo>
                    <a:lnTo>
                      <a:pt x="2" y="409"/>
                    </a:lnTo>
                    <a:lnTo>
                      <a:pt x="4" y="385"/>
                    </a:lnTo>
                    <a:lnTo>
                      <a:pt x="7" y="362"/>
                    </a:lnTo>
                    <a:lnTo>
                      <a:pt x="10" y="339"/>
                    </a:lnTo>
                    <a:lnTo>
                      <a:pt x="13" y="317"/>
                    </a:lnTo>
                    <a:lnTo>
                      <a:pt x="17" y="295"/>
                    </a:lnTo>
                    <a:lnTo>
                      <a:pt x="21" y="273"/>
                    </a:lnTo>
                    <a:lnTo>
                      <a:pt x="25" y="253"/>
                    </a:lnTo>
                    <a:lnTo>
                      <a:pt x="30" y="232"/>
                    </a:lnTo>
                    <a:lnTo>
                      <a:pt x="36" y="213"/>
                    </a:lnTo>
                    <a:lnTo>
                      <a:pt x="42" y="194"/>
                    </a:lnTo>
                    <a:lnTo>
                      <a:pt x="48" y="175"/>
                    </a:lnTo>
                    <a:lnTo>
                      <a:pt x="55" y="158"/>
                    </a:lnTo>
                    <a:lnTo>
                      <a:pt x="62" y="141"/>
                    </a:lnTo>
                    <a:lnTo>
                      <a:pt x="70" y="125"/>
                    </a:lnTo>
                    <a:lnTo>
                      <a:pt x="77" y="110"/>
                    </a:lnTo>
                    <a:lnTo>
                      <a:pt x="85" y="96"/>
                    </a:lnTo>
                    <a:lnTo>
                      <a:pt x="93" y="82"/>
                    </a:lnTo>
                    <a:lnTo>
                      <a:pt x="102" y="69"/>
                    </a:lnTo>
                    <a:lnTo>
                      <a:pt x="111" y="58"/>
                    </a:lnTo>
                    <a:lnTo>
                      <a:pt x="120" y="48"/>
                    </a:lnTo>
                    <a:lnTo>
                      <a:pt x="130" y="38"/>
                    </a:lnTo>
                    <a:lnTo>
                      <a:pt x="139" y="29"/>
                    </a:lnTo>
                    <a:lnTo>
                      <a:pt x="149" y="22"/>
                    </a:lnTo>
                    <a:lnTo>
                      <a:pt x="159" y="15"/>
                    </a:lnTo>
                    <a:lnTo>
                      <a:pt x="169" y="9"/>
                    </a:lnTo>
                    <a:lnTo>
                      <a:pt x="180" y="5"/>
                    </a:lnTo>
                    <a:lnTo>
                      <a:pt x="190" y="2"/>
                    </a:lnTo>
                    <a:lnTo>
                      <a:pt x="201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501" name="Rectangle 14">
            <a:extLst>
              <a:ext uri="{FF2B5EF4-FFF2-40B4-BE49-F238E27FC236}">
                <a16:creationId xmlns:a16="http://schemas.microsoft.com/office/drawing/2014/main" id="{1AB5971F-54BB-542A-EB1E-A9998C0F011F}"/>
              </a:ext>
            </a:extLst>
          </p:cNvPr>
          <p:cNvSpPr>
            <a:spLocks noChangeArrowheads="1"/>
          </p:cNvSpPr>
          <p:nvPr/>
        </p:nvSpPr>
        <p:spPr bwMode="auto">
          <a:xfrm rot="20492333">
            <a:off x="1550846" y="1695607"/>
            <a:ext cx="174676" cy="884752"/>
          </a:xfrm>
          <a:prstGeom prst="rect">
            <a:avLst/>
          </a:prstGeom>
          <a:solidFill>
            <a:schemeClr val="bg1"/>
          </a:solidFill>
          <a:ln w="19050">
            <a:solidFill>
              <a:srgbClr val="00FA00"/>
            </a:solidFill>
            <a:miter lim="800000"/>
            <a:headEnd/>
            <a:tailEnd type="none" w="med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08" name="Rectangle 34">
            <a:extLst>
              <a:ext uri="{FF2B5EF4-FFF2-40B4-BE49-F238E27FC236}">
                <a16:creationId xmlns:a16="http://schemas.microsoft.com/office/drawing/2014/main" id="{73765893-52EA-9158-E091-FA53EB723F37}"/>
              </a:ext>
            </a:extLst>
          </p:cNvPr>
          <p:cNvSpPr>
            <a:spLocks noChangeArrowheads="1"/>
          </p:cNvSpPr>
          <p:nvPr/>
        </p:nvSpPr>
        <p:spPr bwMode="auto">
          <a:xfrm rot="20492333">
            <a:off x="2086589" y="1439727"/>
            <a:ext cx="175710" cy="884752"/>
          </a:xfrm>
          <a:prstGeom prst="rect">
            <a:avLst/>
          </a:prstGeom>
          <a:solidFill>
            <a:schemeClr val="bg1"/>
          </a:solidFill>
          <a:ln w="19050">
            <a:solidFill>
              <a:srgbClr val="00FA00"/>
            </a:solidFill>
            <a:miter lim="800000"/>
            <a:headEnd/>
            <a:tailEnd type="none" w="med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22" name="Rectangle 148">
            <a:extLst>
              <a:ext uri="{FF2B5EF4-FFF2-40B4-BE49-F238E27FC236}">
                <a16:creationId xmlns:a16="http://schemas.microsoft.com/office/drawing/2014/main" id="{9EE56DA1-3199-7363-AB0F-F71422AA8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645" y="3077751"/>
            <a:ext cx="1912012" cy="6844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MUSCLE ATROPHY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47" name="Line 146">
            <a:extLst>
              <a:ext uri="{FF2B5EF4-FFF2-40B4-BE49-F238E27FC236}">
                <a16:creationId xmlns:a16="http://schemas.microsoft.com/office/drawing/2014/main" id="{5F0B637A-9208-47F6-EFDD-DAC7D3A21C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7781" y="3659941"/>
            <a:ext cx="330951" cy="5003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14" name="Rectangle 156">
            <a:extLst>
              <a:ext uri="{FF2B5EF4-FFF2-40B4-BE49-F238E27FC236}">
                <a16:creationId xmlns:a16="http://schemas.microsoft.com/office/drawing/2014/main" id="{99A27541-D263-B1CB-2DE8-076DC8E59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28" y="268526"/>
            <a:ext cx="8796867" cy="400110"/>
          </a:xfrm>
          <a:prstGeom prst="rect">
            <a:avLst/>
          </a:prstGeom>
          <a:solidFill>
            <a:srgbClr val="FF7F1B"/>
          </a:solidFill>
          <a:ln w="9525">
            <a:solidFill>
              <a:srgbClr val="FF7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GLUCOCORTICOIDS PROMOTE MUSCLE ATROPHY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55" name="Freeform 21">
            <a:extLst>
              <a:ext uri="{FF2B5EF4-FFF2-40B4-BE49-F238E27FC236}">
                <a16:creationId xmlns:a16="http://schemas.microsoft.com/office/drawing/2014/main" id="{D466876D-3652-2BB5-5E72-F2E8D44ACBD7}"/>
              </a:ext>
            </a:extLst>
          </p:cNvPr>
          <p:cNvSpPr>
            <a:spLocks/>
          </p:cNvSpPr>
          <p:nvPr/>
        </p:nvSpPr>
        <p:spPr bwMode="auto">
          <a:xfrm rot="683686">
            <a:off x="3835421" y="3278683"/>
            <a:ext cx="1986844" cy="1021644"/>
          </a:xfrm>
          <a:custGeom>
            <a:avLst/>
            <a:gdLst>
              <a:gd name="T0" fmla="*/ 0 w 1408"/>
              <a:gd name="T1" fmla="*/ 2147483646 h 724"/>
              <a:gd name="T2" fmla="*/ 2147483646 w 1408"/>
              <a:gd name="T3" fmla="*/ 2147483646 h 724"/>
              <a:gd name="T4" fmla="*/ 2147483646 w 1408"/>
              <a:gd name="T5" fmla="*/ 0 h 724"/>
              <a:gd name="T6" fmla="*/ 0 60000 65536"/>
              <a:gd name="T7" fmla="*/ 0 60000 65536"/>
              <a:gd name="T8" fmla="*/ 0 60000 65536"/>
              <a:gd name="T9" fmla="*/ 0 w 1408"/>
              <a:gd name="T10" fmla="*/ 0 h 724"/>
              <a:gd name="T11" fmla="*/ 1408 w 1408"/>
              <a:gd name="T12" fmla="*/ 724 h 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8" h="724">
                <a:moveTo>
                  <a:pt x="0" y="600"/>
                </a:moveTo>
                <a:cubicBezTo>
                  <a:pt x="258" y="662"/>
                  <a:pt x="517" y="724"/>
                  <a:pt x="752" y="624"/>
                </a:cubicBezTo>
                <a:cubicBezTo>
                  <a:pt x="987" y="524"/>
                  <a:pt x="1197" y="262"/>
                  <a:pt x="1408" y="0"/>
                </a:cubicBezTo>
              </a:path>
            </a:pathLst>
          </a:custGeom>
          <a:noFill/>
          <a:ln w="114300">
            <a:solidFill>
              <a:srgbClr val="FFC000"/>
            </a:solidFill>
            <a:prstDash val="solid"/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D4014C-47C9-86A8-199A-C0F5153FC990}"/>
              </a:ext>
            </a:extLst>
          </p:cNvPr>
          <p:cNvSpPr>
            <a:spLocks noChangeArrowheads="1"/>
          </p:cNvSpPr>
          <p:nvPr/>
        </p:nvSpPr>
        <p:spPr bwMode="auto">
          <a:xfrm rot="1764611">
            <a:off x="6131369" y="1146105"/>
            <a:ext cx="782265" cy="4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Amino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Acids</a:t>
            </a:r>
          </a:p>
        </p:txBody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id="{0E6776F6-F6CD-1691-95A1-80997D1E7F69}"/>
              </a:ext>
            </a:extLst>
          </p:cNvPr>
          <p:cNvSpPr>
            <a:spLocks/>
          </p:cNvSpPr>
          <p:nvPr/>
        </p:nvSpPr>
        <p:spPr bwMode="auto">
          <a:xfrm rot="17846998">
            <a:off x="1912200" y="2233576"/>
            <a:ext cx="119766" cy="108223"/>
          </a:xfrm>
          <a:custGeom>
            <a:avLst/>
            <a:gdLst>
              <a:gd name="T0" fmla="*/ 0 w 1570"/>
              <a:gd name="T1" fmla="*/ 18 h 488"/>
              <a:gd name="T2" fmla="*/ 61 w 1570"/>
              <a:gd name="T3" fmla="*/ 56 h 488"/>
              <a:gd name="T4" fmla="*/ 126 w 1570"/>
              <a:gd name="T5" fmla="*/ 95 h 488"/>
              <a:gd name="T6" fmla="*/ 195 w 1570"/>
              <a:gd name="T7" fmla="*/ 136 h 488"/>
              <a:gd name="T8" fmla="*/ 269 w 1570"/>
              <a:gd name="T9" fmla="*/ 176 h 488"/>
              <a:gd name="T10" fmla="*/ 348 w 1570"/>
              <a:gd name="T11" fmla="*/ 216 h 488"/>
              <a:gd name="T12" fmla="*/ 431 w 1570"/>
              <a:gd name="T13" fmla="*/ 256 h 488"/>
              <a:gd name="T14" fmla="*/ 520 w 1570"/>
              <a:gd name="T15" fmla="*/ 294 h 488"/>
              <a:gd name="T16" fmla="*/ 614 w 1570"/>
              <a:gd name="T17" fmla="*/ 330 h 488"/>
              <a:gd name="T18" fmla="*/ 714 w 1570"/>
              <a:gd name="T19" fmla="*/ 364 h 488"/>
              <a:gd name="T20" fmla="*/ 818 w 1570"/>
              <a:gd name="T21" fmla="*/ 395 h 488"/>
              <a:gd name="T22" fmla="*/ 929 w 1570"/>
              <a:gd name="T23" fmla="*/ 422 h 488"/>
              <a:gd name="T24" fmla="*/ 1044 w 1570"/>
              <a:gd name="T25" fmla="*/ 446 h 488"/>
              <a:gd name="T26" fmla="*/ 1167 w 1570"/>
              <a:gd name="T27" fmla="*/ 464 h 488"/>
              <a:gd name="T28" fmla="*/ 1295 w 1570"/>
              <a:gd name="T29" fmla="*/ 478 h 488"/>
              <a:gd name="T30" fmla="*/ 1429 w 1570"/>
              <a:gd name="T31" fmla="*/ 486 h 488"/>
              <a:gd name="T32" fmla="*/ 1570 w 1570"/>
              <a:gd name="T33" fmla="*/ 488 h 488"/>
              <a:gd name="T34" fmla="*/ 1499 w 1570"/>
              <a:gd name="T35" fmla="*/ 468 h 488"/>
              <a:gd name="T36" fmla="*/ 1362 w 1570"/>
              <a:gd name="T37" fmla="*/ 462 h 488"/>
              <a:gd name="T38" fmla="*/ 1232 w 1570"/>
              <a:gd name="T39" fmla="*/ 452 h 488"/>
              <a:gd name="T40" fmla="*/ 1108 w 1570"/>
              <a:gd name="T41" fmla="*/ 435 h 488"/>
              <a:gd name="T42" fmla="*/ 990 w 1570"/>
              <a:gd name="T43" fmla="*/ 414 h 488"/>
              <a:gd name="T44" fmla="*/ 877 w 1570"/>
              <a:gd name="T45" fmla="*/ 389 h 488"/>
              <a:gd name="T46" fmla="*/ 771 w 1570"/>
              <a:gd name="T47" fmla="*/ 360 h 488"/>
              <a:gd name="T48" fmla="*/ 670 w 1570"/>
              <a:gd name="T49" fmla="*/ 328 h 488"/>
              <a:gd name="T50" fmla="*/ 574 w 1570"/>
              <a:gd name="T51" fmla="*/ 293 h 488"/>
              <a:gd name="T52" fmla="*/ 483 w 1570"/>
              <a:gd name="T53" fmla="*/ 256 h 488"/>
              <a:gd name="T54" fmla="*/ 398 w 1570"/>
              <a:gd name="T55" fmla="*/ 218 h 488"/>
              <a:gd name="T56" fmla="*/ 317 w 1570"/>
              <a:gd name="T57" fmla="*/ 178 h 488"/>
              <a:gd name="T58" fmla="*/ 242 w 1570"/>
              <a:gd name="T59" fmla="*/ 138 h 488"/>
              <a:gd name="T60" fmla="*/ 170 w 1570"/>
              <a:gd name="T61" fmla="*/ 97 h 488"/>
              <a:gd name="T62" fmla="*/ 103 w 1570"/>
              <a:gd name="T63" fmla="*/ 58 h 488"/>
              <a:gd name="T64" fmla="*/ 41 w 1570"/>
              <a:gd name="T65" fmla="*/ 19 h 488"/>
              <a:gd name="T66" fmla="*/ 12 w 1570"/>
              <a:gd name="T67" fmla="*/ 0 h 4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70" h="488">
                <a:moveTo>
                  <a:pt x="0" y="18"/>
                </a:moveTo>
                <a:lnTo>
                  <a:pt x="0" y="18"/>
                </a:lnTo>
                <a:lnTo>
                  <a:pt x="30" y="37"/>
                </a:lnTo>
                <a:lnTo>
                  <a:pt x="61" y="56"/>
                </a:lnTo>
                <a:lnTo>
                  <a:pt x="93" y="75"/>
                </a:lnTo>
                <a:lnTo>
                  <a:pt x="126" y="95"/>
                </a:lnTo>
                <a:lnTo>
                  <a:pt x="160" y="116"/>
                </a:lnTo>
                <a:lnTo>
                  <a:pt x="195" y="136"/>
                </a:lnTo>
                <a:lnTo>
                  <a:pt x="231" y="156"/>
                </a:lnTo>
                <a:lnTo>
                  <a:pt x="269" y="176"/>
                </a:lnTo>
                <a:lnTo>
                  <a:pt x="308" y="196"/>
                </a:lnTo>
                <a:lnTo>
                  <a:pt x="348" y="216"/>
                </a:lnTo>
                <a:lnTo>
                  <a:pt x="389" y="236"/>
                </a:lnTo>
                <a:lnTo>
                  <a:pt x="431" y="256"/>
                </a:lnTo>
                <a:lnTo>
                  <a:pt x="475" y="275"/>
                </a:lnTo>
                <a:lnTo>
                  <a:pt x="520" y="294"/>
                </a:lnTo>
                <a:lnTo>
                  <a:pt x="567" y="312"/>
                </a:lnTo>
                <a:lnTo>
                  <a:pt x="614" y="330"/>
                </a:lnTo>
                <a:lnTo>
                  <a:pt x="663" y="347"/>
                </a:lnTo>
                <a:lnTo>
                  <a:pt x="714" y="364"/>
                </a:lnTo>
                <a:lnTo>
                  <a:pt x="765" y="380"/>
                </a:lnTo>
                <a:lnTo>
                  <a:pt x="818" y="395"/>
                </a:lnTo>
                <a:lnTo>
                  <a:pt x="873" y="408"/>
                </a:lnTo>
                <a:lnTo>
                  <a:pt x="929" y="422"/>
                </a:lnTo>
                <a:lnTo>
                  <a:pt x="986" y="435"/>
                </a:lnTo>
                <a:lnTo>
                  <a:pt x="1044" y="446"/>
                </a:lnTo>
                <a:lnTo>
                  <a:pt x="1105" y="456"/>
                </a:lnTo>
                <a:lnTo>
                  <a:pt x="1167" y="464"/>
                </a:lnTo>
                <a:lnTo>
                  <a:pt x="1230" y="472"/>
                </a:lnTo>
                <a:lnTo>
                  <a:pt x="1295" y="478"/>
                </a:lnTo>
                <a:lnTo>
                  <a:pt x="1361" y="483"/>
                </a:lnTo>
                <a:lnTo>
                  <a:pt x="1429" y="486"/>
                </a:lnTo>
                <a:lnTo>
                  <a:pt x="1499" y="488"/>
                </a:lnTo>
                <a:lnTo>
                  <a:pt x="1570" y="488"/>
                </a:lnTo>
                <a:lnTo>
                  <a:pt x="1570" y="468"/>
                </a:lnTo>
                <a:lnTo>
                  <a:pt x="1499" y="468"/>
                </a:lnTo>
                <a:lnTo>
                  <a:pt x="1430" y="465"/>
                </a:lnTo>
                <a:lnTo>
                  <a:pt x="1362" y="462"/>
                </a:lnTo>
                <a:lnTo>
                  <a:pt x="1296" y="457"/>
                </a:lnTo>
                <a:lnTo>
                  <a:pt x="1232" y="452"/>
                </a:lnTo>
                <a:lnTo>
                  <a:pt x="1169" y="443"/>
                </a:lnTo>
                <a:lnTo>
                  <a:pt x="1108" y="435"/>
                </a:lnTo>
                <a:lnTo>
                  <a:pt x="1048" y="425"/>
                </a:lnTo>
                <a:lnTo>
                  <a:pt x="990" y="414"/>
                </a:lnTo>
                <a:lnTo>
                  <a:pt x="933" y="401"/>
                </a:lnTo>
                <a:lnTo>
                  <a:pt x="877" y="389"/>
                </a:lnTo>
                <a:lnTo>
                  <a:pt x="824" y="375"/>
                </a:lnTo>
                <a:lnTo>
                  <a:pt x="771" y="360"/>
                </a:lnTo>
                <a:lnTo>
                  <a:pt x="719" y="344"/>
                </a:lnTo>
                <a:lnTo>
                  <a:pt x="670" y="328"/>
                </a:lnTo>
                <a:lnTo>
                  <a:pt x="621" y="310"/>
                </a:lnTo>
                <a:lnTo>
                  <a:pt x="574" y="293"/>
                </a:lnTo>
                <a:lnTo>
                  <a:pt x="528" y="274"/>
                </a:lnTo>
                <a:lnTo>
                  <a:pt x="483" y="256"/>
                </a:lnTo>
                <a:lnTo>
                  <a:pt x="439" y="237"/>
                </a:lnTo>
                <a:lnTo>
                  <a:pt x="398" y="218"/>
                </a:lnTo>
                <a:lnTo>
                  <a:pt x="357" y="197"/>
                </a:lnTo>
                <a:lnTo>
                  <a:pt x="317" y="178"/>
                </a:lnTo>
                <a:lnTo>
                  <a:pt x="279" y="158"/>
                </a:lnTo>
                <a:lnTo>
                  <a:pt x="242" y="138"/>
                </a:lnTo>
                <a:lnTo>
                  <a:pt x="205" y="117"/>
                </a:lnTo>
                <a:lnTo>
                  <a:pt x="170" y="97"/>
                </a:lnTo>
                <a:lnTo>
                  <a:pt x="136" y="78"/>
                </a:lnTo>
                <a:lnTo>
                  <a:pt x="103" y="58"/>
                </a:lnTo>
                <a:lnTo>
                  <a:pt x="72" y="38"/>
                </a:lnTo>
                <a:lnTo>
                  <a:pt x="41" y="19"/>
                </a:lnTo>
                <a:lnTo>
                  <a:pt x="12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 w="184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8" name="Freeform 15">
            <a:extLst>
              <a:ext uri="{FF2B5EF4-FFF2-40B4-BE49-F238E27FC236}">
                <a16:creationId xmlns:a16="http://schemas.microsoft.com/office/drawing/2014/main" id="{CD2838BD-D67E-7B6A-AA0C-4D651D4DCB8D}"/>
              </a:ext>
            </a:extLst>
          </p:cNvPr>
          <p:cNvSpPr>
            <a:spLocks/>
          </p:cNvSpPr>
          <p:nvPr/>
        </p:nvSpPr>
        <p:spPr bwMode="auto">
          <a:xfrm>
            <a:off x="1718688" y="1989414"/>
            <a:ext cx="349354" cy="620154"/>
          </a:xfrm>
          <a:custGeom>
            <a:avLst/>
            <a:gdLst>
              <a:gd name="T0" fmla="*/ 2147483646 w 256"/>
              <a:gd name="T1" fmla="*/ 2147483646 h 600"/>
              <a:gd name="T2" fmla="*/ 0 w 256"/>
              <a:gd name="T3" fmla="*/ 0 h 600"/>
              <a:gd name="T4" fmla="*/ 2147483646 w 256"/>
              <a:gd name="T5" fmla="*/ 2147483646 h 600"/>
              <a:gd name="T6" fmla="*/ 2147483646 w 256"/>
              <a:gd name="T7" fmla="*/ 2147483646 h 600"/>
              <a:gd name="T8" fmla="*/ 2147483646 w 256"/>
              <a:gd name="T9" fmla="*/ 2147483646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600"/>
              <a:gd name="T17" fmla="*/ 256 w 256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600">
                <a:moveTo>
                  <a:pt x="184" y="600"/>
                </a:moveTo>
                <a:lnTo>
                  <a:pt x="0" y="0"/>
                </a:lnTo>
                <a:lnTo>
                  <a:pt x="96" y="32"/>
                </a:lnTo>
                <a:lnTo>
                  <a:pt x="256" y="576"/>
                </a:lnTo>
                <a:lnTo>
                  <a:pt x="184" y="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FA00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9" name="Freeform 16">
            <a:extLst>
              <a:ext uri="{FF2B5EF4-FFF2-40B4-BE49-F238E27FC236}">
                <a16:creationId xmlns:a16="http://schemas.microsoft.com/office/drawing/2014/main" id="{4D8CC92C-00BE-468C-D7A7-E75A3AA58FE2}"/>
              </a:ext>
            </a:extLst>
          </p:cNvPr>
          <p:cNvSpPr>
            <a:spLocks/>
          </p:cNvSpPr>
          <p:nvPr/>
        </p:nvSpPr>
        <p:spPr bwMode="auto">
          <a:xfrm rot="19197949" flipH="1">
            <a:off x="1938456" y="1914869"/>
            <a:ext cx="349354" cy="620154"/>
          </a:xfrm>
          <a:custGeom>
            <a:avLst/>
            <a:gdLst>
              <a:gd name="T0" fmla="*/ 2147483646 w 256"/>
              <a:gd name="T1" fmla="*/ 2147483646 h 600"/>
              <a:gd name="T2" fmla="*/ 0 w 256"/>
              <a:gd name="T3" fmla="*/ 0 h 600"/>
              <a:gd name="T4" fmla="*/ 2147483646 w 256"/>
              <a:gd name="T5" fmla="*/ 2147483646 h 600"/>
              <a:gd name="T6" fmla="*/ 2147483646 w 256"/>
              <a:gd name="T7" fmla="*/ 2147483646 h 600"/>
              <a:gd name="T8" fmla="*/ 2147483646 w 256"/>
              <a:gd name="T9" fmla="*/ 2147483646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600"/>
              <a:gd name="T17" fmla="*/ 256 w 256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600">
                <a:moveTo>
                  <a:pt x="184" y="600"/>
                </a:moveTo>
                <a:lnTo>
                  <a:pt x="0" y="0"/>
                </a:lnTo>
                <a:lnTo>
                  <a:pt x="96" y="32"/>
                </a:lnTo>
                <a:lnTo>
                  <a:pt x="256" y="576"/>
                </a:lnTo>
                <a:lnTo>
                  <a:pt x="184" y="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FA00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27456903-FB09-8F0E-C521-BB6E939615C3}"/>
              </a:ext>
            </a:extLst>
          </p:cNvPr>
          <p:cNvSpPr>
            <a:spLocks/>
          </p:cNvSpPr>
          <p:nvPr/>
        </p:nvSpPr>
        <p:spPr bwMode="auto">
          <a:xfrm rot="20415455">
            <a:off x="6071892" y="1817805"/>
            <a:ext cx="119766" cy="108223"/>
          </a:xfrm>
          <a:custGeom>
            <a:avLst/>
            <a:gdLst>
              <a:gd name="T0" fmla="*/ 0 w 1570"/>
              <a:gd name="T1" fmla="*/ 18 h 488"/>
              <a:gd name="T2" fmla="*/ 61 w 1570"/>
              <a:gd name="T3" fmla="*/ 56 h 488"/>
              <a:gd name="T4" fmla="*/ 126 w 1570"/>
              <a:gd name="T5" fmla="*/ 95 h 488"/>
              <a:gd name="T6" fmla="*/ 195 w 1570"/>
              <a:gd name="T7" fmla="*/ 136 h 488"/>
              <a:gd name="T8" fmla="*/ 269 w 1570"/>
              <a:gd name="T9" fmla="*/ 176 h 488"/>
              <a:gd name="T10" fmla="*/ 348 w 1570"/>
              <a:gd name="T11" fmla="*/ 216 h 488"/>
              <a:gd name="T12" fmla="*/ 431 w 1570"/>
              <a:gd name="T13" fmla="*/ 256 h 488"/>
              <a:gd name="T14" fmla="*/ 520 w 1570"/>
              <a:gd name="T15" fmla="*/ 294 h 488"/>
              <a:gd name="T16" fmla="*/ 614 w 1570"/>
              <a:gd name="T17" fmla="*/ 330 h 488"/>
              <a:gd name="T18" fmla="*/ 714 w 1570"/>
              <a:gd name="T19" fmla="*/ 364 h 488"/>
              <a:gd name="T20" fmla="*/ 818 w 1570"/>
              <a:gd name="T21" fmla="*/ 395 h 488"/>
              <a:gd name="T22" fmla="*/ 929 w 1570"/>
              <a:gd name="T23" fmla="*/ 422 h 488"/>
              <a:gd name="T24" fmla="*/ 1044 w 1570"/>
              <a:gd name="T25" fmla="*/ 446 h 488"/>
              <a:gd name="T26" fmla="*/ 1167 w 1570"/>
              <a:gd name="T27" fmla="*/ 464 h 488"/>
              <a:gd name="T28" fmla="*/ 1295 w 1570"/>
              <a:gd name="T29" fmla="*/ 478 h 488"/>
              <a:gd name="T30" fmla="*/ 1429 w 1570"/>
              <a:gd name="T31" fmla="*/ 486 h 488"/>
              <a:gd name="T32" fmla="*/ 1570 w 1570"/>
              <a:gd name="T33" fmla="*/ 488 h 488"/>
              <a:gd name="T34" fmla="*/ 1499 w 1570"/>
              <a:gd name="T35" fmla="*/ 468 h 488"/>
              <a:gd name="T36" fmla="*/ 1362 w 1570"/>
              <a:gd name="T37" fmla="*/ 462 h 488"/>
              <a:gd name="T38" fmla="*/ 1232 w 1570"/>
              <a:gd name="T39" fmla="*/ 452 h 488"/>
              <a:gd name="T40" fmla="*/ 1108 w 1570"/>
              <a:gd name="T41" fmla="*/ 435 h 488"/>
              <a:gd name="T42" fmla="*/ 990 w 1570"/>
              <a:gd name="T43" fmla="*/ 414 h 488"/>
              <a:gd name="T44" fmla="*/ 877 w 1570"/>
              <a:gd name="T45" fmla="*/ 389 h 488"/>
              <a:gd name="T46" fmla="*/ 771 w 1570"/>
              <a:gd name="T47" fmla="*/ 360 h 488"/>
              <a:gd name="T48" fmla="*/ 670 w 1570"/>
              <a:gd name="T49" fmla="*/ 328 h 488"/>
              <a:gd name="T50" fmla="*/ 574 w 1570"/>
              <a:gd name="T51" fmla="*/ 293 h 488"/>
              <a:gd name="T52" fmla="*/ 483 w 1570"/>
              <a:gd name="T53" fmla="*/ 256 h 488"/>
              <a:gd name="T54" fmla="*/ 398 w 1570"/>
              <a:gd name="T55" fmla="*/ 218 h 488"/>
              <a:gd name="T56" fmla="*/ 317 w 1570"/>
              <a:gd name="T57" fmla="*/ 178 h 488"/>
              <a:gd name="T58" fmla="*/ 242 w 1570"/>
              <a:gd name="T59" fmla="*/ 138 h 488"/>
              <a:gd name="T60" fmla="*/ 170 w 1570"/>
              <a:gd name="T61" fmla="*/ 97 h 488"/>
              <a:gd name="T62" fmla="*/ 103 w 1570"/>
              <a:gd name="T63" fmla="*/ 58 h 488"/>
              <a:gd name="T64" fmla="*/ 41 w 1570"/>
              <a:gd name="T65" fmla="*/ 19 h 488"/>
              <a:gd name="T66" fmla="*/ 12 w 1570"/>
              <a:gd name="T67" fmla="*/ 0 h 4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70" h="488">
                <a:moveTo>
                  <a:pt x="0" y="18"/>
                </a:moveTo>
                <a:lnTo>
                  <a:pt x="0" y="18"/>
                </a:lnTo>
                <a:lnTo>
                  <a:pt x="30" y="37"/>
                </a:lnTo>
                <a:lnTo>
                  <a:pt x="61" y="56"/>
                </a:lnTo>
                <a:lnTo>
                  <a:pt x="93" y="75"/>
                </a:lnTo>
                <a:lnTo>
                  <a:pt x="126" y="95"/>
                </a:lnTo>
                <a:lnTo>
                  <a:pt x="160" y="116"/>
                </a:lnTo>
                <a:lnTo>
                  <a:pt x="195" y="136"/>
                </a:lnTo>
                <a:lnTo>
                  <a:pt x="231" y="156"/>
                </a:lnTo>
                <a:lnTo>
                  <a:pt x="269" y="176"/>
                </a:lnTo>
                <a:lnTo>
                  <a:pt x="308" y="196"/>
                </a:lnTo>
                <a:lnTo>
                  <a:pt x="348" y="216"/>
                </a:lnTo>
                <a:lnTo>
                  <a:pt x="389" y="236"/>
                </a:lnTo>
                <a:lnTo>
                  <a:pt x="431" y="256"/>
                </a:lnTo>
                <a:lnTo>
                  <a:pt x="475" y="275"/>
                </a:lnTo>
                <a:lnTo>
                  <a:pt x="520" y="294"/>
                </a:lnTo>
                <a:lnTo>
                  <a:pt x="567" y="312"/>
                </a:lnTo>
                <a:lnTo>
                  <a:pt x="614" y="330"/>
                </a:lnTo>
                <a:lnTo>
                  <a:pt x="663" y="347"/>
                </a:lnTo>
                <a:lnTo>
                  <a:pt x="714" y="364"/>
                </a:lnTo>
                <a:lnTo>
                  <a:pt x="765" y="380"/>
                </a:lnTo>
                <a:lnTo>
                  <a:pt x="818" y="395"/>
                </a:lnTo>
                <a:lnTo>
                  <a:pt x="873" y="408"/>
                </a:lnTo>
                <a:lnTo>
                  <a:pt x="929" y="422"/>
                </a:lnTo>
                <a:lnTo>
                  <a:pt x="986" y="435"/>
                </a:lnTo>
                <a:lnTo>
                  <a:pt x="1044" y="446"/>
                </a:lnTo>
                <a:lnTo>
                  <a:pt x="1105" y="456"/>
                </a:lnTo>
                <a:lnTo>
                  <a:pt x="1167" y="464"/>
                </a:lnTo>
                <a:lnTo>
                  <a:pt x="1230" y="472"/>
                </a:lnTo>
                <a:lnTo>
                  <a:pt x="1295" y="478"/>
                </a:lnTo>
                <a:lnTo>
                  <a:pt x="1361" y="483"/>
                </a:lnTo>
                <a:lnTo>
                  <a:pt x="1429" y="486"/>
                </a:lnTo>
                <a:lnTo>
                  <a:pt x="1499" y="488"/>
                </a:lnTo>
                <a:lnTo>
                  <a:pt x="1570" y="488"/>
                </a:lnTo>
                <a:lnTo>
                  <a:pt x="1570" y="468"/>
                </a:lnTo>
                <a:lnTo>
                  <a:pt x="1499" y="468"/>
                </a:lnTo>
                <a:lnTo>
                  <a:pt x="1430" y="465"/>
                </a:lnTo>
                <a:lnTo>
                  <a:pt x="1362" y="462"/>
                </a:lnTo>
                <a:lnTo>
                  <a:pt x="1296" y="457"/>
                </a:lnTo>
                <a:lnTo>
                  <a:pt x="1232" y="452"/>
                </a:lnTo>
                <a:lnTo>
                  <a:pt x="1169" y="443"/>
                </a:lnTo>
                <a:lnTo>
                  <a:pt x="1108" y="435"/>
                </a:lnTo>
                <a:lnTo>
                  <a:pt x="1048" y="425"/>
                </a:lnTo>
                <a:lnTo>
                  <a:pt x="990" y="414"/>
                </a:lnTo>
                <a:lnTo>
                  <a:pt x="933" y="401"/>
                </a:lnTo>
                <a:lnTo>
                  <a:pt x="877" y="389"/>
                </a:lnTo>
                <a:lnTo>
                  <a:pt x="824" y="375"/>
                </a:lnTo>
                <a:lnTo>
                  <a:pt x="771" y="360"/>
                </a:lnTo>
                <a:lnTo>
                  <a:pt x="719" y="344"/>
                </a:lnTo>
                <a:lnTo>
                  <a:pt x="670" y="328"/>
                </a:lnTo>
                <a:lnTo>
                  <a:pt x="621" y="310"/>
                </a:lnTo>
                <a:lnTo>
                  <a:pt x="574" y="293"/>
                </a:lnTo>
                <a:lnTo>
                  <a:pt x="528" y="274"/>
                </a:lnTo>
                <a:lnTo>
                  <a:pt x="483" y="256"/>
                </a:lnTo>
                <a:lnTo>
                  <a:pt x="439" y="237"/>
                </a:lnTo>
                <a:lnTo>
                  <a:pt x="398" y="218"/>
                </a:lnTo>
                <a:lnTo>
                  <a:pt x="357" y="197"/>
                </a:lnTo>
                <a:lnTo>
                  <a:pt x="317" y="178"/>
                </a:lnTo>
                <a:lnTo>
                  <a:pt x="279" y="158"/>
                </a:lnTo>
                <a:lnTo>
                  <a:pt x="242" y="138"/>
                </a:lnTo>
                <a:lnTo>
                  <a:pt x="205" y="117"/>
                </a:lnTo>
                <a:lnTo>
                  <a:pt x="170" y="97"/>
                </a:lnTo>
                <a:lnTo>
                  <a:pt x="136" y="78"/>
                </a:lnTo>
                <a:lnTo>
                  <a:pt x="103" y="58"/>
                </a:lnTo>
                <a:lnTo>
                  <a:pt x="72" y="38"/>
                </a:lnTo>
                <a:lnTo>
                  <a:pt x="41" y="19"/>
                </a:lnTo>
                <a:lnTo>
                  <a:pt x="12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 w="184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3" name="Freeform 13">
            <a:extLst>
              <a:ext uri="{FF2B5EF4-FFF2-40B4-BE49-F238E27FC236}">
                <a16:creationId xmlns:a16="http://schemas.microsoft.com/office/drawing/2014/main" id="{86E9E23D-E4C6-FB51-F33D-DE251CEC99E4}"/>
              </a:ext>
            </a:extLst>
          </p:cNvPr>
          <p:cNvSpPr>
            <a:spLocks/>
          </p:cNvSpPr>
          <p:nvPr/>
        </p:nvSpPr>
        <p:spPr bwMode="auto">
          <a:xfrm>
            <a:off x="5597160" y="1434672"/>
            <a:ext cx="616289" cy="756177"/>
          </a:xfrm>
          <a:custGeom>
            <a:avLst/>
            <a:gdLst>
              <a:gd name="T0" fmla="*/ 2147483646 w 630"/>
              <a:gd name="T1" fmla="*/ 2147483646 h 773"/>
              <a:gd name="T2" fmla="*/ 2147483646 w 630"/>
              <a:gd name="T3" fmla="*/ 2147483646 h 773"/>
              <a:gd name="T4" fmla="*/ 2147483646 w 630"/>
              <a:gd name="T5" fmla="*/ 2147483646 h 773"/>
              <a:gd name="T6" fmla="*/ 2147483646 w 630"/>
              <a:gd name="T7" fmla="*/ 2147483646 h 773"/>
              <a:gd name="T8" fmla="*/ 2147483646 w 630"/>
              <a:gd name="T9" fmla="*/ 2147483646 h 773"/>
              <a:gd name="T10" fmla="*/ 2147483646 w 630"/>
              <a:gd name="T11" fmla="*/ 2147483646 h 773"/>
              <a:gd name="T12" fmla="*/ 2147483646 w 630"/>
              <a:gd name="T13" fmla="*/ 2147483646 h 773"/>
              <a:gd name="T14" fmla="*/ 2147483646 w 630"/>
              <a:gd name="T15" fmla="*/ 2147483646 h 773"/>
              <a:gd name="T16" fmla="*/ 2147483646 w 630"/>
              <a:gd name="T17" fmla="*/ 2147483646 h 773"/>
              <a:gd name="T18" fmla="*/ 2147483646 w 630"/>
              <a:gd name="T19" fmla="*/ 2147483646 h 773"/>
              <a:gd name="T20" fmla="*/ 2147483646 w 630"/>
              <a:gd name="T21" fmla="*/ 2147483646 h 773"/>
              <a:gd name="T22" fmla="*/ 2147483646 w 630"/>
              <a:gd name="T23" fmla="*/ 2147483646 h 773"/>
              <a:gd name="T24" fmla="*/ 2147483646 w 630"/>
              <a:gd name="T25" fmla="*/ 2147483646 h 7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0"/>
              <a:gd name="T40" fmla="*/ 0 h 773"/>
              <a:gd name="T41" fmla="*/ 630 w 630"/>
              <a:gd name="T42" fmla="*/ 773 h 7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0" h="773">
                <a:moveTo>
                  <a:pt x="31" y="638"/>
                </a:moveTo>
                <a:cubicBezTo>
                  <a:pt x="61" y="570"/>
                  <a:pt x="168" y="436"/>
                  <a:pt x="232" y="345"/>
                </a:cubicBezTo>
                <a:cubicBezTo>
                  <a:pt x="295" y="253"/>
                  <a:pt x="370" y="143"/>
                  <a:pt x="411" y="89"/>
                </a:cubicBezTo>
                <a:cubicBezTo>
                  <a:pt x="451" y="34"/>
                  <a:pt x="447" y="27"/>
                  <a:pt x="473" y="14"/>
                </a:cubicBezTo>
                <a:cubicBezTo>
                  <a:pt x="498" y="0"/>
                  <a:pt x="539" y="0"/>
                  <a:pt x="564" y="9"/>
                </a:cubicBezTo>
                <a:cubicBezTo>
                  <a:pt x="589" y="17"/>
                  <a:pt x="615" y="38"/>
                  <a:pt x="623" y="65"/>
                </a:cubicBezTo>
                <a:cubicBezTo>
                  <a:pt x="630" y="91"/>
                  <a:pt x="629" y="127"/>
                  <a:pt x="612" y="169"/>
                </a:cubicBezTo>
                <a:cubicBezTo>
                  <a:pt x="594" y="210"/>
                  <a:pt x="555" y="255"/>
                  <a:pt x="517" y="313"/>
                </a:cubicBezTo>
                <a:cubicBezTo>
                  <a:pt x="477" y="370"/>
                  <a:pt x="426" y="447"/>
                  <a:pt x="380" y="513"/>
                </a:cubicBezTo>
                <a:cubicBezTo>
                  <a:pt x="332" y="578"/>
                  <a:pt x="272" y="662"/>
                  <a:pt x="232" y="705"/>
                </a:cubicBezTo>
                <a:cubicBezTo>
                  <a:pt x="191" y="747"/>
                  <a:pt x="167" y="758"/>
                  <a:pt x="137" y="766"/>
                </a:cubicBezTo>
                <a:cubicBezTo>
                  <a:pt x="106" y="773"/>
                  <a:pt x="64" y="771"/>
                  <a:pt x="47" y="750"/>
                </a:cubicBezTo>
                <a:cubicBezTo>
                  <a:pt x="29" y="728"/>
                  <a:pt x="0" y="705"/>
                  <a:pt x="31" y="63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4" name="Freeform 33">
            <a:extLst>
              <a:ext uri="{FF2B5EF4-FFF2-40B4-BE49-F238E27FC236}">
                <a16:creationId xmlns:a16="http://schemas.microsoft.com/office/drawing/2014/main" id="{E4144663-0921-3F9D-3492-C520BF3C4F4B}"/>
              </a:ext>
            </a:extLst>
          </p:cNvPr>
          <p:cNvSpPr>
            <a:spLocks/>
          </p:cNvSpPr>
          <p:nvPr/>
        </p:nvSpPr>
        <p:spPr bwMode="auto">
          <a:xfrm>
            <a:off x="5945003" y="1694741"/>
            <a:ext cx="616290" cy="756178"/>
          </a:xfrm>
          <a:custGeom>
            <a:avLst/>
            <a:gdLst>
              <a:gd name="T0" fmla="*/ 2147483646 w 630"/>
              <a:gd name="T1" fmla="*/ 2147483646 h 773"/>
              <a:gd name="T2" fmla="*/ 2147483646 w 630"/>
              <a:gd name="T3" fmla="*/ 2147483646 h 773"/>
              <a:gd name="T4" fmla="*/ 2147483646 w 630"/>
              <a:gd name="T5" fmla="*/ 2147483646 h 773"/>
              <a:gd name="T6" fmla="*/ 2147483646 w 630"/>
              <a:gd name="T7" fmla="*/ 2147483646 h 773"/>
              <a:gd name="T8" fmla="*/ 2147483646 w 630"/>
              <a:gd name="T9" fmla="*/ 2147483646 h 773"/>
              <a:gd name="T10" fmla="*/ 2147483646 w 630"/>
              <a:gd name="T11" fmla="*/ 2147483646 h 773"/>
              <a:gd name="T12" fmla="*/ 2147483646 w 630"/>
              <a:gd name="T13" fmla="*/ 2147483646 h 773"/>
              <a:gd name="T14" fmla="*/ 2147483646 w 630"/>
              <a:gd name="T15" fmla="*/ 2147483646 h 773"/>
              <a:gd name="T16" fmla="*/ 2147483646 w 630"/>
              <a:gd name="T17" fmla="*/ 2147483646 h 773"/>
              <a:gd name="T18" fmla="*/ 2147483646 w 630"/>
              <a:gd name="T19" fmla="*/ 2147483646 h 773"/>
              <a:gd name="T20" fmla="*/ 2147483646 w 630"/>
              <a:gd name="T21" fmla="*/ 2147483646 h 773"/>
              <a:gd name="T22" fmla="*/ 2147483646 w 630"/>
              <a:gd name="T23" fmla="*/ 2147483646 h 773"/>
              <a:gd name="T24" fmla="*/ 2147483646 w 630"/>
              <a:gd name="T25" fmla="*/ 2147483646 h 7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0"/>
              <a:gd name="T40" fmla="*/ 0 h 773"/>
              <a:gd name="T41" fmla="*/ 630 w 630"/>
              <a:gd name="T42" fmla="*/ 773 h 7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0" h="773">
                <a:moveTo>
                  <a:pt x="31" y="638"/>
                </a:moveTo>
                <a:cubicBezTo>
                  <a:pt x="61" y="570"/>
                  <a:pt x="168" y="436"/>
                  <a:pt x="232" y="345"/>
                </a:cubicBezTo>
                <a:cubicBezTo>
                  <a:pt x="295" y="253"/>
                  <a:pt x="370" y="143"/>
                  <a:pt x="411" y="89"/>
                </a:cubicBezTo>
                <a:cubicBezTo>
                  <a:pt x="451" y="34"/>
                  <a:pt x="447" y="27"/>
                  <a:pt x="473" y="14"/>
                </a:cubicBezTo>
                <a:cubicBezTo>
                  <a:pt x="498" y="0"/>
                  <a:pt x="539" y="0"/>
                  <a:pt x="564" y="9"/>
                </a:cubicBezTo>
                <a:cubicBezTo>
                  <a:pt x="589" y="17"/>
                  <a:pt x="615" y="38"/>
                  <a:pt x="623" y="65"/>
                </a:cubicBezTo>
                <a:cubicBezTo>
                  <a:pt x="630" y="91"/>
                  <a:pt x="629" y="127"/>
                  <a:pt x="612" y="169"/>
                </a:cubicBezTo>
                <a:cubicBezTo>
                  <a:pt x="594" y="210"/>
                  <a:pt x="555" y="255"/>
                  <a:pt x="517" y="313"/>
                </a:cubicBezTo>
                <a:cubicBezTo>
                  <a:pt x="477" y="370"/>
                  <a:pt x="426" y="447"/>
                  <a:pt x="380" y="513"/>
                </a:cubicBezTo>
                <a:cubicBezTo>
                  <a:pt x="332" y="578"/>
                  <a:pt x="272" y="662"/>
                  <a:pt x="232" y="705"/>
                </a:cubicBezTo>
                <a:cubicBezTo>
                  <a:pt x="191" y="747"/>
                  <a:pt x="167" y="758"/>
                  <a:pt x="137" y="766"/>
                </a:cubicBezTo>
                <a:cubicBezTo>
                  <a:pt x="106" y="773"/>
                  <a:pt x="64" y="771"/>
                  <a:pt x="47" y="750"/>
                </a:cubicBezTo>
                <a:cubicBezTo>
                  <a:pt x="29" y="728"/>
                  <a:pt x="0" y="705"/>
                  <a:pt x="31" y="63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6" name="Line 61">
            <a:extLst>
              <a:ext uri="{FF2B5EF4-FFF2-40B4-BE49-F238E27FC236}">
                <a16:creationId xmlns:a16="http://schemas.microsoft.com/office/drawing/2014/main" id="{A967B538-AAAE-A839-9599-EA04B983E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8824" y="1613684"/>
            <a:ext cx="624968" cy="86877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21">
            <a:extLst>
              <a:ext uri="{FF2B5EF4-FFF2-40B4-BE49-F238E27FC236}">
                <a16:creationId xmlns:a16="http://schemas.microsoft.com/office/drawing/2014/main" id="{5ADDC5F4-0D47-8E7E-D4C6-CA9D7F5C93B0}"/>
              </a:ext>
            </a:extLst>
          </p:cNvPr>
          <p:cNvSpPr>
            <a:spLocks/>
          </p:cNvSpPr>
          <p:nvPr/>
        </p:nvSpPr>
        <p:spPr bwMode="auto">
          <a:xfrm rot="19571715" flipV="1">
            <a:off x="4298975" y="2514035"/>
            <a:ext cx="1471751" cy="1082916"/>
          </a:xfrm>
          <a:custGeom>
            <a:avLst/>
            <a:gdLst>
              <a:gd name="T0" fmla="*/ 0 w 1408"/>
              <a:gd name="T1" fmla="*/ 2147483646 h 724"/>
              <a:gd name="T2" fmla="*/ 2147483646 w 1408"/>
              <a:gd name="T3" fmla="*/ 2147483646 h 724"/>
              <a:gd name="T4" fmla="*/ 2147483646 w 1408"/>
              <a:gd name="T5" fmla="*/ 0 h 724"/>
              <a:gd name="T6" fmla="*/ 0 60000 65536"/>
              <a:gd name="T7" fmla="*/ 0 60000 65536"/>
              <a:gd name="T8" fmla="*/ 0 60000 65536"/>
              <a:gd name="T9" fmla="*/ 0 w 1408"/>
              <a:gd name="T10" fmla="*/ 0 h 724"/>
              <a:gd name="T11" fmla="*/ 1408 w 1408"/>
              <a:gd name="T12" fmla="*/ 724 h 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8" h="724">
                <a:moveTo>
                  <a:pt x="0" y="600"/>
                </a:moveTo>
                <a:cubicBezTo>
                  <a:pt x="258" y="662"/>
                  <a:pt x="517" y="724"/>
                  <a:pt x="752" y="624"/>
                </a:cubicBezTo>
                <a:cubicBezTo>
                  <a:pt x="987" y="524"/>
                  <a:pt x="1197" y="262"/>
                  <a:pt x="1408" y="0"/>
                </a:cubicBezTo>
              </a:path>
            </a:pathLst>
          </a:custGeom>
          <a:noFill/>
          <a:ln w="114300">
            <a:solidFill>
              <a:srgbClr val="FFC000"/>
            </a:solidFill>
            <a:prstDash val="solid"/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B36121C-FEB3-AA82-350B-92A8A7CFEDA6}"/>
              </a:ext>
            </a:extLst>
          </p:cNvPr>
          <p:cNvGrpSpPr/>
          <p:nvPr/>
        </p:nvGrpSpPr>
        <p:grpSpPr>
          <a:xfrm>
            <a:off x="3226028" y="2609406"/>
            <a:ext cx="1438848" cy="595785"/>
            <a:chOff x="3273827" y="2820949"/>
            <a:chExt cx="1438848" cy="59578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343859-2E91-02E8-5996-4359FA976A95}"/>
                </a:ext>
              </a:extLst>
            </p:cNvPr>
            <p:cNvSpPr/>
            <p:nvPr/>
          </p:nvSpPr>
          <p:spPr>
            <a:xfrm>
              <a:off x="3273827" y="2820949"/>
              <a:ext cx="716797" cy="590104"/>
            </a:xfrm>
            <a:prstGeom prst="rect">
              <a:avLst/>
            </a:prstGeom>
            <a:solidFill>
              <a:srgbClr val="FF9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53" name="Rectangle 149">
              <a:extLst>
                <a:ext uri="{FF2B5EF4-FFF2-40B4-BE49-F238E27FC236}">
                  <a16:creationId xmlns:a16="http://schemas.microsoft.com/office/drawing/2014/main" id="{C45610B9-32B3-51C8-5A3E-F20AE2B57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215" y="2826121"/>
              <a:ext cx="1296460" cy="590613"/>
            </a:xfrm>
            <a:prstGeom prst="rect">
              <a:avLst/>
            </a:prstGeom>
            <a:solidFill>
              <a:srgbClr val="FF95FF"/>
            </a:solidFill>
            <a:ln>
              <a:noFill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Protein</a:t>
              </a:r>
            </a:p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Synthesis</a:t>
              </a:r>
            </a:p>
          </p:txBody>
        </p:sp>
        <p:sp>
          <p:nvSpPr>
            <p:cNvPr id="44" name="Down Arrow 43">
              <a:extLst>
                <a:ext uri="{FF2B5EF4-FFF2-40B4-BE49-F238E27FC236}">
                  <a16:creationId xmlns:a16="http://schemas.microsoft.com/office/drawing/2014/main" id="{4D38AD16-71DE-7A5F-0004-D9C605C2FB74}"/>
                </a:ext>
              </a:extLst>
            </p:cNvPr>
            <p:cNvSpPr/>
            <p:nvPr/>
          </p:nvSpPr>
          <p:spPr bwMode="auto">
            <a:xfrm>
              <a:off x="3275765" y="2956770"/>
              <a:ext cx="232833" cy="33584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 28">
            <a:extLst>
              <a:ext uri="{FF2B5EF4-FFF2-40B4-BE49-F238E27FC236}">
                <a16:creationId xmlns:a16="http://schemas.microsoft.com/office/drawing/2014/main" id="{EF2EDAA4-0DEB-93E0-A17E-01C1636D1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184" y="5583552"/>
            <a:ext cx="1465250" cy="4999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ACTIVIN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RECEPTORS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B5CE5A-A090-99C5-6B59-A33CE8A72262}"/>
              </a:ext>
            </a:extLst>
          </p:cNvPr>
          <p:cNvGrpSpPr/>
          <p:nvPr/>
        </p:nvGrpSpPr>
        <p:grpSpPr>
          <a:xfrm>
            <a:off x="3242869" y="3661957"/>
            <a:ext cx="1663644" cy="622696"/>
            <a:chOff x="3273827" y="2826122"/>
            <a:chExt cx="1663644" cy="62269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E5C6601-FBF8-A777-1BFC-BD04633B6ABF}"/>
                </a:ext>
              </a:extLst>
            </p:cNvPr>
            <p:cNvSpPr/>
            <p:nvPr/>
          </p:nvSpPr>
          <p:spPr>
            <a:xfrm>
              <a:off x="3273827" y="2831803"/>
              <a:ext cx="716797" cy="608125"/>
            </a:xfrm>
            <a:prstGeom prst="rect">
              <a:avLst/>
            </a:prstGeom>
            <a:solidFill>
              <a:srgbClr val="FF9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149">
              <a:extLst>
                <a:ext uri="{FF2B5EF4-FFF2-40B4-BE49-F238E27FC236}">
                  <a16:creationId xmlns:a16="http://schemas.microsoft.com/office/drawing/2014/main" id="{1370194E-1F88-5BC4-1190-1DB0187DA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214" y="2826122"/>
              <a:ext cx="1521257" cy="622696"/>
            </a:xfrm>
            <a:prstGeom prst="rect">
              <a:avLst/>
            </a:prstGeom>
            <a:solidFill>
              <a:srgbClr val="FF95FF"/>
            </a:solidFill>
            <a:ln>
              <a:noFill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Protein</a:t>
              </a:r>
            </a:p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Degradation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11E8E0E5-A9BA-1000-CA2E-1B79524AC932}"/>
                </a:ext>
              </a:extLst>
            </p:cNvPr>
            <p:cNvSpPr/>
            <p:nvPr/>
          </p:nvSpPr>
          <p:spPr bwMode="auto">
            <a:xfrm rot="10800000">
              <a:off x="3275765" y="2956770"/>
              <a:ext cx="232833" cy="33584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Freeform 9">
            <a:extLst>
              <a:ext uri="{FF2B5EF4-FFF2-40B4-BE49-F238E27FC236}">
                <a16:creationId xmlns:a16="http://schemas.microsoft.com/office/drawing/2014/main" id="{E308DF64-D244-B19E-05B6-D5BB956DC6CE}"/>
              </a:ext>
            </a:extLst>
          </p:cNvPr>
          <p:cNvSpPr>
            <a:spLocks/>
          </p:cNvSpPr>
          <p:nvPr/>
        </p:nvSpPr>
        <p:spPr bwMode="auto">
          <a:xfrm rot="18785741" flipH="1">
            <a:off x="1449302" y="3118563"/>
            <a:ext cx="552962" cy="936198"/>
          </a:xfrm>
          <a:custGeom>
            <a:avLst/>
            <a:gdLst>
              <a:gd name="T0" fmla="*/ 0 w 408"/>
              <a:gd name="T1" fmla="*/ 0 h 816"/>
              <a:gd name="T2" fmla="*/ 2147483646 w 408"/>
              <a:gd name="T3" fmla="*/ 2147483646 h 816"/>
              <a:gd name="T4" fmla="*/ 2147483646 w 408"/>
              <a:gd name="T5" fmla="*/ 2147483646 h 816"/>
              <a:gd name="T6" fmla="*/ 2147483646 w 408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816"/>
              <a:gd name="T14" fmla="*/ 408 w 40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816">
                <a:moveTo>
                  <a:pt x="0" y="0"/>
                </a:moveTo>
                <a:cubicBezTo>
                  <a:pt x="16" y="63"/>
                  <a:pt x="32" y="126"/>
                  <a:pt x="80" y="200"/>
                </a:cubicBezTo>
                <a:cubicBezTo>
                  <a:pt x="127" y="273"/>
                  <a:pt x="233" y="337"/>
                  <a:pt x="288" y="440"/>
                </a:cubicBezTo>
                <a:cubicBezTo>
                  <a:pt x="342" y="542"/>
                  <a:pt x="375" y="679"/>
                  <a:pt x="408" y="816"/>
                </a:cubicBezTo>
              </a:path>
            </a:pathLst>
          </a:custGeom>
          <a:noFill/>
          <a:ln w="10795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BE650EB6-EB61-6F12-3530-267B8191DC80}"/>
              </a:ext>
            </a:extLst>
          </p:cNvPr>
          <p:cNvSpPr>
            <a:spLocks/>
          </p:cNvSpPr>
          <p:nvPr/>
        </p:nvSpPr>
        <p:spPr bwMode="auto">
          <a:xfrm rot="20415455">
            <a:off x="2646632" y="5054084"/>
            <a:ext cx="119766" cy="108223"/>
          </a:xfrm>
          <a:custGeom>
            <a:avLst/>
            <a:gdLst>
              <a:gd name="T0" fmla="*/ 0 w 1570"/>
              <a:gd name="T1" fmla="*/ 18 h 488"/>
              <a:gd name="T2" fmla="*/ 61 w 1570"/>
              <a:gd name="T3" fmla="*/ 56 h 488"/>
              <a:gd name="T4" fmla="*/ 126 w 1570"/>
              <a:gd name="T5" fmla="*/ 95 h 488"/>
              <a:gd name="T6" fmla="*/ 195 w 1570"/>
              <a:gd name="T7" fmla="*/ 136 h 488"/>
              <a:gd name="T8" fmla="*/ 269 w 1570"/>
              <a:gd name="T9" fmla="*/ 176 h 488"/>
              <a:gd name="T10" fmla="*/ 348 w 1570"/>
              <a:gd name="T11" fmla="*/ 216 h 488"/>
              <a:gd name="T12" fmla="*/ 431 w 1570"/>
              <a:gd name="T13" fmla="*/ 256 h 488"/>
              <a:gd name="T14" fmla="*/ 520 w 1570"/>
              <a:gd name="T15" fmla="*/ 294 h 488"/>
              <a:gd name="T16" fmla="*/ 614 w 1570"/>
              <a:gd name="T17" fmla="*/ 330 h 488"/>
              <a:gd name="T18" fmla="*/ 714 w 1570"/>
              <a:gd name="T19" fmla="*/ 364 h 488"/>
              <a:gd name="T20" fmla="*/ 818 w 1570"/>
              <a:gd name="T21" fmla="*/ 395 h 488"/>
              <a:gd name="T22" fmla="*/ 929 w 1570"/>
              <a:gd name="T23" fmla="*/ 422 h 488"/>
              <a:gd name="T24" fmla="*/ 1044 w 1570"/>
              <a:gd name="T25" fmla="*/ 446 h 488"/>
              <a:gd name="T26" fmla="*/ 1167 w 1570"/>
              <a:gd name="T27" fmla="*/ 464 h 488"/>
              <a:gd name="T28" fmla="*/ 1295 w 1570"/>
              <a:gd name="T29" fmla="*/ 478 h 488"/>
              <a:gd name="T30" fmla="*/ 1429 w 1570"/>
              <a:gd name="T31" fmla="*/ 486 h 488"/>
              <a:gd name="T32" fmla="*/ 1570 w 1570"/>
              <a:gd name="T33" fmla="*/ 488 h 488"/>
              <a:gd name="T34" fmla="*/ 1499 w 1570"/>
              <a:gd name="T35" fmla="*/ 468 h 488"/>
              <a:gd name="T36" fmla="*/ 1362 w 1570"/>
              <a:gd name="T37" fmla="*/ 462 h 488"/>
              <a:gd name="T38" fmla="*/ 1232 w 1570"/>
              <a:gd name="T39" fmla="*/ 452 h 488"/>
              <a:gd name="T40" fmla="*/ 1108 w 1570"/>
              <a:gd name="T41" fmla="*/ 435 h 488"/>
              <a:gd name="T42" fmla="*/ 990 w 1570"/>
              <a:gd name="T43" fmla="*/ 414 h 488"/>
              <a:gd name="T44" fmla="*/ 877 w 1570"/>
              <a:gd name="T45" fmla="*/ 389 h 488"/>
              <a:gd name="T46" fmla="*/ 771 w 1570"/>
              <a:gd name="T47" fmla="*/ 360 h 488"/>
              <a:gd name="T48" fmla="*/ 670 w 1570"/>
              <a:gd name="T49" fmla="*/ 328 h 488"/>
              <a:gd name="T50" fmla="*/ 574 w 1570"/>
              <a:gd name="T51" fmla="*/ 293 h 488"/>
              <a:gd name="T52" fmla="*/ 483 w 1570"/>
              <a:gd name="T53" fmla="*/ 256 h 488"/>
              <a:gd name="T54" fmla="*/ 398 w 1570"/>
              <a:gd name="T55" fmla="*/ 218 h 488"/>
              <a:gd name="T56" fmla="*/ 317 w 1570"/>
              <a:gd name="T57" fmla="*/ 178 h 488"/>
              <a:gd name="T58" fmla="*/ 242 w 1570"/>
              <a:gd name="T59" fmla="*/ 138 h 488"/>
              <a:gd name="T60" fmla="*/ 170 w 1570"/>
              <a:gd name="T61" fmla="*/ 97 h 488"/>
              <a:gd name="T62" fmla="*/ 103 w 1570"/>
              <a:gd name="T63" fmla="*/ 58 h 488"/>
              <a:gd name="T64" fmla="*/ 41 w 1570"/>
              <a:gd name="T65" fmla="*/ 19 h 488"/>
              <a:gd name="T66" fmla="*/ 12 w 1570"/>
              <a:gd name="T67" fmla="*/ 0 h 4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70" h="488">
                <a:moveTo>
                  <a:pt x="0" y="18"/>
                </a:moveTo>
                <a:lnTo>
                  <a:pt x="0" y="18"/>
                </a:lnTo>
                <a:lnTo>
                  <a:pt x="30" y="37"/>
                </a:lnTo>
                <a:lnTo>
                  <a:pt x="61" y="56"/>
                </a:lnTo>
                <a:lnTo>
                  <a:pt x="93" y="75"/>
                </a:lnTo>
                <a:lnTo>
                  <a:pt x="126" y="95"/>
                </a:lnTo>
                <a:lnTo>
                  <a:pt x="160" y="116"/>
                </a:lnTo>
                <a:lnTo>
                  <a:pt x="195" y="136"/>
                </a:lnTo>
                <a:lnTo>
                  <a:pt x="231" y="156"/>
                </a:lnTo>
                <a:lnTo>
                  <a:pt x="269" y="176"/>
                </a:lnTo>
                <a:lnTo>
                  <a:pt x="308" y="196"/>
                </a:lnTo>
                <a:lnTo>
                  <a:pt x="348" y="216"/>
                </a:lnTo>
                <a:lnTo>
                  <a:pt x="389" y="236"/>
                </a:lnTo>
                <a:lnTo>
                  <a:pt x="431" y="256"/>
                </a:lnTo>
                <a:lnTo>
                  <a:pt x="475" y="275"/>
                </a:lnTo>
                <a:lnTo>
                  <a:pt x="520" y="294"/>
                </a:lnTo>
                <a:lnTo>
                  <a:pt x="567" y="312"/>
                </a:lnTo>
                <a:lnTo>
                  <a:pt x="614" y="330"/>
                </a:lnTo>
                <a:lnTo>
                  <a:pt x="663" y="347"/>
                </a:lnTo>
                <a:lnTo>
                  <a:pt x="714" y="364"/>
                </a:lnTo>
                <a:lnTo>
                  <a:pt x="765" y="380"/>
                </a:lnTo>
                <a:lnTo>
                  <a:pt x="818" y="395"/>
                </a:lnTo>
                <a:lnTo>
                  <a:pt x="873" y="408"/>
                </a:lnTo>
                <a:lnTo>
                  <a:pt x="929" y="422"/>
                </a:lnTo>
                <a:lnTo>
                  <a:pt x="986" y="435"/>
                </a:lnTo>
                <a:lnTo>
                  <a:pt x="1044" y="446"/>
                </a:lnTo>
                <a:lnTo>
                  <a:pt x="1105" y="456"/>
                </a:lnTo>
                <a:lnTo>
                  <a:pt x="1167" y="464"/>
                </a:lnTo>
                <a:lnTo>
                  <a:pt x="1230" y="472"/>
                </a:lnTo>
                <a:lnTo>
                  <a:pt x="1295" y="478"/>
                </a:lnTo>
                <a:lnTo>
                  <a:pt x="1361" y="483"/>
                </a:lnTo>
                <a:lnTo>
                  <a:pt x="1429" y="486"/>
                </a:lnTo>
                <a:lnTo>
                  <a:pt x="1499" y="488"/>
                </a:lnTo>
                <a:lnTo>
                  <a:pt x="1570" y="488"/>
                </a:lnTo>
                <a:lnTo>
                  <a:pt x="1570" y="468"/>
                </a:lnTo>
                <a:lnTo>
                  <a:pt x="1499" y="468"/>
                </a:lnTo>
                <a:lnTo>
                  <a:pt x="1430" y="465"/>
                </a:lnTo>
                <a:lnTo>
                  <a:pt x="1362" y="462"/>
                </a:lnTo>
                <a:lnTo>
                  <a:pt x="1296" y="457"/>
                </a:lnTo>
                <a:lnTo>
                  <a:pt x="1232" y="452"/>
                </a:lnTo>
                <a:lnTo>
                  <a:pt x="1169" y="443"/>
                </a:lnTo>
                <a:lnTo>
                  <a:pt x="1108" y="435"/>
                </a:lnTo>
                <a:lnTo>
                  <a:pt x="1048" y="425"/>
                </a:lnTo>
                <a:lnTo>
                  <a:pt x="990" y="414"/>
                </a:lnTo>
                <a:lnTo>
                  <a:pt x="933" y="401"/>
                </a:lnTo>
                <a:lnTo>
                  <a:pt x="877" y="389"/>
                </a:lnTo>
                <a:lnTo>
                  <a:pt x="824" y="375"/>
                </a:lnTo>
                <a:lnTo>
                  <a:pt x="771" y="360"/>
                </a:lnTo>
                <a:lnTo>
                  <a:pt x="719" y="344"/>
                </a:lnTo>
                <a:lnTo>
                  <a:pt x="670" y="328"/>
                </a:lnTo>
                <a:lnTo>
                  <a:pt x="621" y="310"/>
                </a:lnTo>
                <a:lnTo>
                  <a:pt x="574" y="293"/>
                </a:lnTo>
                <a:lnTo>
                  <a:pt x="528" y="274"/>
                </a:lnTo>
                <a:lnTo>
                  <a:pt x="483" y="256"/>
                </a:lnTo>
                <a:lnTo>
                  <a:pt x="439" y="237"/>
                </a:lnTo>
                <a:lnTo>
                  <a:pt x="398" y="218"/>
                </a:lnTo>
                <a:lnTo>
                  <a:pt x="357" y="197"/>
                </a:lnTo>
                <a:lnTo>
                  <a:pt x="317" y="178"/>
                </a:lnTo>
                <a:lnTo>
                  <a:pt x="279" y="158"/>
                </a:lnTo>
                <a:lnTo>
                  <a:pt x="242" y="138"/>
                </a:lnTo>
                <a:lnTo>
                  <a:pt x="205" y="117"/>
                </a:lnTo>
                <a:lnTo>
                  <a:pt x="170" y="97"/>
                </a:lnTo>
                <a:lnTo>
                  <a:pt x="136" y="78"/>
                </a:lnTo>
                <a:lnTo>
                  <a:pt x="103" y="58"/>
                </a:lnTo>
                <a:lnTo>
                  <a:pt x="72" y="38"/>
                </a:lnTo>
                <a:lnTo>
                  <a:pt x="41" y="19"/>
                </a:lnTo>
                <a:lnTo>
                  <a:pt x="12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 w="184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39047BBE-1404-FC48-D874-854A0B971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5" y="4850748"/>
            <a:ext cx="95002" cy="60322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  <a:miter lim="800000"/>
            <a:headEnd/>
            <a:tailEnd type="none" w="med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3" name="Rectangle 34">
            <a:extLst>
              <a:ext uri="{FF2B5EF4-FFF2-40B4-BE49-F238E27FC236}">
                <a16:creationId xmlns:a16="http://schemas.microsoft.com/office/drawing/2014/main" id="{472B5244-E7B5-8ED1-990C-C92F51C0E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983" y="4864897"/>
            <a:ext cx="95564" cy="60322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  <a:miter lim="800000"/>
            <a:headEnd/>
            <a:tailEnd type="none" w="med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D7BD1DAE-9430-AACD-ECBC-BFE4DF7C4BD9}"/>
              </a:ext>
            </a:extLst>
          </p:cNvPr>
          <p:cNvSpPr/>
          <p:nvPr/>
        </p:nvSpPr>
        <p:spPr>
          <a:xfrm>
            <a:off x="5757012" y="1218936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777F376C-0B9D-786D-8015-114D9972D41E}"/>
              </a:ext>
            </a:extLst>
          </p:cNvPr>
          <p:cNvSpPr/>
          <p:nvPr/>
        </p:nvSpPr>
        <p:spPr>
          <a:xfrm>
            <a:off x="2966582" y="4042941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23">
            <a:extLst>
              <a:ext uri="{FF2B5EF4-FFF2-40B4-BE49-F238E27FC236}">
                <a16:creationId xmlns:a16="http://schemas.microsoft.com/office/drawing/2014/main" id="{4610AF25-D7C8-8F25-AA6D-98324AB6A48F}"/>
              </a:ext>
            </a:extLst>
          </p:cNvPr>
          <p:cNvSpPr>
            <a:spLocks/>
          </p:cNvSpPr>
          <p:nvPr/>
        </p:nvSpPr>
        <p:spPr bwMode="auto">
          <a:xfrm rot="20317832">
            <a:off x="3190148" y="1648513"/>
            <a:ext cx="760717" cy="648487"/>
          </a:xfrm>
          <a:custGeom>
            <a:avLst/>
            <a:gdLst>
              <a:gd name="T0" fmla="*/ 2147483646 w 593"/>
              <a:gd name="T1" fmla="*/ 2147446510 h 667"/>
              <a:gd name="T2" fmla="*/ 2147483646 w 593"/>
              <a:gd name="T3" fmla="*/ 0 h 667"/>
              <a:gd name="T4" fmla="*/ 0 w 593"/>
              <a:gd name="T5" fmla="*/ 2147446510 h 667"/>
              <a:gd name="T6" fmla="*/ 2147483646 w 593"/>
              <a:gd name="T7" fmla="*/ 2147446510 h 667"/>
              <a:gd name="T8" fmla="*/ 2147483646 w 593"/>
              <a:gd name="T9" fmla="*/ 2147446510 h 667"/>
              <a:gd name="T10" fmla="*/ 2147483646 w 593"/>
              <a:gd name="T11" fmla="*/ 2147446510 h 667"/>
              <a:gd name="T12" fmla="*/ 2147483646 w 593"/>
              <a:gd name="T13" fmla="*/ 2147446510 h 6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3"/>
              <a:gd name="T22" fmla="*/ 0 h 667"/>
              <a:gd name="T23" fmla="*/ 593 w 593"/>
              <a:gd name="T24" fmla="*/ 667 h 6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3" h="667">
                <a:moveTo>
                  <a:pt x="583" y="75"/>
                </a:moveTo>
                <a:lnTo>
                  <a:pt x="304" y="0"/>
                </a:lnTo>
                <a:lnTo>
                  <a:pt x="0" y="304"/>
                </a:lnTo>
                <a:lnTo>
                  <a:pt x="273" y="667"/>
                </a:lnTo>
                <a:lnTo>
                  <a:pt x="593" y="667"/>
                </a:lnTo>
                <a:lnTo>
                  <a:pt x="332" y="320"/>
                </a:lnTo>
                <a:lnTo>
                  <a:pt x="583" y="75"/>
                </a:lnTo>
                <a:close/>
              </a:path>
            </a:pathLst>
          </a:custGeom>
          <a:solidFill>
            <a:srgbClr val="FF7F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24">
            <a:extLst>
              <a:ext uri="{FF2B5EF4-FFF2-40B4-BE49-F238E27FC236}">
                <a16:creationId xmlns:a16="http://schemas.microsoft.com/office/drawing/2014/main" id="{9C54F5D8-1EBB-5559-ACE3-F7894ECB869B}"/>
              </a:ext>
            </a:extLst>
          </p:cNvPr>
          <p:cNvSpPr>
            <a:spLocks/>
          </p:cNvSpPr>
          <p:nvPr/>
        </p:nvSpPr>
        <p:spPr bwMode="auto">
          <a:xfrm rot="20317832">
            <a:off x="3534633" y="1553632"/>
            <a:ext cx="835620" cy="576763"/>
          </a:xfrm>
          <a:custGeom>
            <a:avLst/>
            <a:gdLst>
              <a:gd name="T0" fmla="*/ 2147483646 w 648"/>
              <a:gd name="T1" fmla="*/ 0 h 544"/>
              <a:gd name="T2" fmla="*/ 2147483646 w 648"/>
              <a:gd name="T3" fmla="*/ 2147446332 h 544"/>
              <a:gd name="T4" fmla="*/ 2147483646 w 648"/>
              <a:gd name="T5" fmla="*/ 2147446332 h 544"/>
              <a:gd name="T6" fmla="*/ 2147483646 w 648"/>
              <a:gd name="T7" fmla="*/ 2147446332 h 544"/>
              <a:gd name="T8" fmla="*/ 0 w 648"/>
              <a:gd name="T9" fmla="*/ 2147446332 h 544"/>
              <a:gd name="T10" fmla="*/ 2147483646 w 648"/>
              <a:gd name="T11" fmla="*/ 0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8"/>
              <a:gd name="T19" fmla="*/ 0 h 544"/>
              <a:gd name="T20" fmla="*/ 648 w 648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8" h="544">
                <a:moveTo>
                  <a:pt x="224" y="0"/>
                </a:moveTo>
                <a:lnTo>
                  <a:pt x="648" y="120"/>
                </a:lnTo>
                <a:lnTo>
                  <a:pt x="448" y="544"/>
                </a:lnTo>
                <a:lnTo>
                  <a:pt x="272" y="544"/>
                </a:lnTo>
                <a:lnTo>
                  <a:pt x="0" y="224"/>
                </a:lnTo>
                <a:lnTo>
                  <a:pt x="224" y="0"/>
                </a:lnTo>
                <a:close/>
              </a:path>
            </a:pathLst>
          </a:custGeom>
          <a:solidFill>
            <a:srgbClr val="FF7F00"/>
          </a:solidFill>
          <a:ln w="12700">
            <a:noFill/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22">
            <a:extLst>
              <a:ext uri="{FF2B5EF4-FFF2-40B4-BE49-F238E27FC236}">
                <a16:creationId xmlns:a16="http://schemas.microsoft.com/office/drawing/2014/main" id="{D44E3F7E-A1CE-0D07-A842-41B4C1733201}"/>
              </a:ext>
            </a:extLst>
          </p:cNvPr>
          <p:cNvSpPr>
            <a:spLocks/>
          </p:cNvSpPr>
          <p:nvPr/>
        </p:nvSpPr>
        <p:spPr bwMode="auto">
          <a:xfrm rot="20317832">
            <a:off x="2649365" y="1829898"/>
            <a:ext cx="923656" cy="668904"/>
          </a:xfrm>
          <a:custGeom>
            <a:avLst/>
            <a:gdLst>
              <a:gd name="T0" fmla="*/ 2147483646 w 565"/>
              <a:gd name="T1" fmla="*/ 2147446534 h 688"/>
              <a:gd name="T2" fmla="*/ 2147483646 w 565"/>
              <a:gd name="T3" fmla="*/ 2147446534 h 688"/>
              <a:gd name="T4" fmla="*/ 2147483646 w 565"/>
              <a:gd name="T5" fmla="*/ 2147446534 h 688"/>
              <a:gd name="T6" fmla="*/ 2147483646 w 565"/>
              <a:gd name="T7" fmla="*/ 2147446534 h 688"/>
              <a:gd name="T8" fmla="*/ 0 w 565"/>
              <a:gd name="T9" fmla="*/ 0 h 688"/>
              <a:gd name="T10" fmla="*/ 2147483646 w 565"/>
              <a:gd name="T11" fmla="*/ 0 h 688"/>
              <a:gd name="T12" fmla="*/ 2147483646 w 565"/>
              <a:gd name="T13" fmla="*/ 2147446534 h 6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"/>
              <a:gd name="T22" fmla="*/ 0 h 688"/>
              <a:gd name="T23" fmla="*/ 565 w 565"/>
              <a:gd name="T24" fmla="*/ 688 h 6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" h="688">
                <a:moveTo>
                  <a:pt x="528" y="32"/>
                </a:moveTo>
                <a:lnTo>
                  <a:pt x="282" y="336"/>
                </a:lnTo>
                <a:lnTo>
                  <a:pt x="565" y="688"/>
                </a:lnTo>
                <a:lnTo>
                  <a:pt x="5" y="688"/>
                </a:lnTo>
                <a:lnTo>
                  <a:pt x="0" y="0"/>
                </a:lnTo>
                <a:lnTo>
                  <a:pt x="549" y="0"/>
                </a:lnTo>
                <a:lnTo>
                  <a:pt x="528" y="32"/>
                </a:lnTo>
                <a:close/>
              </a:path>
            </a:pathLst>
          </a:custGeom>
          <a:solidFill>
            <a:srgbClr val="00FE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5370D597-071E-941D-D5F8-4FC9A90EBCE5}"/>
              </a:ext>
            </a:extLst>
          </p:cNvPr>
          <p:cNvSpPr>
            <a:spLocks noChangeArrowheads="1"/>
          </p:cNvSpPr>
          <p:nvPr/>
        </p:nvSpPr>
        <p:spPr bwMode="auto">
          <a:xfrm rot="554437">
            <a:off x="2661702" y="2088978"/>
            <a:ext cx="655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IRS-1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6BBC70-0425-4C37-5173-88C0AEC57DEA}"/>
              </a:ext>
            </a:extLst>
          </p:cNvPr>
          <p:cNvSpPr txBox="1"/>
          <p:nvPr/>
        </p:nvSpPr>
        <p:spPr>
          <a:xfrm>
            <a:off x="3400857" y="1750973"/>
            <a:ext cx="1090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PI3K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AutoShape 37">
            <a:extLst>
              <a:ext uri="{FF2B5EF4-FFF2-40B4-BE49-F238E27FC236}">
                <a16:creationId xmlns:a16="http://schemas.microsoft.com/office/drawing/2014/main" id="{5515614B-B240-3B76-6FB9-E5B53EA26BB5}"/>
              </a:ext>
            </a:extLst>
          </p:cNvPr>
          <p:cNvSpPr>
            <a:spLocks noChangeArrowheads="1"/>
          </p:cNvSpPr>
          <p:nvPr/>
        </p:nvSpPr>
        <p:spPr bwMode="auto">
          <a:xfrm rot="21220222">
            <a:off x="4219849" y="1561850"/>
            <a:ext cx="563241" cy="461816"/>
          </a:xfrm>
          <a:prstGeom prst="parallelogram">
            <a:avLst>
              <a:gd name="adj" fmla="val 30474"/>
            </a:avLst>
          </a:prstGeom>
          <a:solidFill>
            <a:srgbClr val="66FF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AFCDC6B9-12E7-27DE-0568-8428553E1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382" y="1571395"/>
            <a:ext cx="59882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Akt</a:t>
            </a:r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6A93BF38-034C-A3E6-1BEC-07946F6AC1D7}"/>
              </a:ext>
            </a:extLst>
          </p:cNvPr>
          <p:cNvSpPr/>
          <p:nvPr/>
        </p:nvSpPr>
        <p:spPr>
          <a:xfrm>
            <a:off x="2968907" y="2465751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4A92E-C30C-FF2F-E48F-5960E3BACC09}"/>
              </a:ext>
            </a:extLst>
          </p:cNvPr>
          <p:cNvSpPr txBox="1"/>
          <p:nvPr/>
        </p:nvSpPr>
        <p:spPr>
          <a:xfrm>
            <a:off x="6826877" y="5514841"/>
            <a:ext cx="216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Sites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corticoid action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EFED697E-31CF-14D8-BD97-47CD6DA3E2F8}"/>
              </a:ext>
            </a:extLst>
          </p:cNvPr>
          <p:cNvSpPr/>
          <p:nvPr/>
        </p:nvSpPr>
        <p:spPr>
          <a:xfrm>
            <a:off x="6594692" y="5551133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DCF4BA89-D7A2-A3C1-418D-C5C978CB8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03" y="719651"/>
            <a:ext cx="1325433" cy="666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A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Insulin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A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IGF-1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CDA392CC-22C4-28FF-9EE1-E5037902900C}"/>
              </a:ext>
            </a:extLst>
          </p:cNvPr>
          <p:cNvSpPr/>
          <p:nvPr/>
        </p:nvSpPr>
        <p:spPr bwMode="auto">
          <a:xfrm rot="20612161">
            <a:off x="1675746" y="1430576"/>
            <a:ext cx="254331" cy="509022"/>
          </a:xfrm>
          <a:prstGeom prst="downArrow">
            <a:avLst/>
          </a:prstGeom>
          <a:solidFill>
            <a:srgbClr val="00FA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3A4455-8BED-85FA-DA42-5EE26404F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02859" flipV="1">
            <a:off x="1749816" y="3361943"/>
            <a:ext cx="1447800" cy="533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44B760-249D-DCA0-99E4-A3E59748E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54225">
            <a:off x="1812003" y="2824827"/>
            <a:ext cx="1371600" cy="368300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5DED1135-C97F-7E96-E112-73DCAD48DC1F}"/>
              </a:ext>
            </a:extLst>
          </p:cNvPr>
          <p:cNvSpPr/>
          <p:nvPr/>
        </p:nvSpPr>
        <p:spPr>
          <a:xfrm>
            <a:off x="1082449" y="2869268"/>
            <a:ext cx="1296459" cy="939956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7307F-C346-342A-D60D-2BA135335103}"/>
              </a:ext>
            </a:extLst>
          </p:cNvPr>
          <p:cNvSpPr txBox="1"/>
          <p:nvPr/>
        </p:nvSpPr>
        <p:spPr>
          <a:xfrm>
            <a:off x="1061548" y="2945649"/>
            <a:ext cx="1239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GC Receptor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62A4EB-1E33-CA60-D86D-18A402AB6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29774">
            <a:off x="599995" y="4297172"/>
            <a:ext cx="1447800" cy="533400"/>
          </a:xfrm>
          <a:prstGeom prst="rect">
            <a:avLst/>
          </a:prstGeom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BBE22C01-2D20-5750-A57D-9623D69B2B9E}"/>
              </a:ext>
            </a:extLst>
          </p:cNvPr>
          <p:cNvSpPr/>
          <p:nvPr/>
        </p:nvSpPr>
        <p:spPr>
          <a:xfrm>
            <a:off x="144323" y="4804075"/>
            <a:ext cx="1528710" cy="1384270"/>
          </a:xfrm>
          <a:prstGeom prst="star5">
            <a:avLst>
              <a:gd name="adj" fmla="val 31255"/>
              <a:gd name="hf" fmla="val 105146"/>
              <a:gd name="vf" fmla="val 110557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7D220-6CAD-8909-77AB-8001E5A81154}"/>
              </a:ext>
            </a:extLst>
          </p:cNvPr>
          <p:cNvSpPr txBox="1"/>
          <p:nvPr/>
        </p:nvSpPr>
        <p:spPr>
          <a:xfrm>
            <a:off x="41298" y="5173044"/>
            <a:ext cx="173476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corticoids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39C090-B16F-AA99-F577-FA835B78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55545" flipH="1">
            <a:off x="2847247" y="4564790"/>
            <a:ext cx="1371600" cy="3683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E88C8B-01E0-2BC7-3F7D-F06D05E5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51596" flipH="1">
            <a:off x="2482467" y="4327631"/>
            <a:ext cx="1066218" cy="368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5E3DCF-6456-6EDA-683E-26619BF9D40E}"/>
              </a:ext>
            </a:extLst>
          </p:cNvPr>
          <p:cNvSpPr txBox="1"/>
          <p:nvPr/>
        </p:nvSpPr>
        <p:spPr>
          <a:xfrm>
            <a:off x="1855945" y="4139791"/>
            <a:ext cx="1008873" cy="590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Myo-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statin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7837DE6D-6B1F-315C-C5CD-E6504973F95D}"/>
              </a:ext>
            </a:extLst>
          </p:cNvPr>
          <p:cNvSpPr/>
          <p:nvPr/>
        </p:nvSpPr>
        <p:spPr bwMode="auto">
          <a:xfrm rot="10800000">
            <a:off x="1867104" y="4185208"/>
            <a:ext cx="232833" cy="33584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A3EEC3-2A60-6A7C-59F9-49FAAD95439A}"/>
              </a:ext>
            </a:extLst>
          </p:cNvPr>
          <p:cNvGrpSpPr/>
          <p:nvPr/>
        </p:nvGrpSpPr>
        <p:grpSpPr>
          <a:xfrm>
            <a:off x="2947219" y="2837443"/>
            <a:ext cx="320922" cy="584775"/>
            <a:chOff x="4167360" y="2632579"/>
            <a:chExt cx="320922" cy="5847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FE0A58-D526-1A0B-5A43-DB5D89F0C3D6}"/>
                </a:ext>
              </a:extLst>
            </p:cNvPr>
            <p:cNvGrpSpPr/>
            <p:nvPr/>
          </p:nvGrpSpPr>
          <p:grpSpPr>
            <a:xfrm>
              <a:off x="4167360" y="2632579"/>
              <a:ext cx="320922" cy="584775"/>
              <a:chOff x="3720584" y="2062870"/>
              <a:chExt cx="320922" cy="584775"/>
            </a:xfrm>
          </p:grpSpPr>
          <p:sp>
            <p:nvSpPr>
              <p:cNvPr id="38" name="Text Box 48">
                <a:extLst>
                  <a:ext uri="{FF2B5EF4-FFF2-40B4-BE49-F238E27FC236}">
                    <a16:creationId xmlns:a16="http://schemas.microsoft.com/office/drawing/2014/main" id="{4CBCBC07-756A-C463-8728-BB47A1D2AF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584" y="2062870"/>
                <a:ext cx="3209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4CF43BF-E654-DA31-D2E0-6403F4A8D964}"/>
                  </a:ext>
                </a:extLst>
              </p:cNvPr>
              <p:cNvSpPr/>
              <p:nvPr/>
            </p:nvSpPr>
            <p:spPr>
              <a:xfrm>
                <a:off x="3773065" y="2256536"/>
                <a:ext cx="215960" cy="222842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1CB0740-35FE-6C87-952B-03C2948281B6}"/>
                </a:ext>
              </a:extLst>
            </p:cNvPr>
            <p:cNvSpPr/>
            <p:nvPr/>
          </p:nvSpPr>
          <p:spPr>
            <a:xfrm>
              <a:off x="4219841" y="2826245"/>
              <a:ext cx="215960" cy="2228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0D9208-10F4-A37B-9870-DDD47216178C}"/>
              </a:ext>
            </a:extLst>
          </p:cNvPr>
          <p:cNvGrpSpPr/>
          <p:nvPr/>
        </p:nvGrpSpPr>
        <p:grpSpPr>
          <a:xfrm>
            <a:off x="2874365" y="3319350"/>
            <a:ext cx="425116" cy="584775"/>
            <a:chOff x="3206110" y="5529904"/>
            <a:chExt cx="425116" cy="584775"/>
          </a:xfrm>
        </p:grpSpPr>
        <p:sp>
          <p:nvSpPr>
            <p:cNvPr id="58" name="Text Box 48">
              <a:extLst>
                <a:ext uri="{FF2B5EF4-FFF2-40B4-BE49-F238E27FC236}">
                  <a16:creationId xmlns:a16="http://schemas.microsoft.com/office/drawing/2014/main" id="{E91B3A33-1806-392D-E523-94A0B46FA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110" y="5529904"/>
              <a:ext cx="4251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E39EEF5-F126-F92A-D275-CAAAFBE67359}"/>
                </a:ext>
              </a:extLst>
            </p:cNvPr>
            <p:cNvSpPr/>
            <p:nvPr/>
          </p:nvSpPr>
          <p:spPr>
            <a:xfrm>
              <a:off x="3251226" y="5669609"/>
              <a:ext cx="334884" cy="345556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00" name="Oval 63499">
              <a:extLst>
                <a:ext uri="{FF2B5EF4-FFF2-40B4-BE49-F238E27FC236}">
                  <a16:creationId xmlns:a16="http://schemas.microsoft.com/office/drawing/2014/main" id="{7E263057-B6B7-4AFE-E34D-44C7D7AF3CDF}"/>
                </a:ext>
              </a:extLst>
            </p:cNvPr>
            <p:cNvSpPr/>
            <p:nvPr/>
          </p:nvSpPr>
          <p:spPr>
            <a:xfrm>
              <a:off x="3251226" y="5669609"/>
              <a:ext cx="334884" cy="34555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D60F9E-7BC3-E9C5-730A-B1BA49907434}"/>
              </a:ext>
            </a:extLst>
          </p:cNvPr>
          <p:cNvCxnSpPr>
            <a:cxnSpLocks/>
          </p:cNvCxnSpPr>
          <p:nvPr/>
        </p:nvCxnSpPr>
        <p:spPr bwMode="auto">
          <a:xfrm>
            <a:off x="4856555" y="1757755"/>
            <a:ext cx="646431" cy="137156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iamond 33">
            <a:extLst>
              <a:ext uri="{FF2B5EF4-FFF2-40B4-BE49-F238E27FC236}">
                <a16:creationId xmlns:a16="http://schemas.microsoft.com/office/drawing/2014/main" id="{28E23C0B-8D6C-290E-8B7E-3F3272B0BD46}"/>
              </a:ext>
            </a:extLst>
          </p:cNvPr>
          <p:cNvSpPr/>
          <p:nvPr/>
        </p:nvSpPr>
        <p:spPr>
          <a:xfrm>
            <a:off x="3500912" y="1341768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187568-CB0D-FBB5-E9BA-F0E38C1EC03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39626" y="4664197"/>
            <a:ext cx="1746504" cy="17465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F1B20E0-B41B-0B20-42BF-150036103BF8}"/>
              </a:ext>
            </a:extLst>
          </p:cNvPr>
          <p:cNvGrpSpPr/>
          <p:nvPr/>
        </p:nvGrpSpPr>
        <p:grpSpPr>
          <a:xfrm>
            <a:off x="6667685" y="5594377"/>
            <a:ext cx="425116" cy="584775"/>
            <a:chOff x="6769307" y="5905175"/>
            <a:chExt cx="425116" cy="584775"/>
          </a:xfrm>
        </p:grpSpPr>
        <p:sp>
          <p:nvSpPr>
            <p:cNvPr id="63593" name="Text Box 48">
              <a:extLst>
                <a:ext uri="{FF2B5EF4-FFF2-40B4-BE49-F238E27FC236}">
                  <a16:creationId xmlns:a16="http://schemas.microsoft.com/office/drawing/2014/main" id="{44B566C9-1544-0DD7-EEA5-8A02DE2F3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9307" y="5905175"/>
              <a:ext cx="4251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+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1D34CF7-9578-1A9D-7D81-B9753EBC0E10}"/>
                </a:ext>
              </a:extLst>
            </p:cNvPr>
            <p:cNvGrpSpPr/>
            <p:nvPr/>
          </p:nvGrpSpPr>
          <p:grpSpPr>
            <a:xfrm>
              <a:off x="6820029" y="6049116"/>
              <a:ext cx="334884" cy="348783"/>
              <a:chOff x="6820029" y="6049116"/>
              <a:chExt cx="334884" cy="348783"/>
            </a:xfrm>
          </p:grpSpPr>
          <p:sp>
            <p:nvSpPr>
              <p:cNvPr id="63594" name="Oval 63593">
                <a:extLst>
                  <a:ext uri="{FF2B5EF4-FFF2-40B4-BE49-F238E27FC236}">
                    <a16:creationId xmlns:a16="http://schemas.microsoft.com/office/drawing/2014/main" id="{50E92B27-223B-6689-ED7F-B53E9B12A99C}"/>
                  </a:ext>
                </a:extLst>
              </p:cNvPr>
              <p:cNvSpPr/>
              <p:nvPr/>
            </p:nvSpPr>
            <p:spPr>
              <a:xfrm>
                <a:off x="6820029" y="6049116"/>
                <a:ext cx="334884" cy="345556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92" name="Oval 63591">
                <a:extLst>
                  <a:ext uri="{FF2B5EF4-FFF2-40B4-BE49-F238E27FC236}">
                    <a16:creationId xmlns:a16="http://schemas.microsoft.com/office/drawing/2014/main" id="{5E33AE99-423A-0F84-0A39-E74C7510D18B}"/>
                  </a:ext>
                </a:extLst>
              </p:cNvPr>
              <p:cNvSpPr/>
              <p:nvPr/>
            </p:nvSpPr>
            <p:spPr>
              <a:xfrm>
                <a:off x="6820029" y="6052343"/>
                <a:ext cx="334884" cy="34555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CBA3326-94A3-3195-4B91-494432D94E80}"/>
              </a:ext>
            </a:extLst>
          </p:cNvPr>
          <p:cNvGrpSpPr/>
          <p:nvPr/>
        </p:nvGrpSpPr>
        <p:grpSpPr>
          <a:xfrm>
            <a:off x="-25870" y="1494216"/>
            <a:ext cx="9112084" cy="3949700"/>
            <a:chOff x="13580" y="1947121"/>
            <a:chExt cx="9112084" cy="3949700"/>
          </a:xfrm>
        </p:grpSpPr>
        <p:sp>
          <p:nvSpPr>
            <p:cNvPr id="61" name="Freeform 4">
              <a:extLst>
                <a:ext uri="{FF2B5EF4-FFF2-40B4-BE49-F238E27FC236}">
                  <a16:creationId xmlns:a16="http://schemas.microsoft.com/office/drawing/2014/main" id="{B36E831B-6CB5-765D-E880-4F8A6EF27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30" y="1966027"/>
              <a:ext cx="8260315" cy="3913606"/>
            </a:xfrm>
            <a:custGeom>
              <a:avLst/>
              <a:gdLst>
                <a:gd name="T0" fmla="*/ 71 w 4805"/>
                <a:gd name="T1" fmla="*/ 643 h 2277"/>
                <a:gd name="T2" fmla="*/ 184 w 4805"/>
                <a:gd name="T3" fmla="*/ 633 h 2277"/>
                <a:gd name="T4" fmla="*/ 295 w 4805"/>
                <a:gd name="T5" fmla="*/ 622 h 2277"/>
                <a:gd name="T6" fmla="*/ 407 w 4805"/>
                <a:gd name="T7" fmla="*/ 607 h 2277"/>
                <a:gd name="T8" fmla="*/ 525 w 4805"/>
                <a:gd name="T9" fmla="*/ 583 h 2277"/>
                <a:gd name="T10" fmla="*/ 653 w 4805"/>
                <a:gd name="T11" fmla="*/ 546 h 2277"/>
                <a:gd name="T12" fmla="*/ 796 w 4805"/>
                <a:gd name="T13" fmla="*/ 490 h 2277"/>
                <a:gd name="T14" fmla="*/ 963 w 4805"/>
                <a:gd name="T15" fmla="*/ 408 h 2277"/>
                <a:gd name="T16" fmla="*/ 1160 w 4805"/>
                <a:gd name="T17" fmla="*/ 306 h 2277"/>
                <a:gd name="T18" fmla="*/ 1389 w 4805"/>
                <a:gd name="T19" fmla="*/ 200 h 2277"/>
                <a:gd name="T20" fmla="*/ 1651 w 4805"/>
                <a:gd name="T21" fmla="*/ 104 h 2277"/>
                <a:gd name="T22" fmla="*/ 1948 w 4805"/>
                <a:gd name="T23" fmla="*/ 32 h 2277"/>
                <a:gd name="T24" fmla="*/ 2281 w 4805"/>
                <a:gd name="T25" fmla="*/ 0 h 2277"/>
                <a:gd name="T26" fmla="*/ 2629 w 4805"/>
                <a:gd name="T27" fmla="*/ 21 h 2277"/>
                <a:gd name="T28" fmla="*/ 2947 w 4805"/>
                <a:gd name="T29" fmla="*/ 93 h 2277"/>
                <a:gd name="T30" fmla="*/ 3238 w 4805"/>
                <a:gd name="T31" fmla="*/ 199 h 2277"/>
                <a:gd name="T32" fmla="*/ 3501 w 4805"/>
                <a:gd name="T33" fmla="*/ 320 h 2277"/>
                <a:gd name="T34" fmla="*/ 3740 w 4805"/>
                <a:gd name="T35" fmla="*/ 440 h 2277"/>
                <a:gd name="T36" fmla="*/ 3955 w 4805"/>
                <a:gd name="T37" fmla="*/ 540 h 2277"/>
                <a:gd name="T38" fmla="*/ 4147 w 4805"/>
                <a:gd name="T39" fmla="*/ 606 h 2277"/>
                <a:gd name="T40" fmla="*/ 4300 w 4805"/>
                <a:gd name="T41" fmla="*/ 649 h 2277"/>
                <a:gd name="T42" fmla="*/ 4421 w 4805"/>
                <a:gd name="T43" fmla="*/ 679 h 2277"/>
                <a:gd name="T44" fmla="*/ 4520 w 4805"/>
                <a:gd name="T45" fmla="*/ 701 h 2277"/>
                <a:gd name="T46" fmla="*/ 4610 w 4805"/>
                <a:gd name="T47" fmla="*/ 718 h 2277"/>
                <a:gd name="T48" fmla="*/ 4701 w 4805"/>
                <a:gd name="T49" fmla="*/ 736 h 2277"/>
                <a:gd name="T50" fmla="*/ 4805 w 4805"/>
                <a:gd name="T51" fmla="*/ 759 h 2277"/>
                <a:gd name="T52" fmla="*/ 4721 w 4805"/>
                <a:gd name="T53" fmla="*/ 1588 h 2277"/>
                <a:gd name="T54" fmla="*/ 4631 w 4805"/>
                <a:gd name="T55" fmla="*/ 1598 h 2277"/>
                <a:gd name="T56" fmla="*/ 4546 w 4805"/>
                <a:gd name="T57" fmla="*/ 1605 h 2277"/>
                <a:gd name="T58" fmla="*/ 4451 w 4805"/>
                <a:gd name="T59" fmla="*/ 1621 h 2277"/>
                <a:gd name="T60" fmla="*/ 4335 w 4805"/>
                <a:gd name="T61" fmla="*/ 1655 h 2277"/>
                <a:gd name="T62" fmla="*/ 4186 w 4805"/>
                <a:gd name="T63" fmla="*/ 1716 h 2277"/>
                <a:gd name="T64" fmla="*/ 3992 w 4805"/>
                <a:gd name="T65" fmla="*/ 1811 h 2277"/>
                <a:gd name="T66" fmla="*/ 3776 w 4805"/>
                <a:gd name="T67" fmla="*/ 1918 h 2277"/>
                <a:gd name="T68" fmla="*/ 3541 w 4805"/>
                <a:gd name="T69" fmla="*/ 2024 h 2277"/>
                <a:gd name="T70" fmla="*/ 3285 w 4805"/>
                <a:gd name="T71" fmla="*/ 2121 h 2277"/>
                <a:gd name="T72" fmla="*/ 3003 w 4805"/>
                <a:gd name="T73" fmla="*/ 2200 h 2277"/>
                <a:gd name="T74" fmla="*/ 2693 w 4805"/>
                <a:gd name="T75" fmla="*/ 2255 h 2277"/>
                <a:gd name="T76" fmla="*/ 2352 w 4805"/>
                <a:gd name="T77" fmla="*/ 2277 h 2277"/>
                <a:gd name="T78" fmla="*/ 2013 w 4805"/>
                <a:gd name="T79" fmla="*/ 2261 h 2277"/>
                <a:gd name="T80" fmla="*/ 1713 w 4805"/>
                <a:gd name="T81" fmla="*/ 2211 h 2277"/>
                <a:gd name="T82" fmla="*/ 1448 w 4805"/>
                <a:gd name="T83" fmla="*/ 2136 h 2277"/>
                <a:gd name="T84" fmla="*/ 1217 w 4805"/>
                <a:gd name="T85" fmla="*/ 2045 h 2277"/>
                <a:gd name="T86" fmla="*/ 1019 w 4805"/>
                <a:gd name="T87" fmla="*/ 1946 h 2277"/>
                <a:gd name="T88" fmla="*/ 849 w 4805"/>
                <a:gd name="T89" fmla="*/ 1846 h 2277"/>
                <a:gd name="T90" fmla="*/ 703 w 4805"/>
                <a:gd name="T91" fmla="*/ 1756 h 2277"/>
                <a:gd name="T92" fmla="*/ 571 w 4805"/>
                <a:gd name="T93" fmla="*/ 1685 h 2277"/>
                <a:gd name="T94" fmla="*/ 448 w 4805"/>
                <a:gd name="T95" fmla="*/ 1631 h 2277"/>
                <a:gd name="T96" fmla="*/ 331 w 4805"/>
                <a:gd name="T97" fmla="*/ 1591 h 2277"/>
                <a:gd name="T98" fmla="*/ 217 w 4805"/>
                <a:gd name="T99" fmla="*/ 1562 h 2277"/>
                <a:gd name="T100" fmla="*/ 103 w 4805"/>
                <a:gd name="T101" fmla="*/ 1540 h 22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05" h="2277">
                  <a:moveTo>
                    <a:pt x="10" y="1526"/>
                  </a:moveTo>
                  <a:lnTo>
                    <a:pt x="0" y="650"/>
                  </a:lnTo>
                  <a:lnTo>
                    <a:pt x="24" y="647"/>
                  </a:lnTo>
                  <a:lnTo>
                    <a:pt x="48" y="645"/>
                  </a:lnTo>
                  <a:lnTo>
                    <a:pt x="71" y="643"/>
                  </a:lnTo>
                  <a:lnTo>
                    <a:pt x="94" y="640"/>
                  </a:lnTo>
                  <a:lnTo>
                    <a:pt x="117" y="638"/>
                  </a:lnTo>
                  <a:lnTo>
                    <a:pt x="139" y="637"/>
                  </a:lnTo>
                  <a:lnTo>
                    <a:pt x="162" y="634"/>
                  </a:lnTo>
                  <a:lnTo>
                    <a:pt x="184" y="633"/>
                  </a:lnTo>
                  <a:lnTo>
                    <a:pt x="207" y="631"/>
                  </a:lnTo>
                  <a:lnTo>
                    <a:pt x="229" y="629"/>
                  </a:lnTo>
                  <a:lnTo>
                    <a:pt x="251" y="627"/>
                  </a:lnTo>
                  <a:lnTo>
                    <a:pt x="273" y="625"/>
                  </a:lnTo>
                  <a:lnTo>
                    <a:pt x="295" y="622"/>
                  </a:lnTo>
                  <a:lnTo>
                    <a:pt x="317" y="620"/>
                  </a:lnTo>
                  <a:lnTo>
                    <a:pt x="340" y="617"/>
                  </a:lnTo>
                  <a:lnTo>
                    <a:pt x="362" y="614"/>
                  </a:lnTo>
                  <a:lnTo>
                    <a:pt x="385" y="611"/>
                  </a:lnTo>
                  <a:lnTo>
                    <a:pt x="407" y="607"/>
                  </a:lnTo>
                  <a:lnTo>
                    <a:pt x="430" y="603"/>
                  </a:lnTo>
                  <a:lnTo>
                    <a:pt x="454" y="599"/>
                  </a:lnTo>
                  <a:lnTo>
                    <a:pt x="477" y="594"/>
                  </a:lnTo>
                  <a:lnTo>
                    <a:pt x="501" y="589"/>
                  </a:lnTo>
                  <a:lnTo>
                    <a:pt x="525" y="583"/>
                  </a:lnTo>
                  <a:lnTo>
                    <a:pt x="550" y="577"/>
                  </a:lnTo>
                  <a:lnTo>
                    <a:pt x="575" y="570"/>
                  </a:lnTo>
                  <a:lnTo>
                    <a:pt x="601" y="562"/>
                  </a:lnTo>
                  <a:lnTo>
                    <a:pt x="627" y="554"/>
                  </a:lnTo>
                  <a:lnTo>
                    <a:pt x="653" y="546"/>
                  </a:lnTo>
                  <a:lnTo>
                    <a:pt x="680" y="536"/>
                  </a:lnTo>
                  <a:lnTo>
                    <a:pt x="708" y="526"/>
                  </a:lnTo>
                  <a:lnTo>
                    <a:pt x="737" y="515"/>
                  </a:lnTo>
                  <a:lnTo>
                    <a:pt x="766" y="503"/>
                  </a:lnTo>
                  <a:lnTo>
                    <a:pt x="796" y="490"/>
                  </a:lnTo>
                  <a:lnTo>
                    <a:pt x="827" y="476"/>
                  </a:lnTo>
                  <a:lnTo>
                    <a:pt x="859" y="460"/>
                  </a:lnTo>
                  <a:lnTo>
                    <a:pt x="892" y="444"/>
                  </a:lnTo>
                  <a:lnTo>
                    <a:pt x="927" y="426"/>
                  </a:lnTo>
                  <a:lnTo>
                    <a:pt x="963" y="408"/>
                  </a:lnTo>
                  <a:lnTo>
                    <a:pt x="1000" y="388"/>
                  </a:lnTo>
                  <a:lnTo>
                    <a:pt x="1038" y="369"/>
                  </a:lnTo>
                  <a:lnTo>
                    <a:pt x="1077" y="348"/>
                  </a:lnTo>
                  <a:lnTo>
                    <a:pt x="1118" y="327"/>
                  </a:lnTo>
                  <a:lnTo>
                    <a:pt x="1160" y="306"/>
                  </a:lnTo>
                  <a:lnTo>
                    <a:pt x="1203" y="285"/>
                  </a:lnTo>
                  <a:lnTo>
                    <a:pt x="1248" y="263"/>
                  </a:lnTo>
                  <a:lnTo>
                    <a:pt x="1293" y="242"/>
                  </a:lnTo>
                  <a:lnTo>
                    <a:pt x="1341" y="221"/>
                  </a:lnTo>
                  <a:lnTo>
                    <a:pt x="1389" y="200"/>
                  </a:lnTo>
                  <a:lnTo>
                    <a:pt x="1439" y="179"/>
                  </a:lnTo>
                  <a:lnTo>
                    <a:pt x="1490" y="159"/>
                  </a:lnTo>
                  <a:lnTo>
                    <a:pt x="1542" y="140"/>
                  </a:lnTo>
                  <a:lnTo>
                    <a:pt x="1596" y="121"/>
                  </a:lnTo>
                  <a:lnTo>
                    <a:pt x="1651" y="104"/>
                  </a:lnTo>
                  <a:lnTo>
                    <a:pt x="1708" y="87"/>
                  </a:lnTo>
                  <a:lnTo>
                    <a:pt x="1766" y="71"/>
                  </a:lnTo>
                  <a:lnTo>
                    <a:pt x="1825" y="57"/>
                  </a:lnTo>
                  <a:lnTo>
                    <a:pt x="1886" y="44"/>
                  </a:lnTo>
                  <a:lnTo>
                    <a:pt x="1948" y="32"/>
                  </a:lnTo>
                  <a:lnTo>
                    <a:pt x="2012" y="22"/>
                  </a:lnTo>
                  <a:lnTo>
                    <a:pt x="2077" y="14"/>
                  </a:lnTo>
                  <a:lnTo>
                    <a:pt x="2143" y="7"/>
                  </a:lnTo>
                  <a:lnTo>
                    <a:pt x="2211" y="2"/>
                  </a:lnTo>
                  <a:lnTo>
                    <a:pt x="2281" y="0"/>
                  </a:lnTo>
                  <a:lnTo>
                    <a:pt x="2352" y="0"/>
                  </a:lnTo>
                  <a:lnTo>
                    <a:pt x="2423" y="1"/>
                  </a:lnTo>
                  <a:lnTo>
                    <a:pt x="2493" y="6"/>
                  </a:lnTo>
                  <a:lnTo>
                    <a:pt x="2561" y="13"/>
                  </a:lnTo>
                  <a:lnTo>
                    <a:pt x="2629" y="21"/>
                  </a:lnTo>
                  <a:lnTo>
                    <a:pt x="2695" y="32"/>
                  </a:lnTo>
                  <a:lnTo>
                    <a:pt x="2760" y="45"/>
                  </a:lnTo>
                  <a:lnTo>
                    <a:pt x="2824" y="59"/>
                  </a:lnTo>
                  <a:lnTo>
                    <a:pt x="2886" y="76"/>
                  </a:lnTo>
                  <a:lnTo>
                    <a:pt x="2947" y="93"/>
                  </a:lnTo>
                  <a:lnTo>
                    <a:pt x="3008" y="112"/>
                  </a:lnTo>
                  <a:lnTo>
                    <a:pt x="3067" y="133"/>
                  </a:lnTo>
                  <a:lnTo>
                    <a:pt x="3125" y="154"/>
                  </a:lnTo>
                  <a:lnTo>
                    <a:pt x="3182" y="176"/>
                  </a:lnTo>
                  <a:lnTo>
                    <a:pt x="3238" y="199"/>
                  </a:lnTo>
                  <a:lnTo>
                    <a:pt x="3293" y="223"/>
                  </a:lnTo>
                  <a:lnTo>
                    <a:pt x="3346" y="247"/>
                  </a:lnTo>
                  <a:lnTo>
                    <a:pt x="3399" y="271"/>
                  </a:lnTo>
                  <a:lnTo>
                    <a:pt x="3450" y="296"/>
                  </a:lnTo>
                  <a:lnTo>
                    <a:pt x="3501" y="320"/>
                  </a:lnTo>
                  <a:lnTo>
                    <a:pt x="3551" y="345"/>
                  </a:lnTo>
                  <a:lnTo>
                    <a:pt x="3600" y="369"/>
                  </a:lnTo>
                  <a:lnTo>
                    <a:pt x="3647" y="394"/>
                  </a:lnTo>
                  <a:lnTo>
                    <a:pt x="3694" y="417"/>
                  </a:lnTo>
                  <a:lnTo>
                    <a:pt x="3740" y="440"/>
                  </a:lnTo>
                  <a:lnTo>
                    <a:pt x="3785" y="462"/>
                  </a:lnTo>
                  <a:lnTo>
                    <a:pt x="3828" y="484"/>
                  </a:lnTo>
                  <a:lnTo>
                    <a:pt x="3872" y="504"/>
                  </a:lnTo>
                  <a:lnTo>
                    <a:pt x="3914" y="523"/>
                  </a:lnTo>
                  <a:lnTo>
                    <a:pt x="3955" y="540"/>
                  </a:lnTo>
                  <a:lnTo>
                    <a:pt x="3995" y="556"/>
                  </a:lnTo>
                  <a:lnTo>
                    <a:pt x="4035" y="571"/>
                  </a:lnTo>
                  <a:lnTo>
                    <a:pt x="4074" y="584"/>
                  </a:lnTo>
                  <a:lnTo>
                    <a:pt x="4111" y="595"/>
                  </a:lnTo>
                  <a:lnTo>
                    <a:pt x="4147" y="606"/>
                  </a:lnTo>
                  <a:lnTo>
                    <a:pt x="4180" y="616"/>
                  </a:lnTo>
                  <a:lnTo>
                    <a:pt x="4213" y="625"/>
                  </a:lnTo>
                  <a:lnTo>
                    <a:pt x="4243" y="634"/>
                  </a:lnTo>
                  <a:lnTo>
                    <a:pt x="4273" y="642"/>
                  </a:lnTo>
                  <a:lnTo>
                    <a:pt x="4300" y="649"/>
                  </a:lnTo>
                  <a:lnTo>
                    <a:pt x="4326" y="656"/>
                  </a:lnTo>
                  <a:lnTo>
                    <a:pt x="4352" y="663"/>
                  </a:lnTo>
                  <a:lnTo>
                    <a:pt x="4376" y="668"/>
                  </a:lnTo>
                  <a:lnTo>
                    <a:pt x="4399" y="674"/>
                  </a:lnTo>
                  <a:lnTo>
                    <a:pt x="4421" y="679"/>
                  </a:lnTo>
                  <a:lnTo>
                    <a:pt x="4442" y="684"/>
                  </a:lnTo>
                  <a:lnTo>
                    <a:pt x="4462" y="689"/>
                  </a:lnTo>
                  <a:lnTo>
                    <a:pt x="4482" y="693"/>
                  </a:lnTo>
                  <a:lnTo>
                    <a:pt x="4501" y="697"/>
                  </a:lnTo>
                  <a:lnTo>
                    <a:pt x="4520" y="701"/>
                  </a:lnTo>
                  <a:lnTo>
                    <a:pt x="4539" y="704"/>
                  </a:lnTo>
                  <a:lnTo>
                    <a:pt x="4557" y="708"/>
                  </a:lnTo>
                  <a:lnTo>
                    <a:pt x="4575" y="711"/>
                  </a:lnTo>
                  <a:lnTo>
                    <a:pt x="4592" y="715"/>
                  </a:lnTo>
                  <a:lnTo>
                    <a:pt x="4610" y="718"/>
                  </a:lnTo>
                  <a:lnTo>
                    <a:pt x="4628" y="721"/>
                  </a:lnTo>
                  <a:lnTo>
                    <a:pt x="4645" y="725"/>
                  </a:lnTo>
                  <a:lnTo>
                    <a:pt x="4664" y="728"/>
                  </a:lnTo>
                  <a:lnTo>
                    <a:pt x="4682" y="732"/>
                  </a:lnTo>
                  <a:lnTo>
                    <a:pt x="4701" y="736"/>
                  </a:lnTo>
                  <a:lnTo>
                    <a:pt x="4720" y="740"/>
                  </a:lnTo>
                  <a:lnTo>
                    <a:pt x="4740" y="745"/>
                  </a:lnTo>
                  <a:lnTo>
                    <a:pt x="4761" y="749"/>
                  </a:lnTo>
                  <a:lnTo>
                    <a:pt x="4782" y="754"/>
                  </a:lnTo>
                  <a:lnTo>
                    <a:pt x="4805" y="759"/>
                  </a:lnTo>
                  <a:lnTo>
                    <a:pt x="4804" y="1573"/>
                  </a:lnTo>
                  <a:lnTo>
                    <a:pt x="4782" y="1578"/>
                  </a:lnTo>
                  <a:lnTo>
                    <a:pt x="4761" y="1582"/>
                  </a:lnTo>
                  <a:lnTo>
                    <a:pt x="4740" y="1585"/>
                  </a:lnTo>
                  <a:lnTo>
                    <a:pt x="4721" y="1588"/>
                  </a:lnTo>
                  <a:lnTo>
                    <a:pt x="4702" y="1591"/>
                  </a:lnTo>
                  <a:lnTo>
                    <a:pt x="4683" y="1593"/>
                  </a:lnTo>
                  <a:lnTo>
                    <a:pt x="4666" y="1594"/>
                  </a:lnTo>
                  <a:lnTo>
                    <a:pt x="4648" y="1596"/>
                  </a:lnTo>
                  <a:lnTo>
                    <a:pt x="4631" y="1598"/>
                  </a:lnTo>
                  <a:lnTo>
                    <a:pt x="4614" y="1599"/>
                  </a:lnTo>
                  <a:lnTo>
                    <a:pt x="4597" y="1600"/>
                  </a:lnTo>
                  <a:lnTo>
                    <a:pt x="4580" y="1602"/>
                  </a:lnTo>
                  <a:lnTo>
                    <a:pt x="4563" y="1604"/>
                  </a:lnTo>
                  <a:lnTo>
                    <a:pt x="4546" y="1605"/>
                  </a:lnTo>
                  <a:lnTo>
                    <a:pt x="4528" y="1608"/>
                  </a:lnTo>
                  <a:lnTo>
                    <a:pt x="4509" y="1610"/>
                  </a:lnTo>
                  <a:lnTo>
                    <a:pt x="4491" y="1613"/>
                  </a:lnTo>
                  <a:lnTo>
                    <a:pt x="4471" y="1617"/>
                  </a:lnTo>
                  <a:lnTo>
                    <a:pt x="4451" y="1621"/>
                  </a:lnTo>
                  <a:lnTo>
                    <a:pt x="4430" y="1626"/>
                  </a:lnTo>
                  <a:lnTo>
                    <a:pt x="4409" y="1632"/>
                  </a:lnTo>
                  <a:lnTo>
                    <a:pt x="4386" y="1639"/>
                  </a:lnTo>
                  <a:lnTo>
                    <a:pt x="4361" y="1646"/>
                  </a:lnTo>
                  <a:lnTo>
                    <a:pt x="4335" y="1655"/>
                  </a:lnTo>
                  <a:lnTo>
                    <a:pt x="4309" y="1664"/>
                  </a:lnTo>
                  <a:lnTo>
                    <a:pt x="4281" y="1675"/>
                  </a:lnTo>
                  <a:lnTo>
                    <a:pt x="4251" y="1687"/>
                  </a:lnTo>
                  <a:lnTo>
                    <a:pt x="4219" y="1701"/>
                  </a:lnTo>
                  <a:lnTo>
                    <a:pt x="4186" y="1716"/>
                  </a:lnTo>
                  <a:lnTo>
                    <a:pt x="4150" y="1732"/>
                  </a:lnTo>
                  <a:lnTo>
                    <a:pt x="4113" y="1750"/>
                  </a:lnTo>
                  <a:lnTo>
                    <a:pt x="4074" y="1769"/>
                  </a:lnTo>
                  <a:lnTo>
                    <a:pt x="4033" y="1790"/>
                  </a:lnTo>
                  <a:lnTo>
                    <a:pt x="3992" y="1811"/>
                  </a:lnTo>
                  <a:lnTo>
                    <a:pt x="3950" y="1832"/>
                  </a:lnTo>
                  <a:lnTo>
                    <a:pt x="3907" y="1854"/>
                  </a:lnTo>
                  <a:lnTo>
                    <a:pt x="3864" y="1875"/>
                  </a:lnTo>
                  <a:lnTo>
                    <a:pt x="3820" y="1897"/>
                  </a:lnTo>
                  <a:lnTo>
                    <a:pt x="3776" y="1918"/>
                  </a:lnTo>
                  <a:lnTo>
                    <a:pt x="3730" y="1940"/>
                  </a:lnTo>
                  <a:lnTo>
                    <a:pt x="3684" y="1961"/>
                  </a:lnTo>
                  <a:lnTo>
                    <a:pt x="3638" y="1983"/>
                  </a:lnTo>
                  <a:lnTo>
                    <a:pt x="3590" y="2003"/>
                  </a:lnTo>
                  <a:lnTo>
                    <a:pt x="3541" y="2024"/>
                  </a:lnTo>
                  <a:lnTo>
                    <a:pt x="3492" y="2044"/>
                  </a:lnTo>
                  <a:lnTo>
                    <a:pt x="3442" y="2064"/>
                  </a:lnTo>
                  <a:lnTo>
                    <a:pt x="3391" y="2083"/>
                  </a:lnTo>
                  <a:lnTo>
                    <a:pt x="3338" y="2102"/>
                  </a:lnTo>
                  <a:lnTo>
                    <a:pt x="3285" y="2121"/>
                  </a:lnTo>
                  <a:lnTo>
                    <a:pt x="3231" y="2138"/>
                  </a:lnTo>
                  <a:lnTo>
                    <a:pt x="3176" y="2155"/>
                  </a:lnTo>
                  <a:lnTo>
                    <a:pt x="3119" y="2171"/>
                  </a:lnTo>
                  <a:lnTo>
                    <a:pt x="3062" y="2186"/>
                  </a:lnTo>
                  <a:lnTo>
                    <a:pt x="3003" y="2200"/>
                  </a:lnTo>
                  <a:lnTo>
                    <a:pt x="2944" y="2214"/>
                  </a:lnTo>
                  <a:lnTo>
                    <a:pt x="2883" y="2226"/>
                  </a:lnTo>
                  <a:lnTo>
                    <a:pt x="2821" y="2237"/>
                  </a:lnTo>
                  <a:lnTo>
                    <a:pt x="2758" y="2247"/>
                  </a:lnTo>
                  <a:lnTo>
                    <a:pt x="2693" y="2255"/>
                  </a:lnTo>
                  <a:lnTo>
                    <a:pt x="2628" y="2262"/>
                  </a:lnTo>
                  <a:lnTo>
                    <a:pt x="2561" y="2268"/>
                  </a:lnTo>
                  <a:lnTo>
                    <a:pt x="2492" y="2272"/>
                  </a:lnTo>
                  <a:lnTo>
                    <a:pt x="2423" y="2276"/>
                  </a:lnTo>
                  <a:lnTo>
                    <a:pt x="2352" y="2277"/>
                  </a:lnTo>
                  <a:lnTo>
                    <a:pt x="2281" y="2277"/>
                  </a:lnTo>
                  <a:lnTo>
                    <a:pt x="2212" y="2275"/>
                  </a:lnTo>
                  <a:lnTo>
                    <a:pt x="2144" y="2272"/>
                  </a:lnTo>
                  <a:lnTo>
                    <a:pt x="2078" y="2267"/>
                  </a:lnTo>
                  <a:lnTo>
                    <a:pt x="2013" y="2261"/>
                  </a:lnTo>
                  <a:lnTo>
                    <a:pt x="1950" y="2253"/>
                  </a:lnTo>
                  <a:lnTo>
                    <a:pt x="1889" y="2244"/>
                  </a:lnTo>
                  <a:lnTo>
                    <a:pt x="1828" y="2234"/>
                  </a:lnTo>
                  <a:lnTo>
                    <a:pt x="1770" y="2223"/>
                  </a:lnTo>
                  <a:lnTo>
                    <a:pt x="1713" y="2211"/>
                  </a:lnTo>
                  <a:lnTo>
                    <a:pt x="1657" y="2198"/>
                  </a:lnTo>
                  <a:lnTo>
                    <a:pt x="1603" y="2184"/>
                  </a:lnTo>
                  <a:lnTo>
                    <a:pt x="1550" y="2169"/>
                  </a:lnTo>
                  <a:lnTo>
                    <a:pt x="1498" y="2153"/>
                  </a:lnTo>
                  <a:lnTo>
                    <a:pt x="1448" y="2136"/>
                  </a:lnTo>
                  <a:lnTo>
                    <a:pt x="1399" y="2119"/>
                  </a:lnTo>
                  <a:lnTo>
                    <a:pt x="1352" y="2101"/>
                  </a:lnTo>
                  <a:lnTo>
                    <a:pt x="1306" y="2083"/>
                  </a:lnTo>
                  <a:lnTo>
                    <a:pt x="1261" y="2064"/>
                  </a:lnTo>
                  <a:lnTo>
                    <a:pt x="1217" y="2045"/>
                  </a:lnTo>
                  <a:lnTo>
                    <a:pt x="1175" y="2026"/>
                  </a:lnTo>
                  <a:lnTo>
                    <a:pt x="1134" y="2006"/>
                  </a:lnTo>
                  <a:lnTo>
                    <a:pt x="1095" y="1986"/>
                  </a:lnTo>
                  <a:lnTo>
                    <a:pt x="1056" y="1966"/>
                  </a:lnTo>
                  <a:lnTo>
                    <a:pt x="1019" y="1946"/>
                  </a:lnTo>
                  <a:lnTo>
                    <a:pt x="982" y="1926"/>
                  </a:lnTo>
                  <a:lnTo>
                    <a:pt x="947" y="1905"/>
                  </a:lnTo>
                  <a:lnTo>
                    <a:pt x="913" y="1885"/>
                  </a:lnTo>
                  <a:lnTo>
                    <a:pt x="880" y="1866"/>
                  </a:lnTo>
                  <a:lnTo>
                    <a:pt x="849" y="1846"/>
                  </a:lnTo>
                  <a:lnTo>
                    <a:pt x="817" y="1827"/>
                  </a:lnTo>
                  <a:lnTo>
                    <a:pt x="788" y="1808"/>
                  </a:lnTo>
                  <a:lnTo>
                    <a:pt x="759" y="1790"/>
                  </a:lnTo>
                  <a:lnTo>
                    <a:pt x="731" y="1772"/>
                  </a:lnTo>
                  <a:lnTo>
                    <a:pt x="703" y="1756"/>
                  </a:lnTo>
                  <a:lnTo>
                    <a:pt x="676" y="1741"/>
                  </a:lnTo>
                  <a:lnTo>
                    <a:pt x="649" y="1726"/>
                  </a:lnTo>
                  <a:lnTo>
                    <a:pt x="623" y="1711"/>
                  </a:lnTo>
                  <a:lnTo>
                    <a:pt x="597" y="1698"/>
                  </a:lnTo>
                  <a:lnTo>
                    <a:pt x="571" y="1685"/>
                  </a:lnTo>
                  <a:lnTo>
                    <a:pt x="546" y="1673"/>
                  </a:lnTo>
                  <a:lnTo>
                    <a:pt x="521" y="1662"/>
                  </a:lnTo>
                  <a:lnTo>
                    <a:pt x="496" y="1651"/>
                  </a:lnTo>
                  <a:lnTo>
                    <a:pt x="472" y="1641"/>
                  </a:lnTo>
                  <a:lnTo>
                    <a:pt x="448" y="1631"/>
                  </a:lnTo>
                  <a:lnTo>
                    <a:pt x="424" y="1623"/>
                  </a:lnTo>
                  <a:lnTo>
                    <a:pt x="400" y="1614"/>
                  </a:lnTo>
                  <a:lnTo>
                    <a:pt x="377" y="1606"/>
                  </a:lnTo>
                  <a:lnTo>
                    <a:pt x="354" y="1598"/>
                  </a:lnTo>
                  <a:lnTo>
                    <a:pt x="331" y="1591"/>
                  </a:lnTo>
                  <a:lnTo>
                    <a:pt x="308" y="1585"/>
                  </a:lnTo>
                  <a:lnTo>
                    <a:pt x="285" y="1578"/>
                  </a:lnTo>
                  <a:lnTo>
                    <a:pt x="263" y="1572"/>
                  </a:lnTo>
                  <a:lnTo>
                    <a:pt x="240" y="1567"/>
                  </a:lnTo>
                  <a:lnTo>
                    <a:pt x="217" y="1562"/>
                  </a:lnTo>
                  <a:lnTo>
                    <a:pt x="195" y="1557"/>
                  </a:lnTo>
                  <a:lnTo>
                    <a:pt x="172" y="1552"/>
                  </a:lnTo>
                  <a:lnTo>
                    <a:pt x="149" y="1548"/>
                  </a:lnTo>
                  <a:lnTo>
                    <a:pt x="126" y="1544"/>
                  </a:lnTo>
                  <a:lnTo>
                    <a:pt x="103" y="1540"/>
                  </a:lnTo>
                  <a:lnTo>
                    <a:pt x="80" y="1537"/>
                  </a:lnTo>
                  <a:lnTo>
                    <a:pt x="57" y="1533"/>
                  </a:lnTo>
                  <a:lnTo>
                    <a:pt x="34" y="1530"/>
                  </a:lnTo>
                  <a:lnTo>
                    <a:pt x="10" y="1526"/>
                  </a:lnTo>
                  <a:close/>
                </a:path>
              </a:pathLst>
            </a:custGeom>
            <a:solidFill>
              <a:srgbClr val="966A3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1E0AE37-8B37-5A99-6A1C-8ED3C8DC179A}"/>
                </a:ext>
              </a:extLst>
            </p:cNvPr>
            <p:cNvGrpSpPr/>
            <p:nvPr/>
          </p:nvGrpSpPr>
          <p:grpSpPr>
            <a:xfrm>
              <a:off x="13580" y="1947121"/>
              <a:ext cx="9112084" cy="3949700"/>
              <a:chOff x="13580" y="1947121"/>
              <a:chExt cx="9112084" cy="3949700"/>
            </a:xfrm>
          </p:grpSpPr>
          <p:sp>
            <p:nvSpPr>
              <p:cNvPr id="63" name="Freeform 5">
                <a:extLst>
                  <a:ext uri="{FF2B5EF4-FFF2-40B4-BE49-F238E27FC236}">
                    <a16:creationId xmlns:a16="http://schemas.microsoft.com/office/drawing/2014/main" id="{DCA08E81-7D1D-39DC-75A1-E83C04CF1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39" y="3066031"/>
                <a:ext cx="53292" cy="1522817"/>
              </a:xfrm>
              <a:custGeom>
                <a:avLst/>
                <a:gdLst>
                  <a:gd name="T0" fmla="*/ 9 w 31"/>
                  <a:gd name="T1" fmla="*/ 0 h 886"/>
                  <a:gd name="T2" fmla="*/ 0 w 31"/>
                  <a:gd name="T3" fmla="*/ 10 h 886"/>
                  <a:gd name="T4" fmla="*/ 10 w 31"/>
                  <a:gd name="T5" fmla="*/ 886 h 886"/>
                  <a:gd name="T6" fmla="*/ 31 w 31"/>
                  <a:gd name="T7" fmla="*/ 886 h 886"/>
                  <a:gd name="T8" fmla="*/ 20 w 31"/>
                  <a:gd name="T9" fmla="*/ 10 h 886"/>
                  <a:gd name="T10" fmla="*/ 11 w 31"/>
                  <a:gd name="T11" fmla="*/ 20 h 886"/>
                  <a:gd name="T12" fmla="*/ 20 w 31"/>
                  <a:gd name="T13" fmla="*/ 10 h 886"/>
                  <a:gd name="T14" fmla="*/ 19 w 31"/>
                  <a:gd name="T15" fmla="*/ 5 h 886"/>
                  <a:gd name="T16" fmla="*/ 17 w 31"/>
                  <a:gd name="T17" fmla="*/ 2 h 886"/>
                  <a:gd name="T18" fmla="*/ 14 w 31"/>
                  <a:gd name="T19" fmla="*/ 0 h 886"/>
                  <a:gd name="T20" fmla="*/ 10 w 31"/>
                  <a:gd name="T21" fmla="*/ 0 h 886"/>
                  <a:gd name="T22" fmla="*/ 6 w 31"/>
                  <a:gd name="T23" fmla="*/ 0 h 886"/>
                  <a:gd name="T24" fmla="*/ 3 w 31"/>
                  <a:gd name="T25" fmla="*/ 2 h 886"/>
                  <a:gd name="T26" fmla="*/ 1 w 31"/>
                  <a:gd name="T27" fmla="*/ 5 h 886"/>
                  <a:gd name="T28" fmla="*/ 0 w 31"/>
                  <a:gd name="T29" fmla="*/ 10 h 886"/>
                  <a:gd name="T30" fmla="*/ 9 w 31"/>
                  <a:gd name="T31" fmla="*/ 0 h 8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1" h="886">
                    <a:moveTo>
                      <a:pt x="9" y="0"/>
                    </a:moveTo>
                    <a:lnTo>
                      <a:pt x="0" y="10"/>
                    </a:lnTo>
                    <a:lnTo>
                      <a:pt x="10" y="886"/>
                    </a:lnTo>
                    <a:lnTo>
                      <a:pt x="31" y="886"/>
                    </a:lnTo>
                    <a:lnTo>
                      <a:pt x="20" y="10"/>
                    </a:lnTo>
                    <a:lnTo>
                      <a:pt x="11" y="20"/>
                    </a:lnTo>
                    <a:lnTo>
                      <a:pt x="20" y="10"/>
                    </a:lnTo>
                    <a:lnTo>
                      <a:pt x="19" y="5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88" name="Freeform 6">
                <a:extLst>
                  <a:ext uri="{FF2B5EF4-FFF2-40B4-BE49-F238E27FC236}">
                    <a16:creationId xmlns:a16="http://schemas.microsoft.com/office/drawing/2014/main" id="{B6CEB764-9BEA-04B6-91DE-1E5C2E686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11" y="2813374"/>
                <a:ext cx="1325433" cy="287032"/>
              </a:xfrm>
              <a:custGeom>
                <a:avLst/>
                <a:gdLst>
                  <a:gd name="T0" fmla="*/ 763 w 771"/>
                  <a:gd name="T1" fmla="*/ 0 h 167"/>
                  <a:gd name="T2" fmla="*/ 706 w 771"/>
                  <a:gd name="T3" fmla="*/ 23 h 167"/>
                  <a:gd name="T4" fmla="*/ 651 w 771"/>
                  <a:gd name="T5" fmla="*/ 43 h 167"/>
                  <a:gd name="T6" fmla="*/ 599 w 771"/>
                  <a:gd name="T7" fmla="*/ 60 h 167"/>
                  <a:gd name="T8" fmla="*/ 548 w 771"/>
                  <a:gd name="T9" fmla="*/ 74 h 167"/>
                  <a:gd name="T10" fmla="*/ 500 w 771"/>
                  <a:gd name="T11" fmla="*/ 86 h 167"/>
                  <a:gd name="T12" fmla="*/ 453 w 771"/>
                  <a:gd name="T13" fmla="*/ 96 h 167"/>
                  <a:gd name="T14" fmla="*/ 407 w 771"/>
                  <a:gd name="T15" fmla="*/ 104 h 167"/>
                  <a:gd name="T16" fmla="*/ 362 w 771"/>
                  <a:gd name="T17" fmla="*/ 111 h 167"/>
                  <a:gd name="T18" fmla="*/ 317 w 771"/>
                  <a:gd name="T19" fmla="*/ 117 h 167"/>
                  <a:gd name="T20" fmla="*/ 273 w 771"/>
                  <a:gd name="T21" fmla="*/ 121 h 167"/>
                  <a:gd name="T22" fmla="*/ 229 w 771"/>
                  <a:gd name="T23" fmla="*/ 126 h 167"/>
                  <a:gd name="T24" fmla="*/ 185 w 771"/>
                  <a:gd name="T25" fmla="*/ 129 h 167"/>
                  <a:gd name="T26" fmla="*/ 139 w 771"/>
                  <a:gd name="T27" fmla="*/ 133 h 167"/>
                  <a:gd name="T28" fmla="*/ 94 w 771"/>
                  <a:gd name="T29" fmla="*/ 137 h 167"/>
                  <a:gd name="T30" fmla="*/ 48 w 771"/>
                  <a:gd name="T31" fmla="*/ 141 h 167"/>
                  <a:gd name="T32" fmla="*/ 0 w 771"/>
                  <a:gd name="T33" fmla="*/ 147 h 167"/>
                  <a:gd name="T34" fmla="*/ 26 w 771"/>
                  <a:gd name="T35" fmla="*/ 165 h 167"/>
                  <a:gd name="T36" fmla="*/ 73 w 771"/>
                  <a:gd name="T37" fmla="*/ 160 h 167"/>
                  <a:gd name="T38" fmla="*/ 118 w 771"/>
                  <a:gd name="T39" fmla="*/ 156 h 167"/>
                  <a:gd name="T40" fmla="*/ 164 w 771"/>
                  <a:gd name="T41" fmla="*/ 152 h 167"/>
                  <a:gd name="T42" fmla="*/ 208 w 771"/>
                  <a:gd name="T43" fmla="*/ 148 h 167"/>
                  <a:gd name="T44" fmla="*/ 253 w 771"/>
                  <a:gd name="T45" fmla="*/ 144 h 167"/>
                  <a:gd name="T46" fmla="*/ 297 w 771"/>
                  <a:gd name="T47" fmla="*/ 140 h 167"/>
                  <a:gd name="T48" fmla="*/ 342 w 771"/>
                  <a:gd name="T49" fmla="*/ 135 h 167"/>
                  <a:gd name="T50" fmla="*/ 388 w 771"/>
                  <a:gd name="T51" fmla="*/ 128 h 167"/>
                  <a:gd name="T52" fmla="*/ 433 w 771"/>
                  <a:gd name="T53" fmla="*/ 121 h 167"/>
                  <a:gd name="T54" fmla="*/ 480 w 771"/>
                  <a:gd name="T55" fmla="*/ 112 h 167"/>
                  <a:gd name="T56" fmla="*/ 529 w 771"/>
                  <a:gd name="T57" fmla="*/ 100 h 167"/>
                  <a:gd name="T58" fmla="*/ 579 w 771"/>
                  <a:gd name="T59" fmla="*/ 87 h 167"/>
                  <a:gd name="T60" fmla="*/ 631 w 771"/>
                  <a:gd name="T61" fmla="*/ 71 h 167"/>
                  <a:gd name="T62" fmla="*/ 685 w 771"/>
                  <a:gd name="T63" fmla="*/ 53 h 167"/>
                  <a:gd name="T64" fmla="*/ 742 w 771"/>
                  <a:gd name="T65" fmla="*/ 32 h 167"/>
                  <a:gd name="T66" fmla="*/ 771 w 771"/>
                  <a:gd name="T67" fmla="*/ 20 h 16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71" h="167">
                    <a:moveTo>
                      <a:pt x="763" y="0"/>
                    </a:moveTo>
                    <a:lnTo>
                      <a:pt x="763" y="0"/>
                    </a:lnTo>
                    <a:lnTo>
                      <a:pt x="734" y="12"/>
                    </a:lnTo>
                    <a:lnTo>
                      <a:pt x="706" y="23"/>
                    </a:lnTo>
                    <a:lnTo>
                      <a:pt x="678" y="33"/>
                    </a:lnTo>
                    <a:lnTo>
                      <a:pt x="651" y="43"/>
                    </a:lnTo>
                    <a:lnTo>
                      <a:pt x="625" y="52"/>
                    </a:lnTo>
                    <a:lnTo>
                      <a:pt x="599" y="60"/>
                    </a:lnTo>
                    <a:lnTo>
                      <a:pt x="573" y="67"/>
                    </a:lnTo>
                    <a:lnTo>
                      <a:pt x="548" y="74"/>
                    </a:lnTo>
                    <a:lnTo>
                      <a:pt x="524" y="80"/>
                    </a:lnTo>
                    <a:lnTo>
                      <a:pt x="500" y="86"/>
                    </a:lnTo>
                    <a:lnTo>
                      <a:pt x="476" y="91"/>
                    </a:lnTo>
                    <a:lnTo>
                      <a:pt x="453" y="96"/>
                    </a:lnTo>
                    <a:lnTo>
                      <a:pt x="430" y="100"/>
                    </a:lnTo>
                    <a:lnTo>
                      <a:pt x="407" y="104"/>
                    </a:lnTo>
                    <a:lnTo>
                      <a:pt x="384" y="107"/>
                    </a:lnTo>
                    <a:lnTo>
                      <a:pt x="362" y="111"/>
                    </a:lnTo>
                    <a:lnTo>
                      <a:pt x="340" y="114"/>
                    </a:lnTo>
                    <a:lnTo>
                      <a:pt x="317" y="117"/>
                    </a:lnTo>
                    <a:lnTo>
                      <a:pt x="295" y="119"/>
                    </a:lnTo>
                    <a:lnTo>
                      <a:pt x="273" y="121"/>
                    </a:lnTo>
                    <a:lnTo>
                      <a:pt x="251" y="124"/>
                    </a:lnTo>
                    <a:lnTo>
                      <a:pt x="229" y="126"/>
                    </a:lnTo>
                    <a:lnTo>
                      <a:pt x="207" y="128"/>
                    </a:lnTo>
                    <a:lnTo>
                      <a:pt x="185" y="129"/>
                    </a:lnTo>
                    <a:lnTo>
                      <a:pt x="162" y="131"/>
                    </a:lnTo>
                    <a:lnTo>
                      <a:pt x="139" y="133"/>
                    </a:lnTo>
                    <a:lnTo>
                      <a:pt x="117" y="135"/>
                    </a:lnTo>
                    <a:lnTo>
                      <a:pt x="94" y="137"/>
                    </a:lnTo>
                    <a:lnTo>
                      <a:pt x="71" y="139"/>
                    </a:lnTo>
                    <a:lnTo>
                      <a:pt x="48" y="141"/>
                    </a:lnTo>
                    <a:lnTo>
                      <a:pt x="24" y="144"/>
                    </a:lnTo>
                    <a:lnTo>
                      <a:pt x="0" y="147"/>
                    </a:lnTo>
                    <a:lnTo>
                      <a:pt x="2" y="167"/>
                    </a:lnTo>
                    <a:lnTo>
                      <a:pt x="26" y="165"/>
                    </a:lnTo>
                    <a:lnTo>
                      <a:pt x="50" y="162"/>
                    </a:lnTo>
                    <a:lnTo>
                      <a:pt x="73" y="160"/>
                    </a:lnTo>
                    <a:lnTo>
                      <a:pt x="96" y="158"/>
                    </a:lnTo>
                    <a:lnTo>
                      <a:pt x="118" y="156"/>
                    </a:lnTo>
                    <a:lnTo>
                      <a:pt x="142" y="154"/>
                    </a:lnTo>
                    <a:lnTo>
                      <a:pt x="164" y="152"/>
                    </a:lnTo>
                    <a:lnTo>
                      <a:pt x="186" y="150"/>
                    </a:lnTo>
                    <a:lnTo>
                      <a:pt x="208" y="148"/>
                    </a:lnTo>
                    <a:lnTo>
                      <a:pt x="231" y="147"/>
                    </a:lnTo>
                    <a:lnTo>
                      <a:pt x="253" y="144"/>
                    </a:lnTo>
                    <a:lnTo>
                      <a:pt x="275" y="142"/>
                    </a:lnTo>
                    <a:lnTo>
                      <a:pt x="297" y="140"/>
                    </a:lnTo>
                    <a:lnTo>
                      <a:pt x="320" y="137"/>
                    </a:lnTo>
                    <a:lnTo>
                      <a:pt x="342" y="135"/>
                    </a:lnTo>
                    <a:lnTo>
                      <a:pt x="364" y="132"/>
                    </a:lnTo>
                    <a:lnTo>
                      <a:pt x="388" y="128"/>
                    </a:lnTo>
                    <a:lnTo>
                      <a:pt x="410" y="125"/>
                    </a:lnTo>
                    <a:lnTo>
                      <a:pt x="433" y="121"/>
                    </a:lnTo>
                    <a:lnTo>
                      <a:pt x="457" y="117"/>
                    </a:lnTo>
                    <a:lnTo>
                      <a:pt x="480" y="112"/>
                    </a:lnTo>
                    <a:lnTo>
                      <a:pt x="504" y="106"/>
                    </a:lnTo>
                    <a:lnTo>
                      <a:pt x="529" y="100"/>
                    </a:lnTo>
                    <a:lnTo>
                      <a:pt x="554" y="94"/>
                    </a:lnTo>
                    <a:lnTo>
                      <a:pt x="579" y="87"/>
                    </a:lnTo>
                    <a:lnTo>
                      <a:pt x="605" y="79"/>
                    </a:lnTo>
                    <a:lnTo>
                      <a:pt x="631" y="71"/>
                    </a:lnTo>
                    <a:lnTo>
                      <a:pt x="658" y="63"/>
                    </a:lnTo>
                    <a:lnTo>
                      <a:pt x="685" y="53"/>
                    </a:lnTo>
                    <a:lnTo>
                      <a:pt x="712" y="43"/>
                    </a:lnTo>
                    <a:lnTo>
                      <a:pt x="742" y="32"/>
                    </a:lnTo>
                    <a:lnTo>
                      <a:pt x="771" y="20"/>
                    </a:lnTo>
                    <a:lnTo>
                      <a:pt x="7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89" name="Freeform 7">
                <a:extLst>
                  <a:ext uri="{FF2B5EF4-FFF2-40B4-BE49-F238E27FC236}">
                    <a16:creationId xmlns:a16="http://schemas.microsoft.com/office/drawing/2014/main" id="{BB170353-6FC2-E59B-52AF-1BFE97D06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991" y="1947121"/>
                <a:ext cx="2733382" cy="900628"/>
              </a:xfrm>
              <a:custGeom>
                <a:avLst/>
                <a:gdLst>
                  <a:gd name="T0" fmla="*/ 1590 w 1590"/>
                  <a:gd name="T1" fmla="*/ 0 h 524"/>
                  <a:gd name="T2" fmla="*/ 1449 w 1590"/>
                  <a:gd name="T3" fmla="*/ 3 h 524"/>
                  <a:gd name="T4" fmla="*/ 1314 w 1590"/>
                  <a:gd name="T5" fmla="*/ 15 h 524"/>
                  <a:gd name="T6" fmla="*/ 1184 w 1590"/>
                  <a:gd name="T7" fmla="*/ 33 h 524"/>
                  <a:gd name="T8" fmla="*/ 1061 w 1590"/>
                  <a:gd name="T9" fmla="*/ 57 h 524"/>
                  <a:gd name="T10" fmla="*/ 943 w 1590"/>
                  <a:gd name="T11" fmla="*/ 88 h 524"/>
                  <a:gd name="T12" fmla="*/ 831 w 1590"/>
                  <a:gd name="T13" fmla="*/ 122 h 524"/>
                  <a:gd name="T14" fmla="*/ 724 w 1590"/>
                  <a:gd name="T15" fmla="*/ 160 h 524"/>
                  <a:gd name="T16" fmla="*/ 623 w 1590"/>
                  <a:gd name="T17" fmla="*/ 201 h 524"/>
                  <a:gd name="T18" fmla="*/ 527 w 1590"/>
                  <a:gd name="T19" fmla="*/ 244 h 524"/>
                  <a:gd name="T20" fmla="*/ 437 w 1590"/>
                  <a:gd name="T21" fmla="*/ 287 h 524"/>
                  <a:gd name="T22" fmla="*/ 352 w 1590"/>
                  <a:gd name="T23" fmla="*/ 329 h 524"/>
                  <a:gd name="T24" fmla="*/ 271 w 1590"/>
                  <a:gd name="T25" fmla="*/ 371 h 524"/>
                  <a:gd name="T26" fmla="*/ 196 w 1590"/>
                  <a:gd name="T27" fmla="*/ 410 h 524"/>
                  <a:gd name="T28" fmla="*/ 126 w 1590"/>
                  <a:gd name="T29" fmla="*/ 446 h 524"/>
                  <a:gd name="T30" fmla="*/ 60 w 1590"/>
                  <a:gd name="T31" fmla="*/ 478 h 524"/>
                  <a:gd name="T32" fmla="*/ 0 w 1590"/>
                  <a:gd name="T33" fmla="*/ 504 h 524"/>
                  <a:gd name="T34" fmla="*/ 38 w 1590"/>
                  <a:gd name="T35" fmla="*/ 511 h 524"/>
                  <a:gd name="T36" fmla="*/ 102 w 1590"/>
                  <a:gd name="T37" fmla="*/ 481 h 524"/>
                  <a:gd name="T38" fmla="*/ 170 w 1590"/>
                  <a:gd name="T39" fmla="*/ 447 h 524"/>
                  <a:gd name="T40" fmla="*/ 242 w 1590"/>
                  <a:gd name="T41" fmla="*/ 409 h 524"/>
                  <a:gd name="T42" fmla="*/ 320 w 1590"/>
                  <a:gd name="T43" fmla="*/ 368 h 524"/>
                  <a:gd name="T44" fmla="*/ 402 w 1590"/>
                  <a:gd name="T45" fmla="*/ 326 h 524"/>
                  <a:gd name="T46" fmla="*/ 490 w 1590"/>
                  <a:gd name="T47" fmla="*/ 284 h 524"/>
                  <a:gd name="T48" fmla="*/ 583 w 1590"/>
                  <a:gd name="T49" fmla="*/ 241 h 524"/>
                  <a:gd name="T50" fmla="*/ 681 w 1590"/>
                  <a:gd name="T51" fmla="*/ 200 h 524"/>
                  <a:gd name="T52" fmla="*/ 784 w 1590"/>
                  <a:gd name="T53" fmla="*/ 161 h 524"/>
                  <a:gd name="T54" fmla="*/ 892 w 1590"/>
                  <a:gd name="T55" fmla="*/ 125 h 524"/>
                  <a:gd name="T56" fmla="*/ 1007 w 1590"/>
                  <a:gd name="T57" fmla="*/ 92 h 524"/>
                  <a:gd name="T58" fmla="*/ 1125 w 1590"/>
                  <a:gd name="T59" fmla="*/ 65 h 524"/>
                  <a:gd name="T60" fmla="*/ 1252 w 1590"/>
                  <a:gd name="T61" fmla="*/ 43 h 524"/>
                  <a:gd name="T62" fmla="*/ 1382 w 1590"/>
                  <a:gd name="T63" fmla="*/ 28 h 524"/>
                  <a:gd name="T64" fmla="*/ 1519 w 1590"/>
                  <a:gd name="T65" fmla="*/ 21 h 524"/>
                  <a:gd name="T66" fmla="*/ 1590 w 1590"/>
                  <a:gd name="T67" fmla="*/ 21 h 5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90" h="524">
                    <a:moveTo>
                      <a:pt x="1590" y="0"/>
                    </a:moveTo>
                    <a:lnTo>
                      <a:pt x="1590" y="0"/>
                    </a:lnTo>
                    <a:lnTo>
                      <a:pt x="1519" y="1"/>
                    </a:lnTo>
                    <a:lnTo>
                      <a:pt x="1449" y="3"/>
                    </a:lnTo>
                    <a:lnTo>
                      <a:pt x="1381" y="8"/>
                    </a:lnTo>
                    <a:lnTo>
                      <a:pt x="1314" y="15"/>
                    </a:lnTo>
                    <a:lnTo>
                      <a:pt x="1248" y="23"/>
                    </a:lnTo>
                    <a:lnTo>
                      <a:pt x="1184" y="33"/>
                    </a:lnTo>
                    <a:lnTo>
                      <a:pt x="1122" y="45"/>
                    </a:lnTo>
                    <a:lnTo>
                      <a:pt x="1061" y="57"/>
                    </a:lnTo>
                    <a:lnTo>
                      <a:pt x="1001" y="72"/>
                    </a:lnTo>
                    <a:lnTo>
                      <a:pt x="943" y="88"/>
                    </a:lnTo>
                    <a:lnTo>
                      <a:pt x="886" y="105"/>
                    </a:lnTo>
                    <a:lnTo>
                      <a:pt x="831" y="122"/>
                    </a:lnTo>
                    <a:lnTo>
                      <a:pt x="777" y="141"/>
                    </a:lnTo>
                    <a:lnTo>
                      <a:pt x="724" y="160"/>
                    </a:lnTo>
                    <a:lnTo>
                      <a:pt x="673" y="181"/>
                    </a:lnTo>
                    <a:lnTo>
                      <a:pt x="623" y="201"/>
                    </a:lnTo>
                    <a:lnTo>
                      <a:pt x="575" y="223"/>
                    </a:lnTo>
                    <a:lnTo>
                      <a:pt x="527" y="244"/>
                    </a:lnTo>
                    <a:lnTo>
                      <a:pt x="481" y="265"/>
                    </a:lnTo>
                    <a:lnTo>
                      <a:pt x="437" y="287"/>
                    </a:lnTo>
                    <a:lnTo>
                      <a:pt x="393" y="308"/>
                    </a:lnTo>
                    <a:lnTo>
                      <a:pt x="352" y="329"/>
                    </a:lnTo>
                    <a:lnTo>
                      <a:pt x="311" y="350"/>
                    </a:lnTo>
                    <a:lnTo>
                      <a:pt x="271" y="371"/>
                    </a:lnTo>
                    <a:lnTo>
                      <a:pt x="233" y="390"/>
                    </a:lnTo>
                    <a:lnTo>
                      <a:pt x="196" y="410"/>
                    </a:lnTo>
                    <a:lnTo>
                      <a:pt x="160" y="428"/>
                    </a:lnTo>
                    <a:lnTo>
                      <a:pt x="126" y="446"/>
                    </a:lnTo>
                    <a:lnTo>
                      <a:pt x="92" y="462"/>
                    </a:lnTo>
                    <a:lnTo>
                      <a:pt x="60" y="478"/>
                    </a:lnTo>
                    <a:lnTo>
                      <a:pt x="30" y="492"/>
                    </a:lnTo>
                    <a:lnTo>
                      <a:pt x="0" y="504"/>
                    </a:lnTo>
                    <a:lnTo>
                      <a:pt x="8" y="524"/>
                    </a:lnTo>
                    <a:lnTo>
                      <a:pt x="38" y="511"/>
                    </a:lnTo>
                    <a:lnTo>
                      <a:pt x="69" y="496"/>
                    </a:lnTo>
                    <a:lnTo>
                      <a:pt x="102" y="481"/>
                    </a:lnTo>
                    <a:lnTo>
                      <a:pt x="135" y="464"/>
                    </a:lnTo>
                    <a:lnTo>
                      <a:pt x="170" y="447"/>
                    </a:lnTo>
                    <a:lnTo>
                      <a:pt x="205" y="428"/>
                    </a:lnTo>
                    <a:lnTo>
                      <a:pt x="242" y="409"/>
                    </a:lnTo>
                    <a:lnTo>
                      <a:pt x="280" y="389"/>
                    </a:lnTo>
                    <a:lnTo>
                      <a:pt x="320" y="368"/>
                    </a:lnTo>
                    <a:lnTo>
                      <a:pt x="361" y="348"/>
                    </a:lnTo>
                    <a:lnTo>
                      <a:pt x="402" y="326"/>
                    </a:lnTo>
                    <a:lnTo>
                      <a:pt x="446" y="305"/>
                    </a:lnTo>
                    <a:lnTo>
                      <a:pt x="490" y="284"/>
                    </a:lnTo>
                    <a:lnTo>
                      <a:pt x="535" y="262"/>
                    </a:lnTo>
                    <a:lnTo>
                      <a:pt x="583" y="241"/>
                    </a:lnTo>
                    <a:lnTo>
                      <a:pt x="631" y="221"/>
                    </a:lnTo>
                    <a:lnTo>
                      <a:pt x="681" y="200"/>
                    </a:lnTo>
                    <a:lnTo>
                      <a:pt x="731" y="180"/>
                    </a:lnTo>
                    <a:lnTo>
                      <a:pt x="784" y="161"/>
                    </a:lnTo>
                    <a:lnTo>
                      <a:pt x="838" y="142"/>
                    </a:lnTo>
                    <a:lnTo>
                      <a:pt x="892" y="125"/>
                    </a:lnTo>
                    <a:lnTo>
                      <a:pt x="949" y="108"/>
                    </a:lnTo>
                    <a:lnTo>
                      <a:pt x="1007" y="92"/>
                    </a:lnTo>
                    <a:lnTo>
                      <a:pt x="1065" y="78"/>
                    </a:lnTo>
                    <a:lnTo>
                      <a:pt x="1125" y="65"/>
                    </a:lnTo>
                    <a:lnTo>
                      <a:pt x="1188" y="54"/>
                    </a:lnTo>
                    <a:lnTo>
                      <a:pt x="1252" y="43"/>
                    </a:lnTo>
                    <a:lnTo>
                      <a:pt x="1316" y="35"/>
                    </a:lnTo>
                    <a:lnTo>
                      <a:pt x="1382" y="28"/>
                    </a:lnTo>
                    <a:lnTo>
                      <a:pt x="1450" y="24"/>
                    </a:lnTo>
                    <a:lnTo>
                      <a:pt x="1519" y="21"/>
                    </a:lnTo>
                    <a:lnTo>
                      <a:pt x="1590" y="21"/>
                    </a:lnTo>
                    <a:lnTo>
                      <a:pt x="15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0" name="Freeform 8">
                <a:extLst>
                  <a:ext uri="{FF2B5EF4-FFF2-40B4-BE49-F238E27FC236}">
                    <a16:creationId xmlns:a16="http://schemas.microsoft.com/office/drawing/2014/main" id="{EADAF8F3-D147-EF70-C325-961F16E33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73" y="1947121"/>
                <a:ext cx="2965462" cy="1039847"/>
              </a:xfrm>
              <a:custGeom>
                <a:avLst/>
                <a:gdLst>
                  <a:gd name="T0" fmla="*/ 1725 w 1725"/>
                  <a:gd name="T1" fmla="*/ 585 h 605"/>
                  <a:gd name="T2" fmla="*/ 1647 w 1725"/>
                  <a:gd name="T3" fmla="*/ 557 h 605"/>
                  <a:gd name="T4" fmla="*/ 1566 w 1725"/>
                  <a:gd name="T5" fmla="*/ 524 h 605"/>
                  <a:gd name="T6" fmla="*/ 1481 w 1725"/>
                  <a:gd name="T7" fmla="*/ 485 h 605"/>
                  <a:gd name="T8" fmla="*/ 1392 w 1725"/>
                  <a:gd name="T9" fmla="*/ 442 h 605"/>
                  <a:gd name="T10" fmla="*/ 1300 w 1725"/>
                  <a:gd name="T11" fmla="*/ 395 h 605"/>
                  <a:gd name="T12" fmla="*/ 1203 w 1725"/>
                  <a:gd name="T13" fmla="*/ 347 h 605"/>
                  <a:gd name="T14" fmla="*/ 1103 w 1725"/>
                  <a:gd name="T15" fmla="*/ 297 h 605"/>
                  <a:gd name="T16" fmla="*/ 998 w 1725"/>
                  <a:gd name="T17" fmla="*/ 248 h 605"/>
                  <a:gd name="T18" fmla="*/ 890 w 1725"/>
                  <a:gd name="T19" fmla="*/ 200 h 605"/>
                  <a:gd name="T20" fmla="*/ 776 w 1725"/>
                  <a:gd name="T21" fmla="*/ 155 h 605"/>
                  <a:gd name="T22" fmla="*/ 659 w 1725"/>
                  <a:gd name="T23" fmla="*/ 114 h 605"/>
                  <a:gd name="T24" fmla="*/ 537 w 1725"/>
                  <a:gd name="T25" fmla="*/ 77 h 605"/>
                  <a:gd name="T26" fmla="*/ 410 w 1725"/>
                  <a:gd name="T27" fmla="*/ 46 h 605"/>
                  <a:gd name="T28" fmla="*/ 279 w 1725"/>
                  <a:gd name="T29" fmla="*/ 22 h 605"/>
                  <a:gd name="T30" fmla="*/ 141 w 1725"/>
                  <a:gd name="T31" fmla="*/ 7 h 605"/>
                  <a:gd name="T32" fmla="*/ 0 w 1725"/>
                  <a:gd name="T33" fmla="*/ 0 h 605"/>
                  <a:gd name="T34" fmla="*/ 70 w 1725"/>
                  <a:gd name="T35" fmla="*/ 23 h 605"/>
                  <a:gd name="T36" fmla="*/ 208 w 1725"/>
                  <a:gd name="T37" fmla="*/ 34 h 605"/>
                  <a:gd name="T38" fmla="*/ 341 w 1725"/>
                  <a:gd name="T39" fmla="*/ 54 h 605"/>
                  <a:gd name="T40" fmla="*/ 469 w 1725"/>
                  <a:gd name="T41" fmla="*/ 80 h 605"/>
                  <a:gd name="T42" fmla="*/ 593 w 1725"/>
                  <a:gd name="T43" fmla="*/ 114 h 605"/>
                  <a:gd name="T44" fmla="*/ 711 w 1725"/>
                  <a:gd name="T45" fmla="*/ 153 h 605"/>
                  <a:gd name="T46" fmla="*/ 826 w 1725"/>
                  <a:gd name="T47" fmla="*/ 197 h 605"/>
                  <a:gd name="T48" fmla="*/ 937 w 1725"/>
                  <a:gd name="T49" fmla="*/ 243 h 605"/>
                  <a:gd name="T50" fmla="*/ 1043 w 1725"/>
                  <a:gd name="T51" fmla="*/ 291 h 605"/>
                  <a:gd name="T52" fmla="*/ 1145 w 1725"/>
                  <a:gd name="T53" fmla="*/ 341 h 605"/>
                  <a:gd name="T54" fmla="*/ 1243 w 1725"/>
                  <a:gd name="T55" fmla="*/ 390 h 605"/>
                  <a:gd name="T56" fmla="*/ 1338 w 1725"/>
                  <a:gd name="T57" fmla="*/ 437 h 605"/>
                  <a:gd name="T58" fmla="*/ 1428 w 1725"/>
                  <a:gd name="T59" fmla="*/ 482 h 605"/>
                  <a:gd name="T60" fmla="*/ 1516 w 1725"/>
                  <a:gd name="T61" fmla="*/ 524 h 605"/>
                  <a:gd name="T62" fmla="*/ 1599 w 1725"/>
                  <a:gd name="T63" fmla="*/ 561 h 605"/>
                  <a:gd name="T64" fmla="*/ 1680 w 1725"/>
                  <a:gd name="T65" fmla="*/ 592 h 605"/>
                  <a:gd name="T66" fmla="*/ 1719 w 1725"/>
                  <a:gd name="T67" fmla="*/ 605 h 60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25" h="605">
                    <a:moveTo>
                      <a:pt x="1725" y="585"/>
                    </a:moveTo>
                    <a:lnTo>
                      <a:pt x="1725" y="585"/>
                    </a:lnTo>
                    <a:lnTo>
                      <a:pt x="1687" y="572"/>
                    </a:lnTo>
                    <a:lnTo>
                      <a:pt x="1647" y="557"/>
                    </a:lnTo>
                    <a:lnTo>
                      <a:pt x="1607" y="541"/>
                    </a:lnTo>
                    <a:lnTo>
                      <a:pt x="1566" y="524"/>
                    </a:lnTo>
                    <a:lnTo>
                      <a:pt x="1524" y="505"/>
                    </a:lnTo>
                    <a:lnTo>
                      <a:pt x="1481" y="485"/>
                    </a:lnTo>
                    <a:lnTo>
                      <a:pt x="1437" y="464"/>
                    </a:lnTo>
                    <a:lnTo>
                      <a:pt x="1392" y="442"/>
                    </a:lnTo>
                    <a:lnTo>
                      <a:pt x="1347" y="419"/>
                    </a:lnTo>
                    <a:lnTo>
                      <a:pt x="1300" y="395"/>
                    </a:lnTo>
                    <a:lnTo>
                      <a:pt x="1252" y="371"/>
                    </a:lnTo>
                    <a:lnTo>
                      <a:pt x="1203" y="347"/>
                    </a:lnTo>
                    <a:lnTo>
                      <a:pt x="1154" y="322"/>
                    </a:lnTo>
                    <a:lnTo>
                      <a:pt x="1103" y="297"/>
                    </a:lnTo>
                    <a:lnTo>
                      <a:pt x="1052" y="273"/>
                    </a:lnTo>
                    <a:lnTo>
                      <a:pt x="998" y="248"/>
                    </a:lnTo>
                    <a:lnTo>
                      <a:pt x="945" y="224"/>
                    </a:lnTo>
                    <a:lnTo>
                      <a:pt x="890" y="200"/>
                    </a:lnTo>
                    <a:lnTo>
                      <a:pt x="834" y="178"/>
                    </a:lnTo>
                    <a:lnTo>
                      <a:pt x="776" y="155"/>
                    </a:lnTo>
                    <a:lnTo>
                      <a:pt x="718" y="134"/>
                    </a:lnTo>
                    <a:lnTo>
                      <a:pt x="659" y="114"/>
                    </a:lnTo>
                    <a:lnTo>
                      <a:pt x="598" y="95"/>
                    </a:lnTo>
                    <a:lnTo>
                      <a:pt x="537" y="77"/>
                    </a:lnTo>
                    <a:lnTo>
                      <a:pt x="474" y="61"/>
                    </a:lnTo>
                    <a:lnTo>
                      <a:pt x="410" y="46"/>
                    </a:lnTo>
                    <a:lnTo>
                      <a:pt x="344" y="33"/>
                    </a:lnTo>
                    <a:lnTo>
                      <a:pt x="279" y="22"/>
                    </a:lnTo>
                    <a:lnTo>
                      <a:pt x="211" y="13"/>
                    </a:lnTo>
                    <a:lnTo>
                      <a:pt x="141" y="7"/>
                    </a:lnTo>
                    <a:lnTo>
                      <a:pt x="71" y="2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70" y="23"/>
                    </a:lnTo>
                    <a:lnTo>
                      <a:pt x="140" y="27"/>
                    </a:lnTo>
                    <a:lnTo>
                      <a:pt x="208" y="34"/>
                    </a:lnTo>
                    <a:lnTo>
                      <a:pt x="275" y="43"/>
                    </a:lnTo>
                    <a:lnTo>
                      <a:pt x="341" y="54"/>
                    </a:lnTo>
                    <a:lnTo>
                      <a:pt x="405" y="66"/>
                    </a:lnTo>
                    <a:lnTo>
                      <a:pt x="469" y="80"/>
                    </a:lnTo>
                    <a:lnTo>
                      <a:pt x="531" y="97"/>
                    </a:lnTo>
                    <a:lnTo>
                      <a:pt x="593" y="114"/>
                    </a:lnTo>
                    <a:lnTo>
                      <a:pt x="653" y="133"/>
                    </a:lnTo>
                    <a:lnTo>
                      <a:pt x="711" y="153"/>
                    </a:lnTo>
                    <a:lnTo>
                      <a:pt x="769" y="175"/>
                    </a:lnTo>
                    <a:lnTo>
                      <a:pt x="826" y="197"/>
                    </a:lnTo>
                    <a:lnTo>
                      <a:pt x="882" y="220"/>
                    </a:lnTo>
                    <a:lnTo>
                      <a:pt x="937" y="243"/>
                    </a:lnTo>
                    <a:lnTo>
                      <a:pt x="990" y="267"/>
                    </a:lnTo>
                    <a:lnTo>
                      <a:pt x="1043" y="291"/>
                    </a:lnTo>
                    <a:lnTo>
                      <a:pt x="1094" y="316"/>
                    </a:lnTo>
                    <a:lnTo>
                      <a:pt x="1145" y="341"/>
                    </a:lnTo>
                    <a:lnTo>
                      <a:pt x="1194" y="365"/>
                    </a:lnTo>
                    <a:lnTo>
                      <a:pt x="1243" y="390"/>
                    </a:lnTo>
                    <a:lnTo>
                      <a:pt x="1291" y="414"/>
                    </a:lnTo>
                    <a:lnTo>
                      <a:pt x="1338" y="437"/>
                    </a:lnTo>
                    <a:lnTo>
                      <a:pt x="1383" y="460"/>
                    </a:lnTo>
                    <a:lnTo>
                      <a:pt x="1428" y="482"/>
                    </a:lnTo>
                    <a:lnTo>
                      <a:pt x="1472" y="504"/>
                    </a:lnTo>
                    <a:lnTo>
                      <a:pt x="1516" y="524"/>
                    </a:lnTo>
                    <a:lnTo>
                      <a:pt x="1558" y="543"/>
                    </a:lnTo>
                    <a:lnTo>
                      <a:pt x="1599" y="561"/>
                    </a:lnTo>
                    <a:lnTo>
                      <a:pt x="1640" y="577"/>
                    </a:lnTo>
                    <a:lnTo>
                      <a:pt x="1680" y="592"/>
                    </a:lnTo>
                    <a:lnTo>
                      <a:pt x="1719" y="605"/>
                    </a:lnTo>
                    <a:lnTo>
                      <a:pt x="1725" y="585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1" name="Freeform 11">
                <a:extLst>
                  <a:ext uri="{FF2B5EF4-FFF2-40B4-BE49-F238E27FC236}">
                    <a16:creationId xmlns:a16="http://schemas.microsoft.com/office/drawing/2014/main" id="{D2A7E493-3FD1-F2FE-4331-78264717D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082" y="4652442"/>
                <a:ext cx="1268702" cy="371251"/>
              </a:xfrm>
              <a:custGeom>
                <a:avLst/>
                <a:gdLst>
                  <a:gd name="T0" fmla="*/ 9 w 738"/>
                  <a:gd name="T1" fmla="*/ 216 h 216"/>
                  <a:gd name="T2" fmla="*/ 86 w 738"/>
                  <a:gd name="T3" fmla="*/ 178 h 216"/>
                  <a:gd name="T4" fmla="*/ 154 w 738"/>
                  <a:gd name="T5" fmla="*/ 147 h 216"/>
                  <a:gd name="T6" fmla="*/ 216 w 738"/>
                  <a:gd name="T7" fmla="*/ 122 h 216"/>
                  <a:gd name="T8" fmla="*/ 270 w 738"/>
                  <a:gd name="T9" fmla="*/ 102 h 216"/>
                  <a:gd name="T10" fmla="*/ 319 w 738"/>
                  <a:gd name="T11" fmla="*/ 85 h 216"/>
                  <a:gd name="T12" fmla="*/ 364 w 738"/>
                  <a:gd name="T13" fmla="*/ 73 h 216"/>
                  <a:gd name="T14" fmla="*/ 404 w 738"/>
                  <a:gd name="T15" fmla="*/ 64 h 216"/>
                  <a:gd name="T16" fmla="*/ 442 w 738"/>
                  <a:gd name="T17" fmla="*/ 57 h 216"/>
                  <a:gd name="T18" fmla="*/ 478 w 738"/>
                  <a:gd name="T19" fmla="*/ 53 h 216"/>
                  <a:gd name="T20" fmla="*/ 512 w 738"/>
                  <a:gd name="T21" fmla="*/ 49 h 216"/>
                  <a:gd name="T22" fmla="*/ 546 w 738"/>
                  <a:gd name="T23" fmla="*/ 46 h 216"/>
                  <a:gd name="T24" fmla="*/ 580 w 738"/>
                  <a:gd name="T25" fmla="*/ 43 h 216"/>
                  <a:gd name="T26" fmla="*/ 616 w 738"/>
                  <a:gd name="T27" fmla="*/ 40 h 216"/>
                  <a:gd name="T28" fmla="*/ 654 w 738"/>
                  <a:gd name="T29" fmla="*/ 35 h 216"/>
                  <a:gd name="T30" fmla="*/ 693 w 738"/>
                  <a:gd name="T31" fmla="*/ 29 h 216"/>
                  <a:gd name="T32" fmla="*/ 738 w 738"/>
                  <a:gd name="T33" fmla="*/ 20 h 216"/>
                  <a:gd name="T34" fmla="*/ 711 w 738"/>
                  <a:gd name="T35" fmla="*/ 4 h 216"/>
                  <a:gd name="T36" fmla="*/ 670 w 738"/>
                  <a:gd name="T37" fmla="*/ 12 h 216"/>
                  <a:gd name="T38" fmla="*/ 632 w 738"/>
                  <a:gd name="T39" fmla="*/ 17 h 216"/>
                  <a:gd name="T40" fmla="*/ 595 w 738"/>
                  <a:gd name="T41" fmla="*/ 21 h 216"/>
                  <a:gd name="T42" fmla="*/ 561 w 738"/>
                  <a:gd name="T43" fmla="*/ 24 h 216"/>
                  <a:gd name="T44" fmla="*/ 527 w 738"/>
                  <a:gd name="T45" fmla="*/ 27 h 216"/>
                  <a:gd name="T46" fmla="*/ 493 w 738"/>
                  <a:gd name="T47" fmla="*/ 30 h 216"/>
                  <a:gd name="T48" fmla="*/ 458 w 738"/>
                  <a:gd name="T49" fmla="*/ 34 h 216"/>
                  <a:gd name="T50" fmla="*/ 420 w 738"/>
                  <a:gd name="T51" fmla="*/ 40 h 216"/>
                  <a:gd name="T52" fmla="*/ 380 w 738"/>
                  <a:gd name="T53" fmla="*/ 47 h 216"/>
                  <a:gd name="T54" fmla="*/ 337 w 738"/>
                  <a:gd name="T55" fmla="*/ 59 h 216"/>
                  <a:gd name="T56" fmla="*/ 289 w 738"/>
                  <a:gd name="T57" fmla="*/ 73 h 216"/>
                  <a:gd name="T58" fmla="*/ 236 w 738"/>
                  <a:gd name="T59" fmla="*/ 91 h 216"/>
                  <a:gd name="T60" fmla="*/ 178 w 738"/>
                  <a:gd name="T61" fmla="*/ 114 h 216"/>
                  <a:gd name="T62" fmla="*/ 113 w 738"/>
                  <a:gd name="T63" fmla="*/ 144 h 216"/>
                  <a:gd name="T64" fmla="*/ 39 w 738"/>
                  <a:gd name="T65" fmla="*/ 178 h 216"/>
                  <a:gd name="T66" fmla="*/ 0 w 738"/>
                  <a:gd name="T67" fmla="*/ 197 h 2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38" h="216">
                    <a:moveTo>
                      <a:pt x="9" y="216"/>
                    </a:moveTo>
                    <a:lnTo>
                      <a:pt x="9" y="216"/>
                    </a:lnTo>
                    <a:lnTo>
                      <a:pt x="49" y="196"/>
                    </a:lnTo>
                    <a:lnTo>
                      <a:pt x="86" y="178"/>
                    </a:lnTo>
                    <a:lnTo>
                      <a:pt x="121" y="162"/>
                    </a:lnTo>
                    <a:lnTo>
                      <a:pt x="154" y="147"/>
                    </a:lnTo>
                    <a:lnTo>
                      <a:pt x="186" y="134"/>
                    </a:lnTo>
                    <a:lnTo>
                      <a:pt x="216" y="122"/>
                    </a:lnTo>
                    <a:lnTo>
                      <a:pt x="243" y="111"/>
                    </a:lnTo>
                    <a:lnTo>
                      <a:pt x="270" y="102"/>
                    </a:lnTo>
                    <a:lnTo>
                      <a:pt x="295" y="93"/>
                    </a:lnTo>
                    <a:lnTo>
                      <a:pt x="319" y="85"/>
                    </a:lnTo>
                    <a:lnTo>
                      <a:pt x="342" y="79"/>
                    </a:lnTo>
                    <a:lnTo>
                      <a:pt x="364" y="73"/>
                    </a:lnTo>
                    <a:lnTo>
                      <a:pt x="385" y="68"/>
                    </a:lnTo>
                    <a:lnTo>
                      <a:pt x="404" y="64"/>
                    </a:lnTo>
                    <a:lnTo>
                      <a:pt x="424" y="61"/>
                    </a:lnTo>
                    <a:lnTo>
                      <a:pt x="442" y="57"/>
                    </a:lnTo>
                    <a:lnTo>
                      <a:pt x="460" y="55"/>
                    </a:lnTo>
                    <a:lnTo>
                      <a:pt x="478" y="53"/>
                    </a:lnTo>
                    <a:lnTo>
                      <a:pt x="495" y="51"/>
                    </a:lnTo>
                    <a:lnTo>
                      <a:pt x="512" y="49"/>
                    </a:lnTo>
                    <a:lnTo>
                      <a:pt x="529" y="47"/>
                    </a:lnTo>
                    <a:lnTo>
                      <a:pt x="546" y="46"/>
                    </a:lnTo>
                    <a:lnTo>
                      <a:pt x="563" y="45"/>
                    </a:lnTo>
                    <a:lnTo>
                      <a:pt x="580" y="43"/>
                    </a:lnTo>
                    <a:lnTo>
                      <a:pt x="598" y="42"/>
                    </a:lnTo>
                    <a:lnTo>
                      <a:pt x="616" y="40"/>
                    </a:lnTo>
                    <a:lnTo>
                      <a:pt x="634" y="38"/>
                    </a:lnTo>
                    <a:lnTo>
                      <a:pt x="654" y="35"/>
                    </a:lnTo>
                    <a:lnTo>
                      <a:pt x="673" y="32"/>
                    </a:lnTo>
                    <a:lnTo>
                      <a:pt x="693" y="29"/>
                    </a:lnTo>
                    <a:lnTo>
                      <a:pt x="715" y="25"/>
                    </a:lnTo>
                    <a:lnTo>
                      <a:pt x="738" y="20"/>
                    </a:lnTo>
                    <a:lnTo>
                      <a:pt x="733" y="0"/>
                    </a:lnTo>
                    <a:lnTo>
                      <a:pt x="711" y="4"/>
                    </a:lnTo>
                    <a:lnTo>
                      <a:pt x="690" y="8"/>
                    </a:lnTo>
                    <a:lnTo>
                      <a:pt x="670" y="12"/>
                    </a:lnTo>
                    <a:lnTo>
                      <a:pt x="650" y="15"/>
                    </a:lnTo>
                    <a:lnTo>
                      <a:pt x="632" y="17"/>
                    </a:lnTo>
                    <a:lnTo>
                      <a:pt x="613" y="19"/>
                    </a:lnTo>
                    <a:lnTo>
                      <a:pt x="595" y="21"/>
                    </a:lnTo>
                    <a:lnTo>
                      <a:pt x="578" y="23"/>
                    </a:lnTo>
                    <a:lnTo>
                      <a:pt x="561" y="24"/>
                    </a:lnTo>
                    <a:lnTo>
                      <a:pt x="545" y="26"/>
                    </a:lnTo>
                    <a:lnTo>
                      <a:pt x="527" y="27"/>
                    </a:lnTo>
                    <a:lnTo>
                      <a:pt x="510" y="28"/>
                    </a:lnTo>
                    <a:lnTo>
                      <a:pt x="493" y="30"/>
                    </a:lnTo>
                    <a:lnTo>
                      <a:pt x="476" y="32"/>
                    </a:lnTo>
                    <a:lnTo>
                      <a:pt x="458" y="34"/>
                    </a:lnTo>
                    <a:lnTo>
                      <a:pt x="439" y="37"/>
                    </a:lnTo>
                    <a:lnTo>
                      <a:pt x="420" y="40"/>
                    </a:lnTo>
                    <a:lnTo>
                      <a:pt x="401" y="43"/>
                    </a:lnTo>
                    <a:lnTo>
                      <a:pt x="380" y="47"/>
                    </a:lnTo>
                    <a:lnTo>
                      <a:pt x="359" y="53"/>
                    </a:lnTo>
                    <a:lnTo>
                      <a:pt x="337" y="59"/>
                    </a:lnTo>
                    <a:lnTo>
                      <a:pt x="314" y="66"/>
                    </a:lnTo>
                    <a:lnTo>
                      <a:pt x="289" y="73"/>
                    </a:lnTo>
                    <a:lnTo>
                      <a:pt x="263" y="82"/>
                    </a:lnTo>
                    <a:lnTo>
                      <a:pt x="236" y="91"/>
                    </a:lnTo>
                    <a:lnTo>
                      <a:pt x="208" y="102"/>
                    </a:lnTo>
                    <a:lnTo>
                      <a:pt x="178" y="114"/>
                    </a:lnTo>
                    <a:lnTo>
                      <a:pt x="146" y="129"/>
                    </a:lnTo>
                    <a:lnTo>
                      <a:pt x="113" y="144"/>
                    </a:lnTo>
                    <a:lnTo>
                      <a:pt x="77" y="160"/>
                    </a:lnTo>
                    <a:lnTo>
                      <a:pt x="39" y="178"/>
                    </a:lnTo>
                    <a:lnTo>
                      <a:pt x="0" y="197"/>
                    </a:lnTo>
                    <a:lnTo>
                      <a:pt x="9" y="216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2" name="Freeform 12">
                <a:extLst>
                  <a:ext uri="{FF2B5EF4-FFF2-40B4-BE49-F238E27FC236}">
                    <a16:creationId xmlns:a16="http://schemas.microsoft.com/office/drawing/2014/main" id="{EBE86432-44C7-E079-F3F3-E4E8C7B2D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73" y="4991037"/>
                <a:ext cx="2967181" cy="905784"/>
              </a:xfrm>
              <a:custGeom>
                <a:avLst/>
                <a:gdLst>
                  <a:gd name="T0" fmla="*/ 0 w 1726"/>
                  <a:gd name="T1" fmla="*/ 527 h 527"/>
                  <a:gd name="T2" fmla="*/ 141 w 1726"/>
                  <a:gd name="T3" fmla="*/ 523 h 527"/>
                  <a:gd name="T4" fmla="*/ 277 w 1726"/>
                  <a:gd name="T5" fmla="*/ 512 h 527"/>
                  <a:gd name="T6" fmla="*/ 408 w 1726"/>
                  <a:gd name="T7" fmla="*/ 497 h 527"/>
                  <a:gd name="T8" fmla="*/ 533 w 1726"/>
                  <a:gd name="T9" fmla="*/ 476 h 527"/>
                  <a:gd name="T10" fmla="*/ 654 w 1726"/>
                  <a:gd name="T11" fmla="*/ 451 h 527"/>
                  <a:gd name="T12" fmla="*/ 770 w 1726"/>
                  <a:gd name="T13" fmla="*/ 421 h 527"/>
                  <a:gd name="T14" fmla="*/ 882 w 1726"/>
                  <a:gd name="T15" fmla="*/ 388 h 527"/>
                  <a:gd name="T16" fmla="*/ 990 w 1726"/>
                  <a:gd name="T17" fmla="*/ 352 h 527"/>
                  <a:gd name="T18" fmla="*/ 1093 w 1726"/>
                  <a:gd name="T19" fmla="*/ 314 h 527"/>
                  <a:gd name="T20" fmla="*/ 1194 w 1726"/>
                  <a:gd name="T21" fmla="*/ 274 h 527"/>
                  <a:gd name="T22" fmla="*/ 1290 w 1726"/>
                  <a:gd name="T23" fmla="*/ 232 h 527"/>
                  <a:gd name="T24" fmla="*/ 1383 w 1726"/>
                  <a:gd name="T25" fmla="*/ 189 h 527"/>
                  <a:gd name="T26" fmla="*/ 1473 w 1726"/>
                  <a:gd name="T27" fmla="*/ 146 h 527"/>
                  <a:gd name="T28" fmla="*/ 1560 w 1726"/>
                  <a:gd name="T29" fmla="*/ 103 h 527"/>
                  <a:gd name="T30" fmla="*/ 1645 w 1726"/>
                  <a:gd name="T31" fmla="*/ 60 h 527"/>
                  <a:gd name="T32" fmla="*/ 1726 w 1726"/>
                  <a:gd name="T33" fmla="*/ 19 h 527"/>
                  <a:gd name="T34" fmla="*/ 1676 w 1726"/>
                  <a:gd name="T35" fmla="*/ 21 h 527"/>
                  <a:gd name="T36" fmla="*/ 1593 w 1726"/>
                  <a:gd name="T37" fmla="*/ 63 h 527"/>
                  <a:gd name="T38" fmla="*/ 1508 w 1726"/>
                  <a:gd name="T39" fmla="*/ 106 h 527"/>
                  <a:gd name="T40" fmla="*/ 1419 w 1726"/>
                  <a:gd name="T41" fmla="*/ 149 h 527"/>
                  <a:gd name="T42" fmla="*/ 1328 w 1726"/>
                  <a:gd name="T43" fmla="*/ 192 h 527"/>
                  <a:gd name="T44" fmla="*/ 1234 w 1726"/>
                  <a:gd name="T45" fmla="*/ 234 h 527"/>
                  <a:gd name="T46" fmla="*/ 1136 w 1726"/>
                  <a:gd name="T47" fmla="*/ 274 h 527"/>
                  <a:gd name="T48" fmla="*/ 1035 w 1726"/>
                  <a:gd name="T49" fmla="*/ 314 h 527"/>
                  <a:gd name="T50" fmla="*/ 930 w 1726"/>
                  <a:gd name="T51" fmla="*/ 351 h 527"/>
                  <a:gd name="T52" fmla="*/ 821 w 1726"/>
                  <a:gd name="T53" fmla="*/ 385 h 527"/>
                  <a:gd name="T54" fmla="*/ 708 w 1726"/>
                  <a:gd name="T55" fmla="*/ 416 h 527"/>
                  <a:gd name="T56" fmla="*/ 590 w 1726"/>
                  <a:gd name="T57" fmla="*/ 443 h 527"/>
                  <a:gd name="T58" fmla="*/ 468 w 1726"/>
                  <a:gd name="T59" fmla="*/ 466 h 527"/>
                  <a:gd name="T60" fmla="*/ 340 w 1726"/>
                  <a:gd name="T61" fmla="*/ 485 h 527"/>
                  <a:gd name="T62" fmla="*/ 208 w 1726"/>
                  <a:gd name="T63" fmla="*/ 498 h 527"/>
                  <a:gd name="T64" fmla="*/ 70 w 1726"/>
                  <a:gd name="T65" fmla="*/ 506 h 527"/>
                  <a:gd name="T66" fmla="*/ 0 w 1726"/>
                  <a:gd name="T67" fmla="*/ 507 h 5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26" h="527">
                    <a:moveTo>
                      <a:pt x="0" y="527"/>
                    </a:moveTo>
                    <a:lnTo>
                      <a:pt x="0" y="527"/>
                    </a:lnTo>
                    <a:lnTo>
                      <a:pt x="71" y="526"/>
                    </a:lnTo>
                    <a:lnTo>
                      <a:pt x="141" y="523"/>
                    </a:lnTo>
                    <a:lnTo>
                      <a:pt x="209" y="519"/>
                    </a:lnTo>
                    <a:lnTo>
                      <a:pt x="277" y="512"/>
                    </a:lnTo>
                    <a:lnTo>
                      <a:pt x="343" y="506"/>
                    </a:lnTo>
                    <a:lnTo>
                      <a:pt x="408" y="497"/>
                    </a:lnTo>
                    <a:lnTo>
                      <a:pt x="471" y="487"/>
                    </a:lnTo>
                    <a:lnTo>
                      <a:pt x="533" y="476"/>
                    </a:lnTo>
                    <a:lnTo>
                      <a:pt x="594" y="464"/>
                    </a:lnTo>
                    <a:lnTo>
                      <a:pt x="654" y="451"/>
                    </a:lnTo>
                    <a:lnTo>
                      <a:pt x="712" y="436"/>
                    </a:lnTo>
                    <a:lnTo>
                      <a:pt x="770" y="421"/>
                    </a:lnTo>
                    <a:lnTo>
                      <a:pt x="827" y="405"/>
                    </a:lnTo>
                    <a:lnTo>
                      <a:pt x="882" y="388"/>
                    </a:lnTo>
                    <a:lnTo>
                      <a:pt x="937" y="371"/>
                    </a:lnTo>
                    <a:lnTo>
                      <a:pt x="990" y="352"/>
                    </a:lnTo>
                    <a:lnTo>
                      <a:pt x="1042" y="333"/>
                    </a:lnTo>
                    <a:lnTo>
                      <a:pt x="1093" y="314"/>
                    </a:lnTo>
                    <a:lnTo>
                      <a:pt x="1144" y="294"/>
                    </a:lnTo>
                    <a:lnTo>
                      <a:pt x="1194" y="274"/>
                    </a:lnTo>
                    <a:lnTo>
                      <a:pt x="1242" y="253"/>
                    </a:lnTo>
                    <a:lnTo>
                      <a:pt x="1290" y="232"/>
                    </a:lnTo>
                    <a:lnTo>
                      <a:pt x="1336" y="211"/>
                    </a:lnTo>
                    <a:lnTo>
                      <a:pt x="1383" y="189"/>
                    </a:lnTo>
                    <a:lnTo>
                      <a:pt x="1429" y="167"/>
                    </a:lnTo>
                    <a:lnTo>
                      <a:pt x="1473" y="146"/>
                    </a:lnTo>
                    <a:lnTo>
                      <a:pt x="1517" y="124"/>
                    </a:lnTo>
                    <a:lnTo>
                      <a:pt x="1560" y="103"/>
                    </a:lnTo>
                    <a:lnTo>
                      <a:pt x="1603" y="81"/>
                    </a:lnTo>
                    <a:lnTo>
                      <a:pt x="1645" y="60"/>
                    </a:lnTo>
                    <a:lnTo>
                      <a:pt x="1686" y="39"/>
                    </a:lnTo>
                    <a:lnTo>
                      <a:pt x="1726" y="19"/>
                    </a:lnTo>
                    <a:lnTo>
                      <a:pt x="1717" y="0"/>
                    </a:lnTo>
                    <a:lnTo>
                      <a:pt x="1676" y="21"/>
                    </a:lnTo>
                    <a:lnTo>
                      <a:pt x="1635" y="42"/>
                    </a:lnTo>
                    <a:lnTo>
                      <a:pt x="1593" y="63"/>
                    </a:lnTo>
                    <a:lnTo>
                      <a:pt x="1551" y="84"/>
                    </a:lnTo>
                    <a:lnTo>
                      <a:pt x="1508" y="106"/>
                    </a:lnTo>
                    <a:lnTo>
                      <a:pt x="1464" y="128"/>
                    </a:lnTo>
                    <a:lnTo>
                      <a:pt x="1419" y="149"/>
                    </a:lnTo>
                    <a:lnTo>
                      <a:pt x="1374" y="171"/>
                    </a:lnTo>
                    <a:lnTo>
                      <a:pt x="1328" y="192"/>
                    </a:lnTo>
                    <a:lnTo>
                      <a:pt x="1282" y="213"/>
                    </a:lnTo>
                    <a:lnTo>
                      <a:pt x="1234" y="234"/>
                    </a:lnTo>
                    <a:lnTo>
                      <a:pt x="1185" y="254"/>
                    </a:lnTo>
                    <a:lnTo>
                      <a:pt x="1136" y="274"/>
                    </a:lnTo>
                    <a:lnTo>
                      <a:pt x="1086" y="295"/>
                    </a:lnTo>
                    <a:lnTo>
                      <a:pt x="1035" y="314"/>
                    </a:lnTo>
                    <a:lnTo>
                      <a:pt x="983" y="333"/>
                    </a:lnTo>
                    <a:lnTo>
                      <a:pt x="930" y="351"/>
                    </a:lnTo>
                    <a:lnTo>
                      <a:pt x="876" y="368"/>
                    </a:lnTo>
                    <a:lnTo>
                      <a:pt x="821" y="385"/>
                    </a:lnTo>
                    <a:lnTo>
                      <a:pt x="764" y="401"/>
                    </a:lnTo>
                    <a:lnTo>
                      <a:pt x="708" y="416"/>
                    </a:lnTo>
                    <a:lnTo>
                      <a:pt x="649" y="430"/>
                    </a:lnTo>
                    <a:lnTo>
                      <a:pt x="590" y="443"/>
                    </a:lnTo>
                    <a:lnTo>
                      <a:pt x="529" y="455"/>
                    </a:lnTo>
                    <a:lnTo>
                      <a:pt x="468" y="466"/>
                    </a:lnTo>
                    <a:lnTo>
                      <a:pt x="404" y="476"/>
                    </a:lnTo>
                    <a:lnTo>
                      <a:pt x="340" y="485"/>
                    </a:lnTo>
                    <a:lnTo>
                      <a:pt x="275" y="492"/>
                    </a:lnTo>
                    <a:lnTo>
                      <a:pt x="208" y="498"/>
                    </a:lnTo>
                    <a:lnTo>
                      <a:pt x="140" y="502"/>
                    </a:lnTo>
                    <a:lnTo>
                      <a:pt x="70" y="506"/>
                    </a:lnTo>
                    <a:lnTo>
                      <a:pt x="0" y="50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3" name="Freeform 13">
                <a:extLst>
                  <a:ext uri="{FF2B5EF4-FFF2-40B4-BE49-F238E27FC236}">
                    <a16:creationId xmlns:a16="http://schemas.microsoft.com/office/drawing/2014/main" id="{A910C72D-E384-1BE4-8328-019F8C7A8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373" y="5058068"/>
                <a:ext cx="2699000" cy="838753"/>
              </a:xfrm>
              <a:custGeom>
                <a:avLst/>
                <a:gdLst>
                  <a:gd name="T0" fmla="*/ 0 w 1570"/>
                  <a:gd name="T1" fmla="*/ 18 h 488"/>
                  <a:gd name="T2" fmla="*/ 61 w 1570"/>
                  <a:gd name="T3" fmla="*/ 56 h 488"/>
                  <a:gd name="T4" fmla="*/ 126 w 1570"/>
                  <a:gd name="T5" fmla="*/ 95 h 488"/>
                  <a:gd name="T6" fmla="*/ 195 w 1570"/>
                  <a:gd name="T7" fmla="*/ 136 h 488"/>
                  <a:gd name="T8" fmla="*/ 269 w 1570"/>
                  <a:gd name="T9" fmla="*/ 176 h 488"/>
                  <a:gd name="T10" fmla="*/ 348 w 1570"/>
                  <a:gd name="T11" fmla="*/ 216 h 488"/>
                  <a:gd name="T12" fmla="*/ 431 w 1570"/>
                  <a:gd name="T13" fmla="*/ 256 h 488"/>
                  <a:gd name="T14" fmla="*/ 520 w 1570"/>
                  <a:gd name="T15" fmla="*/ 294 h 488"/>
                  <a:gd name="T16" fmla="*/ 614 w 1570"/>
                  <a:gd name="T17" fmla="*/ 330 h 488"/>
                  <a:gd name="T18" fmla="*/ 714 w 1570"/>
                  <a:gd name="T19" fmla="*/ 364 h 488"/>
                  <a:gd name="T20" fmla="*/ 818 w 1570"/>
                  <a:gd name="T21" fmla="*/ 395 h 488"/>
                  <a:gd name="T22" fmla="*/ 929 w 1570"/>
                  <a:gd name="T23" fmla="*/ 422 h 488"/>
                  <a:gd name="T24" fmla="*/ 1044 w 1570"/>
                  <a:gd name="T25" fmla="*/ 446 h 488"/>
                  <a:gd name="T26" fmla="*/ 1167 w 1570"/>
                  <a:gd name="T27" fmla="*/ 464 h 488"/>
                  <a:gd name="T28" fmla="*/ 1295 w 1570"/>
                  <a:gd name="T29" fmla="*/ 478 h 488"/>
                  <a:gd name="T30" fmla="*/ 1429 w 1570"/>
                  <a:gd name="T31" fmla="*/ 486 h 488"/>
                  <a:gd name="T32" fmla="*/ 1570 w 1570"/>
                  <a:gd name="T33" fmla="*/ 488 h 488"/>
                  <a:gd name="T34" fmla="*/ 1499 w 1570"/>
                  <a:gd name="T35" fmla="*/ 468 h 488"/>
                  <a:gd name="T36" fmla="*/ 1362 w 1570"/>
                  <a:gd name="T37" fmla="*/ 462 h 488"/>
                  <a:gd name="T38" fmla="*/ 1232 w 1570"/>
                  <a:gd name="T39" fmla="*/ 452 h 488"/>
                  <a:gd name="T40" fmla="*/ 1108 w 1570"/>
                  <a:gd name="T41" fmla="*/ 435 h 488"/>
                  <a:gd name="T42" fmla="*/ 990 w 1570"/>
                  <a:gd name="T43" fmla="*/ 414 h 488"/>
                  <a:gd name="T44" fmla="*/ 877 w 1570"/>
                  <a:gd name="T45" fmla="*/ 389 h 488"/>
                  <a:gd name="T46" fmla="*/ 771 w 1570"/>
                  <a:gd name="T47" fmla="*/ 360 h 488"/>
                  <a:gd name="T48" fmla="*/ 670 w 1570"/>
                  <a:gd name="T49" fmla="*/ 328 h 488"/>
                  <a:gd name="T50" fmla="*/ 574 w 1570"/>
                  <a:gd name="T51" fmla="*/ 293 h 488"/>
                  <a:gd name="T52" fmla="*/ 483 w 1570"/>
                  <a:gd name="T53" fmla="*/ 256 h 488"/>
                  <a:gd name="T54" fmla="*/ 398 w 1570"/>
                  <a:gd name="T55" fmla="*/ 218 h 488"/>
                  <a:gd name="T56" fmla="*/ 317 w 1570"/>
                  <a:gd name="T57" fmla="*/ 178 h 488"/>
                  <a:gd name="T58" fmla="*/ 242 w 1570"/>
                  <a:gd name="T59" fmla="*/ 138 h 488"/>
                  <a:gd name="T60" fmla="*/ 170 w 1570"/>
                  <a:gd name="T61" fmla="*/ 97 h 488"/>
                  <a:gd name="T62" fmla="*/ 103 w 1570"/>
                  <a:gd name="T63" fmla="*/ 58 h 488"/>
                  <a:gd name="T64" fmla="*/ 41 w 1570"/>
                  <a:gd name="T65" fmla="*/ 19 h 488"/>
                  <a:gd name="T66" fmla="*/ 12 w 1570"/>
                  <a:gd name="T67" fmla="*/ 0 h 4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70" h="488">
                    <a:moveTo>
                      <a:pt x="0" y="18"/>
                    </a:moveTo>
                    <a:lnTo>
                      <a:pt x="0" y="18"/>
                    </a:lnTo>
                    <a:lnTo>
                      <a:pt x="30" y="37"/>
                    </a:lnTo>
                    <a:lnTo>
                      <a:pt x="61" y="56"/>
                    </a:lnTo>
                    <a:lnTo>
                      <a:pt x="93" y="75"/>
                    </a:lnTo>
                    <a:lnTo>
                      <a:pt x="126" y="95"/>
                    </a:lnTo>
                    <a:lnTo>
                      <a:pt x="160" y="116"/>
                    </a:lnTo>
                    <a:lnTo>
                      <a:pt x="195" y="136"/>
                    </a:lnTo>
                    <a:lnTo>
                      <a:pt x="231" y="156"/>
                    </a:lnTo>
                    <a:lnTo>
                      <a:pt x="269" y="176"/>
                    </a:lnTo>
                    <a:lnTo>
                      <a:pt x="308" y="196"/>
                    </a:lnTo>
                    <a:lnTo>
                      <a:pt x="348" y="216"/>
                    </a:lnTo>
                    <a:lnTo>
                      <a:pt x="389" y="236"/>
                    </a:lnTo>
                    <a:lnTo>
                      <a:pt x="431" y="256"/>
                    </a:lnTo>
                    <a:lnTo>
                      <a:pt x="475" y="275"/>
                    </a:lnTo>
                    <a:lnTo>
                      <a:pt x="520" y="294"/>
                    </a:lnTo>
                    <a:lnTo>
                      <a:pt x="567" y="312"/>
                    </a:lnTo>
                    <a:lnTo>
                      <a:pt x="614" y="330"/>
                    </a:lnTo>
                    <a:lnTo>
                      <a:pt x="663" y="347"/>
                    </a:lnTo>
                    <a:lnTo>
                      <a:pt x="714" y="364"/>
                    </a:lnTo>
                    <a:lnTo>
                      <a:pt x="765" y="380"/>
                    </a:lnTo>
                    <a:lnTo>
                      <a:pt x="818" y="395"/>
                    </a:lnTo>
                    <a:lnTo>
                      <a:pt x="873" y="408"/>
                    </a:lnTo>
                    <a:lnTo>
                      <a:pt x="929" y="422"/>
                    </a:lnTo>
                    <a:lnTo>
                      <a:pt x="986" y="435"/>
                    </a:lnTo>
                    <a:lnTo>
                      <a:pt x="1044" y="446"/>
                    </a:lnTo>
                    <a:lnTo>
                      <a:pt x="1105" y="456"/>
                    </a:lnTo>
                    <a:lnTo>
                      <a:pt x="1167" y="464"/>
                    </a:lnTo>
                    <a:lnTo>
                      <a:pt x="1230" y="472"/>
                    </a:lnTo>
                    <a:lnTo>
                      <a:pt x="1295" y="478"/>
                    </a:lnTo>
                    <a:lnTo>
                      <a:pt x="1361" y="483"/>
                    </a:lnTo>
                    <a:lnTo>
                      <a:pt x="1429" y="486"/>
                    </a:lnTo>
                    <a:lnTo>
                      <a:pt x="1499" y="488"/>
                    </a:lnTo>
                    <a:lnTo>
                      <a:pt x="1570" y="488"/>
                    </a:lnTo>
                    <a:lnTo>
                      <a:pt x="1570" y="468"/>
                    </a:lnTo>
                    <a:lnTo>
                      <a:pt x="1499" y="468"/>
                    </a:lnTo>
                    <a:lnTo>
                      <a:pt x="1430" y="465"/>
                    </a:lnTo>
                    <a:lnTo>
                      <a:pt x="1362" y="462"/>
                    </a:lnTo>
                    <a:lnTo>
                      <a:pt x="1296" y="457"/>
                    </a:lnTo>
                    <a:lnTo>
                      <a:pt x="1232" y="452"/>
                    </a:lnTo>
                    <a:lnTo>
                      <a:pt x="1169" y="443"/>
                    </a:lnTo>
                    <a:lnTo>
                      <a:pt x="1108" y="435"/>
                    </a:lnTo>
                    <a:lnTo>
                      <a:pt x="1048" y="425"/>
                    </a:lnTo>
                    <a:lnTo>
                      <a:pt x="990" y="414"/>
                    </a:lnTo>
                    <a:lnTo>
                      <a:pt x="933" y="401"/>
                    </a:lnTo>
                    <a:lnTo>
                      <a:pt x="877" y="389"/>
                    </a:lnTo>
                    <a:lnTo>
                      <a:pt x="824" y="375"/>
                    </a:lnTo>
                    <a:lnTo>
                      <a:pt x="771" y="360"/>
                    </a:lnTo>
                    <a:lnTo>
                      <a:pt x="719" y="344"/>
                    </a:lnTo>
                    <a:lnTo>
                      <a:pt x="670" y="328"/>
                    </a:lnTo>
                    <a:lnTo>
                      <a:pt x="621" y="310"/>
                    </a:lnTo>
                    <a:lnTo>
                      <a:pt x="574" y="293"/>
                    </a:lnTo>
                    <a:lnTo>
                      <a:pt x="528" y="274"/>
                    </a:lnTo>
                    <a:lnTo>
                      <a:pt x="483" y="256"/>
                    </a:lnTo>
                    <a:lnTo>
                      <a:pt x="439" y="237"/>
                    </a:lnTo>
                    <a:lnTo>
                      <a:pt x="398" y="218"/>
                    </a:lnTo>
                    <a:lnTo>
                      <a:pt x="357" y="197"/>
                    </a:lnTo>
                    <a:lnTo>
                      <a:pt x="317" y="178"/>
                    </a:lnTo>
                    <a:lnTo>
                      <a:pt x="279" y="158"/>
                    </a:lnTo>
                    <a:lnTo>
                      <a:pt x="242" y="138"/>
                    </a:lnTo>
                    <a:lnTo>
                      <a:pt x="205" y="117"/>
                    </a:lnTo>
                    <a:lnTo>
                      <a:pt x="170" y="97"/>
                    </a:lnTo>
                    <a:lnTo>
                      <a:pt x="136" y="78"/>
                    </a:lnTo>
                    <a:lnTo>
                      <a:pt x="103" y="58"/>
                    </a:lnTo>
                    <a:lnTo>
                      <a:pt x="72" y="38"/>
                    </a:lnTo>
                    <a:lnTo>
                      <a:pt x="41" y="19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4" name="Freeform 14">
                <a:extLst>
                  <a:ext uri="{FF2B5EF4-FFF2-40B4-BE49-F238E27FC236}">
                    <a16:creationId xmlns:a16="http://schemas.microsoft.com/office/drawing/2014/main" id="{6B80B059-3C23-2A65-119D-C392AA17B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30" y="4571661"/>
                <a:ext cx="1364972" cy="517345"/>
              </a:xfrm>
              <a:custGeom>
                <a:avLst/>
                <a:gdLst>
                  <a:gd name="T0" fmla="*/ 9 w 794"/>
                  <a:gd name="T1" fmla="*/ 21 h 301"/>
                  <a:gd name="T2" fmla="*/ 55 w 794"/>
                  <a:gd name="T3" fmla="*/ 28 h 301"/>
                  <a:gd name="T4" fmla="*/ 101 w 794"/>
                  <a:gd name="T5" fmla="*/ 35 h 301"/>
                  <a:gd name="T6" fmla="*/ 147 w 794"/>
                  <a:gd name="T7" fmla="*/ 43 h 301"/>
                  <a:gd name="T8" fmla="*/ 192 w 794"/>
                  <a:gd name="T9" fmla="*/ 51 h 301"/>
                  <a:gd name="T10" fmla="*/ 237 w 794"/>
                  <a:gd name="T11" fmla="*/ 62 h 301"/>
                  <a:gd name="T12" fmla="*/ 282 w 794"/>
                  <a:gd name="T13" fmla="*/ 72 h 301"/>
                  <a:gd name="T14" fmla="*/ 328 w 794"/>
                  <a:gd name="T15" fmla="*/ 85 h 301"/>
                  <a:gd name="T16" fmla="*/ 374 w 794"/>
                  <a:gd name="T17" fmla="*/ 100 h 301"/>
                  <a:gd name="T18" fmla="*/ 421 w 794"/>
                  <a:gd name="T19" fmla="*/ 116 h 301"/>
                  <a:gd name="T20" fmla="*/ 468 w 794"/>
                  <a:gd name="T21" fmla="*/ 135 h 301"/>
                  <a:gd name="T22" fmla="*/ 517 w 794"/>
                  <a:gd name="T23" fmla="*/ 155 h 301"/>
                  <a:gd name="T24" fmla="*/ 566 w 794"/>
                  <a:gd name="T25" fmla="*/ 179 h 301"/>
                  <a:gd name="T26" fmla="*/ 618 w 794"/>
                  <a:gd name="T27" fmla="*/ 204 h 301"/>
                  <a:gd name="T28" fmla="*/ 671 w 794"/>
                  <a:gd name="T29" fmla="*/ 234 h 301"/>
                  <a:gd name="T30" fmla="*/ 726 w 794"/>
                  <a:gd name="T31" fmla="*/ 265 h 301"/>
                  <a:gd name="T32" fmla="*/ 782 w 794"/>
                  <a:gd name="T33" fmla="*/ 301 h 301"/>
                  <a:gd name="T34" fmla="*/ 764 w 794"/>
                  <a:gd name="T35" fmla="*/ 266 h 301"/>
                  <a:gd name="T36" fmla="*/ 709 w 794"/>
                  <a:gd name="T37" fmla="*/ 231 h 301"/>
                  <a:gd name="T38" fmla="*/ 654 w 794"/>
                  <a:gd name="T39" fmla="*/ 200 h 301"/>
                  <a:gd name="T40" fmla="*/ 601 w 794"/>
                  <a:gd name="T41" fmla="*/ 173 h 301"/>
                  <a:gd name="T42" fmla="*/ 550 w 794"/>
                  <a:gd name="T43" fmla="*/ 148 h 301"/>
                  <a:gd name="T44" fmla="*/ 500 w 794"/>
                  <a:gd name="T45" fmla="*/ 126 h 301"/>
                  <a:gd name="T46" fmla="*/ 452 w 794"/>
                  <a:gd name="T47" fmla="*/ 105 h 301"/>
                  <a:gd name="T48" fmla="*/ 404 w 794"/>
                  <a:gd name="T49" fmla="*/ 88 h 301"/>
                  <a:gd name="T50" fmla="*/ 357 w 794"/>
                  <a:gd name="T51" fmla="*/ 73 h 301"/>
                  <a:gd name="T52" fmla="*/ 311 w 794"/>
                  <a:gd name="T53" fmla="*/ 59 h 301"/>
                  <a:gd name="T54" fmla="*/ 265 w 794"/>
                  <a:gd name="T55" fmla="*/ 47 h 301"/>
                  <a:gd name="T56" fmla="*/ 219 w 794"/>
                  <a:gd name="T57" fmla="*/ 36 h 301"/>
                  <a:gd name="T58" fmla="*/ 173 w 794"/>
                  <a:gd name="T59" fmla="*/ 26 h 301"/>
                  <a:gd name="T60" fmla="*/ 128 w 794"/>
                  <a:gd name="T61" fmla="*/ 18 h 301"/>
                  <a:gd name="T62" fmla="*/ 82 w 794"/>
                  <a:gd name="T63" fmla="*/ 10 h 301"/>
                  <a:gd name="T64" fmla="*/ 36 w 794"/>
                  <a:gd name="T65" fmla="*/ 3 h 301"/>
                  <a:gd name="T66" fmla="*/ 21 w 794"/>
                  <a:gd name="T67" fmla="*/ 10 h 301"/>
                  <a:gd name="T68" fmla="*/ 7 w 794"/>
                  <a:gd name="T69" fmla="*/ 1 h 301"/>
                  <a:gd name="T70" fmla="*/ 1 w 794"/>
                  <a:gd name="T71" fmla="*/ 6 h 301"/>
                  <a:gd name="T72" fmla="*/ 0 w 794"/>
                  <a:gd name="T73" fmla="*/ 13 h 301"/>
                  <a:gd name="T74" fmla="*/ 5 w 794"/>
                  <a:gd name="T75" fmla="*/ 20 h 301"/>
                  <a:gd name="T76" fmla="*/ 0 w 794"/>
                  <a:gd name="T77" fmla="*/ 10 h 3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94" h="301">
                    <a:moveTo>
                      <a:pt x="0" y="10"/>
                    </a:moveTo>
                    <a:lnTo>
                      <a:pt x="9" y="21"/>
                    </a:lnTo>
                    <a:lnTo>
                      <a:pt x="32" y="24"/>
                    </a:lnTo>
                    <a:lnTo>
                      <a:pt x="55" y="28"/>
                    </a:lnTo>
                    <a:lnTo>
                      <a:pt x="78" y="31"/>
                    </a:lnTo>
                    <a:lnTo>
                      <a:pt x="101" y="35"/>
                    </a:lnTo>
                    <a:lnTo>
                      <a:pt x="124" y="39"/>
                    </a:lnTo>
                    <a:lnTo>
                      <a:pt x="147" y="43"/>
                    </a:lnTo>
                    <a:lnTo>
                      <a:pt x="170" y="47"/>
                    </a:lnTo>
                    <a:lnTo>
                      <a:pt x="192" y="51"/>
                    </a:lnTo>
                    <a:lnTo>
                      <a:pt x="215" y="56"/>
                    </a:lnTo>
                    <a:lnTo>
                      <a:pt x="237" y="62"/>
                    </a:lnTo>
                    <a:lnTo>
                      <a:pt x="260" y="66"/>
                    </a:lnTo>
                    <a:lnTo>
                      <a:pt x="282" y="72"/>
                    </a:lnTo>
                    <a:lnTo>
                      <a:pt x="305" y="78"/>
                    </a:lnTo>
                    <a:lnTo>
                      <a:pt x="328" y="85"/>
                    </a:lnTo>
                    <a:lnTo>
                      <a:pt x="351" y="92"/>
                    </a:lnTo>
                    <a:lnTo>
                      <a:pt x="374" y="100"/>
                    </a:lnTo>
                    <a:lnTo>
                      <a:pt x="397" y="108"/>
                    </a:lnTo>
                    <a:lnTo>
                      <a:pt x="421" y="116"/>
                    </a:lnTo>
                    <a:lnTo>
                      <a:pt x="445" y="125"/>
                    </a:lnTo>
                    <a:lnTo>
                      <a:pt x="468" y="135"/>
                    </a:lnTo>
                    <a:lnTo>
                      <a:pt x="492" y="145"/>
                    </a:lnTo>
                    <a:lnTo>
                      <a:pt x="517" y="155"/>
                    </a:lnTo>
                    <a:lnTo>
                      <a:pt x="541" y="166"/>
                    </a:lnTo>
                    <a:lnTo>
                      <a:pt x="566" y="179"/>
                    </a:lnTo>
                    <a:lnTo>
                      <a:pt x="592" y="191"/>
                    </a:lnTo>
                    <a:lnTo>
                      <a:pt x="618" y="204"/>
                    </a:lnTo>
                    <a:lnTo>
                      <a:pt x="644" y="219"/>
                    </a:lnTo>
                    <a:lnTo>
                      <a:pt x="671" y="234"/>
                    </a:lnTo>
                    <a:lnTo>
                      <a:pt x="698" y="249"/>
                    </a:lnTo>
                    <a:lnTo>
                      <a:pt x="726" y="265"/>
                    </a:lnTo>
                    <a:lnTo>
                      <a:pt x="754" y="283"/>
                    </a:lnTo>
                    <a:lnTo>
                      <a:pt x="782" y="301"/>
                    </a:lnTo>
                    <a:lnTo>
                      <a:pt x="794" y="283"/>
                    </a:lnTo>
                    <a:lnTo>
                      <a:pt x="764" y="266"/>
                    </a:lnTo>
                    <a:lnTo>
                      <a:pt x="736" y="248"/>
                    </a:lnTo>
                    <a:lnTo>
                      <a:pt x="709" y="231"/>
                    </a:lnTo>
                    <a:lnTo>
                      <a:pt x="681" y="215"/>
                    </a:lnTo>
                    <a:lnTo>
                      <a:pt x="654" y="200"/>
                    </a:lnTo>
                    <a:lnTo>
                      <a:pt x="627" y="186"/>
                    </a:lnTo>
                    <a:lnTo>
                      <a:pt x="601" y="173"/>
                    </a:lnTo>
                    <a:lnTo>
                      <a:pt x="576" y="160"/>
                    </a:lnTo>
                    <a:lnTo>
                      <a:pt x="550" y="148"/>
                    </a:lnTo>
                    <a:lnTo>
                      <a:pt x="525" y="137"/>
                    </a:lnTo>
                    <a:lnTo>
                      <a:pt x="500" y="126"/>
                    </a:lnTo>
                    <a:lnTo>
                      <a:pt x="476" y="115"/>
                    </a:lnTo>
                    <a:lnTo>
                      <a:pt x="452" y="105"/>
                    </a:lnTo>
                    <a:lnTo>
                      <a:pt x="427" y="97"/>
                    </a:lnTo>
                    <a:lnTo>
                      <a:pt x="404" y="88"/>
                    </a:lnTo>
                    <a:lnTo>
                      <a:pt x="381" y="80"/>
                    </a:lnTo>
                    <a:lnTo>
                      <a:pt x="357" y="73"/>
                    </a:lnTo>
                    <a:lnTo>
                      <a:pt x="334" y="66"/>
                    </a:lnTo>
                    <a:lnTo>
                      <a:pt x="311" y="59"/>
                    </a:lnTo>
                    <a:lnTo>
                      <a:pt x="288" y="52"/>
                    </a:lnTo>
                    <a:lnTo>
                      <a:pt x="265" y="47"/>
                    </a:lnTo>
                    <a:lnTo>
                      <a:pt x="242" y="41"/>
                    </a:lnTo>
                    <a:lnTo>
                      <a:pt x="219" y="36"/>
                    </a:lnTo>
                    <a:lnTo>
                      <a:pt x="197" y="31"/>
                    </a:lnTo>
                    <a:lnTo>
                      <a:pt x="173" y="26"/>
                    </a:lnTo>
                    <a:lnTo>
                      <a:pt x="151" y="22"/>
                    </a:lnTo>
                    <a:lnTo>
                      <a:pt x="128" y="18"/>
                    </a:lnTo>
                    <a:lnTo>
                      <a:pt x="105" y="14"/>
                    </a:lnTo>
                    <a:lnTo>
                      <a:pt x="82" y="10"/>
                    </a:lnTo>
                    <a:lnTo>
                      <a:pt x="59" y="7"/>
                    </a:lnTo>
                    <a:lnTo>
                      <a:pt x="36" y="3"/>
                    </a:lnTo>
                    <a:lnTo>
                      <a:pt x="11" y="0"/>
                    </a:lnTo>
                    <a:lnTo>
                      <a:pt x="21" y="1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9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5" name="Freeform 87">
                <a:extLst>
                  <a:ext uri="{FF2B5EF4-FFF2-40B4-BE49-F238E27FC236}">
                    <a16:creationId xmlns:a16="http://schemas.microsoft.com/office/drawing/2014/main" id="{A07C3D59-238B-04AF-A832-BD88500E7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0" y="2980748"/>
                <a:ext cx="728902" cy="1658599"/>
              </a:xfrm>
              <a:custGeom>
                <a:avLst/>
                <a:gdLst>
                  <a:gd name="T0" fmla="*/ 233 w 424"/>
                  <a:gd name="T1" fmla="*/ 3 h 965"/>
                  <a:gd name="T2" fmla="*/ 265 w 424"/>
                  <a:gd name="T3" fmla="*/ 15 h 965"/>
                  <a:gd name="T4" fmla="*/ 294 w 424"/>
                  <a:gd name="T5" fmla="*/ 38 h 965"/>
                  <a:gd name="T6" fmla="*/ 322 w 424"/>
                  <a:gd name="T7" fmla="*/ 70 h 965"/>
                  <a:gd name="T8" fmla="*/ 346 w 424"/>
                  <a:gd name="T9" fmla="*/ 111 h 965"/>
                  <a:gd name="T10" fmla="*/ 368 w 424"/>
                  <a:gd name="T11" fmla="*/ 159 h 965"/>
                  <a:gd name="T12" fmla="*/ 387 w 424"/>
                  <a:gd name="T13" fmla="*/ 213 h 965"/>
                  <a:gd name="T14" fmla="*/ 403 w 424"/>
                  <a:gd name="T15" fmla="*/ 274 h 965"/>
                  <a:gd name="T16" fmla="*/ 414 w 424"/>
                  <a:gd name="T17" fmla="*/ 340 h 965"/>
                  <a:gd name="T18" fmla="*/ 421 w 424"/>
                  <a:gd name="T19" fmla="*/ 409 h 965"/>
                  <a:gd name="T20" fmla="*/ 424 w 424"/>
                  <a:gd name="T21" fmla="*/ 482 h 965"/>
                  <a:gd name="T22" fmla="*/ 421 w 424"/>
                  <a:gd name="T23" fmla="*/ 556 h 965"/>
                  <a:gd name="T24" fmla="*/ 414 w 424"/>
                  <a:gd name="T25" fmla="*/ 625 h 965"/>
                  <a:gd name="T26" fmla="*/ 403 w 424"/>
                  <a:gd name="T27" fmla="*/ 691 h 965"/>
                  <a:gd name="T28" fmla="*/ 387 w 424"/>
                  <a:gd name="T29" fmla="*/ 752 h 965"/>
                  <a:gd name="T30" fmla="*/ 368 w 424"/>
                  <a:gd name="T31" fmla="*/ 806 h 965"/>
                  <a:gd name="T32" fmla="*/ 346 w 424"/>
                  <a:gd name="T33" fmla="*/ 854 h 965"/>
                  <a:gd name="T34" fmla="*/ 322 w 424"/>
                  <a:gd name="T35" fmla="*/ 895 h 965"/>
                  <a:gd name="T36" fmla="*/ 294 w 424"/>
                  <a:gd name="T37" fmla="*/ 927 h 965"/>
                  <a:gd name="T38" fmla="*/ 265 w 424"/>
                  <a:gd name="T39" fmla="*/ 950 h 965"/>
                  <a:gd name="T40" fmla="*/ 233 w 424"/>
                  <a:gd name="T41" fmla="*/ 962 h 965"/>
                  <a:gd name="T42" fmla="*/ 201 w 424"/>
                  <a:gd name="T43" fmla="*/ 964 h 965"/>
                  <a:gd name="T44" fmla="*/ 169 w 424"/>
                  <a:gd name="T45" fmla="*/ 955 h 965"/>
                  <a:gd name="T46" fmla="*/ 139 w 424"/>
                  <a:gd name="T47" fmla="*/ 935 h 965"/>
                  <a:gd name="T48" fmla="*/ 111 w 424"/>
                  <a:gd name="T49" fmla="*/ 907 h 965"/>
                  <a:gd name="T50" fmla="*/ 85 w 424"/>
                  <a:gd name="T51" fmla="*/ 868 h 965"/>
                  <a:gd name="T52" fmla="*/ 62 w 424"/>
                  <a:gd name="T53" fmla="*/ 823 h 965"/>
                  <a:gd name="T54" fmla="*/ 42 w 424"/>
                  <a:gd name="T55" fmla="*/ 771 h 965"/>
                  <a:gd name="T56" fmla="*/ 25 w 424"/>
                  <a:gd name="T57" fmla="*/ 712 h 965"/>
                  <a:gd name="T58" fmla="*/ 12 w 424"/>
                  <a:gd name="T59" fmla="*/ 648 h 965"/>
                  <a:gd name="T60" fmla="*/ 4 w 424"/>
                  <a:gd name="T61" fmla="*/ 579 h 965"/>
                  <a:gd name="T62" fmla="*/ 0 w 424"/>
                  <a:gd name="T63" fmla="*/ 507 h 965"/>
                  <a:gd name="T64" fmla="*/ 1 w 424"/>
                  <a:gd name="T65" fmla="*/ 433 h 965"/>
                  <a:gd name="T66" fmla="*/ 6 w 424"/>
                  <a:gd name="T67" fmla="*/ 362 h 965"/>
                  <a:gd name="T68" fmla="*/ 16 w 424"/>
                  <a:gd name="T69" fmla="*/ 295 h 965"/>
                  <a:gd name="T70" fmla="*/ 30 w 424"/>
                  <a:gd name="T71" fmla="*/ 233 h 965"/>
                  <a:gd name="T72" fmla="*/ 48 w 424"/>
                  <a:gd name="T73" fmla="*/ 176 h 965"/>
                  <a:gd name="T74" fmla="*/ 69 w 424"/>
                  <a:gd name="T75" fmla="*/ 126 h 965"/>
                  <a:gd name="T76" fmla="*/ 93 w 424"/>
                  <a:gd name="T77" fmla="*/ 83 h 965"/>
                  <a:gd name="T78" fmla="*/ 120 w 424"/>
                  <a:gd name="T79" fmla="*/ 48 h 965"/>
                  <a:gd name="T80" fmla="*/ 149 w 424"/>
                  <a:gd name="T81" fmla="*/ 22 h 965"/>
                  <a:gd name="T82" fmla="*/ 179 w 424"/>
                  <a:gd name="T83" fmla="*/ 6 h 965"/>
                  <a:gd name="T84" fmla="*/ 212 w 424"/>
                  <a:gd name="T85" fmla="*/ 0 h 9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965">
                    <a:moveTo>
                      <a:pt x="212" y="0"/>
                    </a:moveTo>
                    <a:lnTo>
                      <a:pt x="223" y="1"/>
                    </a:lnTo>
                    <a:lnTo>
                      <a:pt x="233" y="3"/>
                    </a:lnTo>
                    <a:lnTo>
                      <a:pt x="244" y="6"/>
                    </a:lnTo>
                    <a:lnTo>
                      <a:pt x="254" y="10"/>
                    </a:lnTo>
                    <a:lnTo>
                      <a:pt x="265" y="15"/>
                    </a:lnTo>
                    <a:lnTo>
                      <a:pt x="274" y="22"/>
                    </a:lnTo>
                    <a:lnTo>
                      <a:pt x="284" y="30"/>
                    </a:lnTo>
                    <a:lnTo>
                      <a:pt x="294" y="38"/>
                    </a:lnTo>
                    <a:lnTo>
                      <a:pt x="303" y="48"/>
                    </a:lnTo>
                    <a:lnTo>
                      <a:pt x="312" y="58"/>
                    </a:lnTo>
                    <a:lnTo>
                      <a:pt x="322" y="70"/>
                    </a:lnTo>
                    <a:lnTo>
                      <a:pt x="330" y="83"/>
                    </a:lnTo>
                    <a:lnTo>
                      <a:pt x="338" y="96"/>
                    </a:lnTo>
                    <a:lnTo>
                      <a:pt x="346" y="111"/>
                    </a:lnTo>
                    <a:lnTo>
                      <a:pt x="354" y="126"/>
                    </a:lnTo>
                    <a:lnTo>
                      <a:pt x="361" y="142"/>
                    </a:lnTo>
                    <a:lnTo>
                      <a:pt x="368" y="159"/>
                    </a:lnTo>
                    <a:lnTo>
                      <a:pt x="375" y="176"/>
                    </a:lnTo>
                    <a:lnTo>
                      <a:pt x="382" y="194"/>
                    </a:lnTo>
                    <a:lnTo>
                      <a:pt x="387" y="213"/>
                    </a:lnTo>
                    <a:lnTo>
                      <a:pt x="393" y="233"/>
                    </a:lnTo>
                    <a:lnTo>
                      <a:pt x="398" y="253"/>
                    </a:lnTo>
                    <a:lnTo>
                      <a:pt x="403" y="274"/>
                    </a:lnTo>
                    <a:lnTo>
                      <a:pt x="407" y="295"/>
                    </a:lnTo>
                    <a:lnTo>
                      <a:pt x="411" y="317"/>
                    </a:lnTo>
                    <a:lnTo>
                      <a:pt x="414" y="340"/>
                    </a:lnTo>
                    <a:lnTo>
                      <a:pt x="417" y="362"/>
                    </a:lnTo>
                    <a:lnTo>
                      <a:pt x="420" y="386"/>
                    </a:lnTo>
                    <a:lnTo>
                      <a:pt x="421" y="409"/>
                    </a:lnTo>
                    <a:lnTo>
                      <a:pt x="422" y="433"/>
                    </a:lnTo>
                    <a:lnTo>
                      <a:pt x="424" y="458"/>
                    </a:lnTo>
                    <a:lnTo>
                      <a:pt x="424" y="482"/>
                    </a:lnTo>
                    <a:lnTo>
                      <a:pt x="424" y="507"/>
                    </a:lnTo>
                    <a:lnTo>
                      <a:pt x="422" y="531"/>
                    </a:lnTo>
                    <a:lnTo>
                      <a:pt x="421" y="556"/>
                    </a:lnTo>
                    <a:lnTo>
                      <a:pt x="420" y="579"/>
                    </a:lnTo>
                    <a:lnTo>
                      <a:pt x="417" y="603"/>
                    </a:lnTo>
                    <a:lnTo>
                      <a:pt x="414" y="625"/>
                    </a:lnTo>
                    <a:lnTo>
                      <a:pt x="411" y="648"/>
                    </a:lnTo>
                    <a:lnTo>
                      <a:pt x="407" y="670"/>
                    </a:lnTo>
                    <a:lnTo>
                      <a:pt x="403" y="691"/>
                    </a:lnTo>
                    <a:lnTo>
                      <a:pt x="398" y="712"/>
                    </a:lnTo>
                    <a:lnTo>
                      <a:pt x="393" y="732"/>
                    </a:lnTo>
                    <a:lnTo>
                      <a:pt x="387" y="752"/>
                    </a:lnTo>
                    <a:lnTo>
                      <a:pt x="382" y="771"/>
                    </a:lnTo>
                    <a:lnTo>
                      <a:pt x="375" y="789"/>
                    </a:lnTo>
                    <a:lnTo>
                      <a:pt x="368" y="806"/>
                    </a:lnTo>
                    <a:lnTo>
                      <a:pt x="361" y="823"/>
                    </a:lnTo>
                    <a:lnTo>
                      <a:pt x="354" y="839"/>
                    </a:lnTo>
                    <a:lnTo>
                      <a:pt x="346" y="854"/>
                    </a:lnTo>
                    <a:lnTo>
                      <a:pt x="338" y="868"/>
                    </a:lnTo>
                    <a:lnTo>
                      <a:pt x="330" y="882"/>
                    </a:lnTo>
                    <a:lnTo>
                      <a:pt x="322" y="895"/>
                    </a:lnTo>
                    <a:lnTo>
                      <a:pt x="312" y="907"/>
                    </a:lnTo>
                    <a:lnTo>
                      <a:pt x="303" y="917"/>
                    </a:lnTo>
                    <a:lnTo>
                      <a:pt x="294" y="927"/>
                    </a:lnTo>
                    <a:lnTo>
                      <a:pt x="284" y="935"/>
                    </a:lnTo>
                    <a:lnTo>
                      <a:pt x="274" y="943"/>
                    </a:lnTo>
                    <a:lnTo>
                      <a:pt x="265" y="950"/>
                    </a:lnTo>
                    <a:lnTo>
                      <a:pt x="254" y="955"/>
                    </a:lnTo>
                    <a:lnTo>
                      <a:pt x="244" y="959"/>
                    </a:lnTo>
                    <a:lnTo>
                      <a:pt x="233" y="962"/>
                    </a:lnTo>
                    <a:lnTo>
                      <a:pt x="223" y="964"/>
                    </a:lnTo>
                    <a:lnTo>
                      <a:pt x="212" y="965"/>
                    </a:lnTo>
                    <a:lnTo>
                      <a:pt x="201" y="964"/>
                    </a:lnTo>
                    <a:lnTo>
                      <a:pt x="190" y="962"/>
                    </a:lnTo>
                    <a:lnTo>
                      <a:pt x="179" y="959"/>
                    </a:lnTo>
                    <a:lnTo>
                      <a:pt x="169" y="955"/>
                    </a:lnTo>
                    <a:lnTo>
                      <a:pt x="159" y="950"/>
                    </a:lnTo>
                    <a:lnTo>
                      <a:pt x="149" y="943"/>
                    </a:lnTo>
                    <a:lnTo>
                      <a:pt x="139" y="935"/>
                    </a:lnTo>
                    <a:lnTo>
                      <a:pt x="129" y="927"/>
                    </a:lnTo>
                    <a:lnTo>
                      <a:pt x="120" y="917"/>
                    </a:lnTo>
                    <a:lnTo>
                      <a:pt x="111" y="907"/>
                    </a:lnTo>
                    <a:lnTo>
                      <a:pt x="102" y="895"/>
                    </a:lnTo>
                    <a:lnTo>
                      <a:pt x="93" y="882"/>
                    </a:lnTo>
                    <a:lnTo>
                      <a:pt x="85" y="868"/>
                    </a:lnTo>
                    <a:lnTo>
                      <a:pt x="77" y="854"/>
                    </a:lnTo>
                    <a:lnTo>
                      <a:pt x="69" y="839"/>
                    </a:lnTo>
                    <a:lnTo>
                      <a:pt x="62" y="823"/>
                    </a:lnTo>
                    <a:lnTo>
                      <a:pt x="55" y="806"/>
                    </a:lnTo>
                    <a:lnTo>
                      <a:pt x="48" y="789"/>
                    </a:lnTo>
                    <a:lnTo>
                      <a:pt x="42" y="771"/>
                    </a:lnTo>
                    <a:lnTo>
                      <a:pt x="36" y="752"/>
                    </a:lnTo>
                    <a:lnTo>
                      <a:pt x="30" y="732"/>
                    </a:lnTo>
                    <a:lnTo>
                      <a:pt x="25" y="712"/>
                    </a:lnTo>
                    <a:lnTo>
                      <a:pt x="20" y="691"/>
                    </a:lnTo>
                    <a:lnTo>
                      <a:pt x="16" y="670"/>
                    </a:lnTo>
                    <a:lnTo>
                      <a:pt x="12" y="648"/>
                    </a:lnTo>
                    <a:lnTo>
                      <a:pt x="9" y="625"/>
                    </a:lnTo>
                    <a:lnTo>
                      <a:pt x="6" y="603"/>
                    </a:lnTo>
                    <a:lnTo>
                      <a:pt x="4" y="579"/>
                    </a:lnTo>
                    <a:lnTo>
                      <a:pt x="2" y="556"/>
                    </a:lnTo>
                    <a:lnTo>
                      <a:pt x="1" y="531"/>
                    </a:lnTo>
                    <a:lnTo>
                      <a:pt x="0" y="507"/>
                    </a:lnTo>
                    <a:lnTo>
                      <a:pt x="0" y="482"/>
                    </a:lnTo>
                    <a:lnTo>
                      <a:pt x="0" y="458"/>
                    </a:lnTo>
                    <a:lnTo>
                      <a:pt x="1" y="433"/>
                    </a:lnTo>
                    <a:lnTo>
                      <a:pt x="2" y="409"/>
                    </a:lnTo>
                    <a:lnTo>
                      <a:pt x="4" y="386"/>
                    </a:lnTo>
                    <a:lnTo>
                      <a:pt x="6" y="362"/>
                    </a:lnTo>
                    <a:lnTo>
                      <a:pt x="9" y="340"/>
                    </a:lnTo>
                    <a:lnTo>
                      <a:pt x="12" y="317"/>
                    </a:lnTo>
                    <a:lnTo>
                      <a:pt x="16" y="295"/>
                    </a:lnTo>
                    <a:lnTo>
                      <a:pt x="20" y="274"/>
                    </a:lnTo>
                    <a:lnTo>
                      <a:pt x="25" y="253"/>
                    </a:lnTo>
                    <a:lnTo>
                      <a:pt x="30" y="233"/>
                    </a:lnTo>
                    <a:lnTo>
                      <a:pt x="36" y="213"/>
                    </a:lnTo>
                    <a:lnTo>
                      <a:pt x="42" y="194"/>
                    </a:lnTo>
                    <a:lnTo>
                      <a:pt x="48" y="176"/>
                    </a:lnTo>
                    <a:lnTo>
                      <a:pt x="55" y="159"/>
                    </a:lnTo>
                    <a:lnTo>
                      <a:pt x="62" y="142"/>
                    </a:lnTo>
                    <a:lnTo>
                      <a:pt x="69" y="126"/>
                    </a:lnTo>
                    <a:lnTo>
                      <a:pt x="77" y="111"/>
                    </a:lnTo>
                    <a:lnTo>
                      <a:pt x="85" y="96"/>
                    </a:lnTo>
                    <a:lnTo>
                      <a:pt x="93" y="83"/>
                    </a:lnTo>
                    <a:lnTo>
                      <a:pt x="102" y="70"/>
                    </a:lnTo>
                    <a:lnTo>
                      <a:pt x="111" y="58"/>
                    </a:lnTo>
                    <a:lnTo>
                      <a:pt x="120" y="48"/>
                    </a:lnTo>
                    <a:lnTo>
                      <a:pt x="129" y="38"/>
                    </a:lnTo>
                    <a:lnTo>
                      <a:pt x="139" y="30"/>
                    </a:lnTo>
                    <a:lnTo>
                      <a:pt x="149" y="22"/>
                    </a:lnTo>
                    <a:lnTo>
                      <a:pt x="159" y="15"/>
                    </a:lnTo>
                    <a:lnTo>
                      <a:pt x="169" y="10"/>
                    </a:lnTo>
                    <a:lnTo>
                      <a:pt x="179" y="6"/>
                    </a:lnTo>
                    <a:lnTo>
                      <a:pt x="190" y="3"/>
                    </a:lnTo>
                    <a:lnTo>
                      <a:pt x="201" y="1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6" name="Freeform 9">
                <a:extLst>
                  <a:ext uri="{FF2B5EF4-FFF2-40B4-BE49-F238E27FC236}">
                    <a16:creationId xmlns:a16="http://schemas.microsoft.com/office/drawing/2014/main" id="{A39182AC-EDA9-729A-DD11-D29D8EB78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51" y="2939606"/>
                <a:ext cx="1279017" cy="335157"/>
              </a:xfrm>
              <a:custGeom>
                <a:avLst/>
                <a:gdLst>
                  <a:gd name="T0" fmla="*/ 736 w 744"/>
                  <a:gd name="T1" fmla="*/ 176 h 195"/>
                  <a:gd name="T2" fmla="*/ 692 w 744"/>
                  <a:gd name="T3" fmla="*/ 165 h 195"/>
                  <a:gd name="T4" fmla="*/ 652 w 744"/>
                  <a:gd name="T5" fmla="*/ 156 h 195"/>
                  <a:gd name="T6" fmla="*/ 614 w 744"/>
                  <a:gd name="T7" fmla="*/ 148 h 195"/>
                  <a:gd name="T8" fmla="*/ 576 w 744"/>
                  <a:gd name="T9" fmla="*/ 141 h 195"/>
                  <a:gd name="T10" fmla="*/ 540 w 744"/>
                  <a:gd name="T11" fmla="*/ 134 h 195"/>
                  <a:gd name="T12" fmla="*/ 505 w 744"/>
                  <a:gd name="T13" fmla="*/ 127 h 195"/>
                  <a:gd name="T14" fmla="*/ 470 w 744"/>
                  <a:gd name="T15" fmla="*/ 120 h 195"/>
                  <a:gd name="T16" fmla="*/ 433 w 744"/>
                  <a:gd name="T17" fmla="*/ 112 h 195"/>
                  <a:gd name="T18" fmla="*/ 393 w 744"/>
                  <a:gd name="T19" fmla="*/ 104 h 195"/>
                  <a:gd name="T20" fmla="*/ 352 w 744"/>
                  <a:gd name="T21" fmla="*/ 95 h 195"/>
                  <a:gd name="T22" fmla="*/ 307 w 744"/>
                  <a:gd name="T23" fmla="*/ 85 h 195"/>
                  <a:gd name="T24" fmla="*/ 258 w 744"/>
                  <a:gd name="T25" fmla="*/ 73 h 195"/>
                  <a:gd name="T26" fmla="*/ 204 w 744"/>
                  <a:gd name="T27" fmla="*/ 58 h 195"/>
                  <a:gd name="T28" fmla="*/ 145 w 744"/>
                  <a:gd name="T29" fmla="*/ 41 h 195"/>
                  <a:gd name="T30" fmla="*/ 79 w 744"/>
                  <a:gd name="T31" fmla="*/ 22 h 195"/>
                  <a:gd name="T32" fmla="*/ 6 w 744"/>
                  <a:gd name="T33" fmla="*/ 0 h 195"/>
                  <a:gd name="T34" fmla="*/ 37 w 744"/>
                  <a:gd name="T35" fmla="*/ 31 h 195"/>
                  <a:gd name="T36" fmla="*/ 107 w 744"/>
                  <a:gd name="T37" fmla="*/ 52 h 195"/>
                  <a:gd name="T38" fmla="*/ 169 w 744"/>
                  <a:gd name="T39" fmla="*/ 70 h 195"/>
                  <a:gd name="T40" fmla="*/ 226 w 744"/>
                  <a:gd name="T41" fmla="*/ 85 h 195"/>
                  <a:gd name="T42" fmla="*/ 278 w 744"/>
                  <a:gd name="T43" fmla="*/ 98 h 195"/>
                  <a:gd name="T44" fmla="*/ 325 w 744"/>
                  <a:gd name="T45" fmla="*/ 110 h 195"/>
                  <a:gd name="T46" fmla="*/ 369 w 744"/>
                  <a:gd name="T47" fmla="*/ 120 h 195"/>
                  <a:gd name="T48" fmla="*/ 409 w 744"/>
                  <a:gd name="T49" fmla="*/ 129 h 195"/>
                  <a:gd name="T50" fmla="*/ 447 w 744"/>
                  <a:gd name="T51" fmla="*/ 137 h 195"/>
                  <a:gd name="T52" fmla="*/ 484 w 744"/>
                  <a:gd name="T53" fmla="*/ 144 h 195"/>
                  <a:gd name="T54" fmla="*/ 520 w 744"/>
                  <a:gd name="T55" fmla="*/ 151 h 195"/>
                  <a:gd name="T56" fmla="*/ 555 w 744"/>
                  <a:gd name="T57" fmla="*/ 158 h 195"/>
                  <a:gd name="T58" fmla="*/ 591 w 744"/>
                  <a:gd name="T59" fmla="*/ 165 h 195"/>
                  <a:gd name="T60" fmla="*/ 627 w 744"/>
                  <a:gd name="T61" fmla="*/ 172 h 195"/>
                  <a:gd name="T62" fmla="*/ 667 w 744"/>
                  <a:gd name="T63" fmla="*/ 181 h 195"/>
                  <a:gd name="T64" fmla="*/ 709 w 744"/>
                  <a:gd name="T65" fmla="*/ 191 h 195"/>
                  <a:gd name="T66" fmla="*/ 724 w 744"/>
                  <a:gd name="T67" fmla="*/ 185 h 195"/>
                  <a:gd name="T68" fmla="*/ 736 w 744"/>
                  <a:gd name="T69" fmla="*/ 195 h 195"/>
                  <a:gd name="T70" fmla="*/ 742 w 744"/>
                  <a:gd name="T71" fmla="*/ 191 h 195"/>
                  <a:gd name="T72" fmla="*/ 744 w 744"/>
                  <a:gd name="T73" fmla="*/ 184 h 195"/>
                  <a:gd name="T74" fmla="*/ 740 w 744"/>
                  <a:gd name="T75" fmla="*/ 177 h 195"/>
                  <a:gd name="T76" fmla="*/ 744 w 744"/>
                  <a:gd name="T77" fmla="*/ 185 h 1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44" h="195">
                    <a:moveTo>
                      <a:pt x="744" y="185"/>
                    </a:moveTo>
                    <a:lnTo>
                      <a:pt x="736" y="176"/>
                    </a:lnTo>
                    <a:lnTo>
                      <a:pt x="714" y="170"/>
                    </a:lnTo>
                    <a:lnTo>
                      <a:pt x="692" y="165"/>
                    </a:lnTo>
                    <a:lnTo>
                      <a:pt x="672" y="160"/>
                    </a:lnTo>
                    <a:lnTo>
                      <a:pt x="652" y="156"/>
                    </a:lnTo>
                    <a:lnTo>
                      <a:pt x="632" y="151"/>
                    </a:lnTo>
                    <a:lnTo>
                      <a:pt x="614" y="148"/>
                    </a:lnTo>
                    <a:lnTo>
                      <a:pt x="595" y="144"/>
                    </a:lnTo>
                    <a:lnTo>
                      <a:pt x="576" y="141"/>
                    </a:lnTo>
                    <a:lnTo>
                      <a:pt x="558" y="137"/>
                    </a:lnTo>
                    <a:lnTo>
                      <a:pt x="540" y="134"/>
                    </a:lnTo>
                    <a:lnTo>
                      <a:pt x="523" y="130"/>
                    </a:lnTo>
                    <a:lnTo>
                      <a:pt x="505" y="127"/>
                    </a:lnTo>
                    <a:lnTo>
                      <a:pt x="487" y="123"/>
                    </a:lnTo>
                    <a:lnTo>
                      <a:pt x="470" y="120"/>
                    </a:lnTo>
                    <a:lnTo>
                      <a:pt x="452" y="116"/>
                    </a:lnTo>
                    <a:lnTo>
                      <a:pt x="433" y="112"/>
                    </a:lnTo>
                    <a:lnTo>
                      <a:pt x="414" y="108"/>
                    </a:lnTo>
                    <a:lnTo>
                      <a:pt x="393" y="104"/>
                    </a:lnTo>
                    <a:lnTo>
                      <a:pt x="373" y="100"/>
                    </a:lnTo>
                    <a:lnTo>
                      <a:pt x="352" y="95"/>
                    </a:lnTo>
                    <a:lnTo>
                      <a:pt x="330" y="90"/>
                    </a:lnTo>
                    <a:lnTo>
                      <a:pt x="307" y="85"/>
                    </a:lnTo>
                    <a:lnTo>
                      <a:pt x="283" y="79"/>
                    </a:lnTo>
                    <a:lnTo>
                      <a:pt x="258" y="73"/>
                    </a:lnTo>
                    <a:lnTo>
                      <a:pt x="232" y="66"/>
                    </a:lnTo>
                    <a:lnTo>
                      <a:pt x="204" y="58"/>
                    </a:lnTo>
                    <a:lnTo>
                      <a:pt x="175" y="50"/>
                    </a:lnTo>
                    <a:lnTo>
                      <a:pt x="145" y="41"/>
                    </a:lnTo>
                    <a:lnTo>
                      <a:pt x="112" y="32"/>
                    </a:lnTo>
                    <a:lnTo>
                      <a:pt x="79" y="22"/>
                    </a:lnTo>
                    <a:lnTo>
                      <a:pt x="43" y="11"/>
                    </a:lnTo>
                    <a:lnTo>
                      <a:pt x="6" y="0"/>
                    </a:lnTo>
                    <a:lnTo>
                      <a:pt x="0" y="20"/>
                    </a:lnTo>
                    <a:lnTo>
                      <a:pt x="37" y="31"/>
                    </a:lnTo>
                    <a:lnTo>
                      <a:pt x="73" y="41"/>
                    </a:lnTo>
                    <a:lnTo>
                      <a:pt x="107" y="52"/>
                    </a:lnTo>
                    <a:lnTo>
                      <a:pt x="139" y="61"/>
                    </a:lnTo>
                    <a:lnTo>
                      <a:pt x="169" y="70"/>
                    </a:lnTo>
                    <a:lnTo>
                      <a:pt x="199" y="78"/>
                    </a:lnTo>
                    <a:lnTo>
                      <a:pt x="226" y="85"/>
                    </a:lnTo>
                    <a:lnTo>
                      <a:pt x="252" y="92"/>
                    </a:lnTo>
                    <a:lnTo>
                      <a:pt x="278" y="98"/>
                    </a:lnTo>
                    <a:lnTo>
                      <a:pt x="302" y="104"/>
                    </a:lnTo>
                    <a:lnTo>
                      <a:pt x="325" y="110"/>
                    </a:lnTo>
                    <a:lnTo>
                      <a:pt x="347" y="116"/>
                    </a:lnTo>
                    <a:lnTo>
                      <a:pt x="369" y="120"/>
                    </a:lnTo>
                    <a:lnTo>
                      <a:pt x="389" y="125"/>
                    </a:lnTo>
                    <a:lnTo>
                      <a:pt x="409" y="129"/>
                    </a:lnTo>
                    <a:lnTo>
                      <a:pt x="428" y="133"/>
                    </a:lnTo>
                    <a:lnTo>
                      <a:pt x="447" y="137"/>
                    </a:lnTo>
                    <a:lnTo>
                      <a:pt x="466" y="141"/>
                    </a:lnTo>
                    <a:lnTo>
                      <a:pt x="484" y="144"/>
                    </a:lnTo>
                    <a:lnTo>
                      <a:pt x="502" y="147"/>
                    </a:lnTo>
                    <a:lnTo>
                      <a:pt x="520" y="151"/>
                    </a:lnTo>
                    <a:lnTo>
                      <a:pt x="537" y="154"/>
                    </a:lnTo>
                    <a:lnTo>
                      <a:pt x="555" y="158"/>
                    </a:lnTo>
                    <a:lnTo>
                      <a:pt x="573" y="161"/>
                    </a:lnTo>
                    <a:lnTo>
                      <a:pt x="591" y="165"/>
                    </a:lnTo>
                    <a:lnTo>
                      <a:pt x="609" y="169"/>
                    </a:lnTo>
                    <a:lnTo>
                      <a:pt x="627" y="172"/>
                    </a:lnTo>
                    <a:lnTo>
                      <a:pt x="647" y="177"/>
                    </a:lnTo>
                    <a:lnTo>
                      <a:pt x="667" y="181"/>
                    </a:lnTo>
                    <a:lnTo>
                      <a:pt x="688" y="185"/>
                    </a:lnTo>
                    <a:lnTo>
                      <a:pt x="709" y="191"/>
                    </a:lnTo>
                    <a:lnTo>
                      <a:pt x="732" y="195"/>
                    </a:lnTo>
                    <a:lnTo>
                      <a:pt x="724" y="185"/>
                    </a:lnTo>
                    <a:lnTo>
                      <a:pt x="732" y="195"/>
                    </a:lnTo>
                    <a:lnTo>
                      <a:pt x="736" y="195"/>
                    </a:lnTo>
                    <a:lnTo>
                      <a:pt x="740" y="194"/>
                    </a:lnTo>
                    <a:lnTo>
                      <a:pt x="742" y="191"/>
                    </a:lnTo>
                    <a:lnTo>
                      <a:pt x="744" y="188"/>
                    </a:lnTo>
                    <a:lnTo>
                      <a:pt x="744" y="184"/>
                    </a:lnTo>
                    <a:lnTo>
                      <a:pt x="743" y="180"/>
                    </a:lnTo>
                    <a:lnTo>
                      <a:pt x="740" y="177"/>
                    </a:lnTo>
                    <a:lnTo>
                      <a:pt x="736" y="176"/>
                    </a:lnTo>
                    <a:lnTo>
                      <a:pt x="744" y="185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B27D4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97" name="Freeform 88">
                <a:extLst>
                  <a:ext uri="{FF2B5EF4-FFF2-40B4-BE49-F238E27FC236}">
                    <a16:creationId xmlns:a16="http://schemas.microsoft.com/office/drawing/2014/main" id="{11F1D6D5-48E6-D642-1449-856607F2D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6762" y="3150250"/>
                <a:ext cx="728902" cy="1656880"/>
              </a:xfrm>
              <a:custGeom>
                <a:avLst/>
                <a:gdLst>
                  <a:gd name="T0" fmla="*/ 234 w 424"/>
                  <a:gd name="T1" fmla="*/ 2 h 964"/>
                  <a:gd name="T2" fmla="*/ 265 w 424"/>
                  <a:gd name="T3" fmla="*/ 15 h 964"/>
                  <a:gd name="T4" fmla="*/ 294 w 424"/>
                  <a:gd name="T5" fmla="*/ 38 h 964"/>
                  <a:gd name="T6" fmla="*/ 322 w 424"/>
                  <a:gd name="T7" fmla="*/ 69 h 964"/>
                  <a:gd name="T8" fmla="*/ 347 w 424"/>
                  <a:gd name="T9" fmla="*/ 110 h 964"/>
                  <a:gd name="T10" fmla="*/ 369 w 424"/>
                  <a:gd name="T11" fmla="*/ 158 h 964"/>
                  <a:gd name="T12" fmla="*/ 388 w 424"/>
                  <a:gd name="T13" fmla="*/ 213 h 964"/>
                  <a:gd name="T14" fmla="*/ 403 w 424"/>
                  <a:gd name="T15" fmla="*/ 273 h 964"/>
                  <a:gd name="T16" fmla="*/ 414 w 424"/>
                  <a:gd name="T17" fmla="*/ 339 h 964"/>
                  <a:gd name="T18" fmla="*/ 422 w 424"/>
                  <a:gd name="T19" fmla="*/ 409 h 964"/>
                  <a:gd name="T20" fmla="*/ 424 w 424"/>
                  <a:gd name="T21" fmla="*/ 482 h 964"/>
                  <a:gd name="T22" fmla="*/ 422 w 424"/>
                  <a:gd name="T23" fmla="*/ 555 h 964"/>
                  <a:gd name="T24" fmla="*/ 414 w 424"/>
                  <a:gd name="T25" fmla="*/ 625 h 964"/>
                  <a:gd name="T26" fmla="*/ 403 w 424"/>
                  <a:gd name="T27" fmla="*/ 690 h 964"/>
                  <a:gd name="T28" fmla="*/ 388 w 424"/>
                  <a:gd name="T29" fmla="*/ 751 h 964"/>
                  <a:gd name="T30" fmla="*/ 369 w 424"/>
                  <a:gd name="T31" fmla="*/ 806 h 964"/>
                  <a:gd name="T32" fmla="*/ 347 w 424"/>
                  <a:gd name="T33" fmla="*/ 854 h 964"/>
                  <a:gd name="T34" fmla="*/ 322 w 424"/>
                  <a:gd name="T35" fmla="*/ 894 h 964"/>
                  <a:gd name="T36" fmla="*/ 294 w 424"/>
                  <a:gd name="T37" fmla="*/ 926 h 964"/>
                  <a:gd name="T38" fmla="*/ 265 w 424"/>
                  <a:gd name="T39" fmla="*/ 949 h 964"/>
                  <a:gd name="T40" fmla="*/ 234 w 424"/>
                  <a:gd name="T41" fmla="*/ 962 h 964"/>
                  <a:gd name="T42" fmla="*/ 201 w 424"/>
                  <a:gd name="T43" fmla="*/ 964 h 964"/>
                  <a:gd name="T44" fmla="*/ 169 w 424"/>
                  <a:gd name="T45" fmla="*/ 954 h 964"/>
                  <a:gd name="T46" fmla="*/ 139 w 424"/>
                  <a:gd name="T47" fmla="*/ 935 h 964"/>
                  <a:gd name="T48" fmla="*/ 111 w 424"/>
                  <a:gd name="T49" fmla="*/ 906 h 964"/>
                  <a:gd name="T50" fmla="*/ 85 w 424"/>
                  <a:gd name="T51" fmla="*/ 868 h 964"/>
                  <a:gd name="T52" fmla="*/ 62 w 424"/>
                  <a:gd name="T53" fmla="*/ 822 h 964"/>
                  <a:gd name="T54" fmla="*/ 42 w 424"/>
                  <a:gd name="T55" fmla="*/ 770 h 964"/>
                  <a:gd name="T56" fmla="*/ 25 w 424"/>
                  <a:gd name="T57" fmla="*/ 711 h 964"/>
                  <a:gd name="T58" fmla="*/ 13 w 424"/>
                  <a:gd name="T59" fmla="*/ 647 h 964"/>
                  <a:gd name="T60" fmla="*/ 4 w 424"/>
                  <a:gd name="T61" fmla="*/ 579 h 964"/>
                  <a:gd name="T62" fmla="*/ 0 w 424"/>
                  <a:gd name="T63" fmla="*/ 507 h 964"/>
                  <a:gd name="T64" fmla="*/ 1 w 424"/>
                  <a:gd name="T65" fmla="*/ 433 h 964"/>
                  <a:gd name="T66" fmla="*/ 7 w 424"/>
                  <a:gd name="T67" fmla="*/ 362 h 964"/>
                  <a:gd name="T68" fmla="*/ 17 w 424"/>
                  <a:gd name="T69" fmla="*/ 295 h 964"/>
                  <a:gd name="T70" fmla="*/ 30 w 424"/>
                  <a:gd name="T71" fmla="*/ 232 h 964"/>
                  <a:gd name="T72" fmla="*/ 48 w 424"/>
                  <a:gd name="T73" fmla="*/ 175 h 964"/>
                  <a:gd name="T74" fmla="*/ 70 w 424"/>
                  <a:gd name="T75" fmla="*/ 125 h 964"/>
                  <a:gd name="T76" fmla="*/ 93 w 424"/>
                  <a:gd name="T77" fmla="*/ 82 h 964"/>
                  <a:gd name="T78" fmla="*/ 120 w 424"/>
                  <a:gd name="T79" fmla="*/ 48 h 964"/>
                  <a:gd name="T80" fmla="*/ 149 w 424"/>
                  <a:gd name="T81" fmla="*/ 22 h 964"/>
                  <a:gd name="T82" fmla="*/ 180 w 424"/>
                  <a:gd name="T83" fmla="*/ 5 h 964"/>
                  <a:gd name="T84" fmla="*/ 212 w 424"/>
                  <a:gd name="T85" fmla="*/ 0 h 9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964">
                    <a:moveTo>
                      <a:pt x="212" y="0"/>
                    </a:moveTo>
                    <a:lnTo>
                      <a:pt x="223" y="0"/>
                    </a:lnTo>
                    <a:lnTo>
                      <a:pt x="234" y="2"/>
                    </a:lnTo>
                    <a:lnTo>
                      <a:pt x="244" y="5"/>
                    </a:lnTo>
                    <a:lnTo>
                      <a:pt x="255" y="9"/>
                    </a:lnTo>
                    <a:lnTo>
                      <a:pt x="265" y="15"/>
                    </a:lnTo>
                    <a:lnTo>
                      <a:pt x="275" y="22"/>
                    </a:lnTo>
                    <a:lnTo>
                      <a:pt x="284" y="29"/>
                    </a:lnTo>
                    <a:lnTo>
                      <a:pt x="294" y="38"/>
                    </a:lnTo>
                    <a:lnTo>
                      <a:pt x="303" y="48"/>
                    </a:lnTo>
                    <a:lnTo>
                      <a:pt x="313" y="58"/>
                    </a:lnTo>
                    <a:lnTo>
                      <a:pt x="322" y="69"/>
                    </a:lnTo>
                    <a:lnTo>
                      <a:pt x="331" y="82"/>
                    </a:lnTo>
                    <a:lnTo>
                      <a:pt x="339" y="96"/>
                    </a:lnTo>
                    <a:lnTo>
                      <a:pt x="347" y="110"/>
                    </a:lnTo>
                    <a:lnTo>
                      <a:pt x="354" y="125"/>
                    </a:lnTo>
                    <a:lnTo>
                      <a:pt x="362" y="141"/>
                    </a:lnTo>
                    <a:lnTo>
                      <a:pt x="369" y="158"/>
                    </a:lnTo>
                    <a:lnTo>
                      <a:pt x="376" y="175"/>
                    </a:lnTo>
                    <a:lnTo>
                      <a:pt x="382" y="194"/>
                    </a:lnTo>
                    <a:lnTo>
                      <a:pt x="388" y="213"/>
                    </a:lnTo>
                    <a:lnTo>
                      <a:pt x="393" y="232"/>
                    </a:lnTo>
                    <a:lnTo>
                      <a:pt x="399" y="253"/>
                    </a:lnTo>
                    <a:lnTo>
                      <a:pt x="403" y="273"/>
                    </a:lnTo>
                    <a:lnTo>
                      <a:pt x="407" y="295"/>
                    </a:lnTo>
                    <a:lnTo>
                      <a:pt x="411" y="317"/>
                    </a:lnTo>
                    <a:lnTo>
                      <a:pt x="414" y="339"/>
                    </a:lnTo>
                    <a:lnTo>
                      <a:pt x="417" y="362"/>
                    </a:lnTo>
                    <a:lnTo>
                      <a:pt x="420" y="385"/>
                    </a:lnTo>
                    <a:lnTo>
                      <a:pt x="422" y="409"/>
                    </a:lnTo>
                    <a:lnTo>
                      <a:pt x="423" y="433"/>
                    </a:lnTo>
                    <a:lnTo>
                      <a:pt x="424" y="457"/>
                    </a:lnTo>
                    <a:lnTo>
                      <a:pt x="424" y="482"/>
                    </a:lnTo>
                    <a:lnTo>
                      <a:pt x="424" y="507"/>
                    </a:lnTo>
                    <a:lnTo>
                      <a:pt x="423" y="531"/>
                    </a:lnTo>
                    <a:lnTo>
                      <a:pt x="422" y="555"/>
                    </a:lnTo>
                    <a:lnTo>
                      <a:pt x="420" y="579"/>
                    </a:lnTo>
                    <a:lnTo>
                      <a:pt x="417" y="602"/>
                    </a:lnTo>
                    <a:lnTo>
                      <a:pt x="414" y="625"/>
                    </a:lnTo>
                    <a:lnTo>
                      <a:pt x="411" y="647"/>
                    </a:lnTo>
                    <a:lnTo>
                      <a:pt x="407" y="669"/>
                    </a:lnTo>
                    <a:lnTo>
                      <a:pt x="403" y="690"/>
                    </a:lnTo>
                    <a:lnTo>
                      <a:pt x="399" y="711"/>
                    </a:lnTo>
                    <a:lnTo>
                      <a:pt x="393" y="731"/>
                    </a:lnTo>
                    <a:lnTo>
                      <a:pt x="388" y="751"/>
                    </a:lnTo>
                    <a:lnTo>
                      <a:pt x="382" y="770"/>
                    </a:lnTo>
                    <a:lnTo>
                      <a:pt x="376" y="788"/>
                    </a:lnTo>
                    <a:lnTo>
                      <a:pt x="369" y="806"/>
                    </a:lnTo>
                    <a:lnTo>
                      <a:pt x="362" y="822"/>
                    </a:lnTo>
                    <a:lnTo>
                      <a:pt x="354" y="839"/>
                    </a:lnTo>
                    <a:lnTo>
                      <a:pt x="347" y="854"/>
                    </a:lnTo>
                    <a:lnTo>
                      <a:pt x="339" y="868"/>
                    </a:lnTo>
                    <a:lnTo>
                      <a:pt x="331" y="882"/>
                    </a:lnTo>
                    <a:lnTo>
                      <a:pt x="322" y="894"/>
                    </a:lnTo>
                    <a:lnTo>
                      <a:pt x="313" y="906"/>
                    </a:lnTo>
                    <a:lnTo>
                      <a:pt x="303" y="916"/>
                    </a:lnTo>
                    <a:lnTo>
                      <a:pt x="294" y="926"/>
                    </a:lnTo>
                    <a:lnTo>
                      <a:pt x="284" y="935"/>
                    </a:lnTo>
                    <a:lnTo>
                      <a:pt x="275" y="942"/>
                    </a:lnTo>
                    <a:lnTo>
                      <a:pt x="265" y="949"/>
                    </a:lnTo>
                    <a:lnTo>
                      <a:pt x="255" y="954"/>
                    </a:lnTo>
                    <a:lnTo>
                      <a:pt x="244" y="958"/>
                    </a:lnTo>
                    <a:lnTo>
                      <a:pt x="234" y="962"/>
                    </a:lnTo>
                    <a:lnTo>
                      <a:pt x="223" y="964"/>
                    </a:lnTo>
                    <a:lnTo>
                      <a:pt x="212" y="964"/>
                    </a:lnTo>
                    <a:lnTo>
                      <a:pt x="201" y="964"/>
                    </a:lnTo>
                    <a:lnTo>
                      <a:pt x="190" y="962"/>
                    </a:lnTo>
                    <a:lnTo>
                      <a:pt x="180" y="958"/>
                    </a:lnTo>
                    <a:lnTo>
                      <a:pt x="169" y="954"/>
                    </a:lnTo>
                    <a:lnTo>
                      <a:pt x="159" y="949"/>
                    </a:lnTo>
                    <a:lnTo>
                      <a:pt x="149" y="942"/>
                    </a:lnTo>
                    <a:lnTo>
                      <a:pt x="139" y="935"/>
                    </a:lnTo>
                    <a:lnTo>
                      <a:pt x="130" y="926"/>
                    </a:lnTo>
                    <a:lnTo>
                      <a:pt x="120" y="916"/>
                    </a:lnTo>
                    <a:lnTo>
                      <a:pt x="111" y="906"/>
                    </a:lnTo>
                    <a:lnTo>
                      <a:pt x="102" y="894"/>
                    </a:lnTo>
                    <a:lnTo>
                      <a:pt x="93" y="882"/>
                    </a:lnTo>
                    <a:lnTo>
                      <a:pt x="85" y="868"/>
                    </a:lnTo>
                    <a:lnTo>
                      <a:pt x="77" y="854"/>
                    </a:lnTo>
                    <a:lnTo>
                      <a:pt x="70" y="839"/>
                    </a:lnTo>
                    <a:lnTo>
                      <a:pt x="62" y="822"/>
                    </a:lnTo>
                    <a:lnTo>
                      <a:pt x="55" y="806"/>
                    </a:lnTo>
                    <a:lnTo>
                      <a:pt x="48" y="788"/>
                    </a:lnTo>
                    <a:lnTo>
                      <a:pt x="42" y="770"/>
                    </a:lnTo>
                    <a:lnTo>
                      <a:pt x="36" y="751"/>
                    </a:lnTo>
                    <a:lnTo>
                      <a:pt x="30" y="731"/>
                    </a:lnTo>
                    <a:lnTo>
                      <a:pt x="25" y="711"/>
                    </a:lnTo>
                    <a:lnTo>
                      <a:pt x="21" y="690"/>
                    </a:lnTo>
                    <a:lnTo>
                      <a:pt x="17" y="669"/>
                    </a:lnTo>
                    <a:lnTo>
                      <a:pt x="13" y="647"/>
                    </a:lnTo>
                    <a:lnTo>
                      <a:pt x="10" y="625"/>
                    </a:lnTo>
                    <a:lnTo>
                      <a:pt x="7" y="602"/>
                    </a:lnTo>
                    <a:lnTo>
                      <a:pt x="4" y="579"/>
                    </a:lnTo>
                    <a:lnTo>
                      <a:pt x="2" y="555"/>
                    </a:lnTo>
                    <a:lnTo>
                      <a:pt x="1" y="531"/>
                    </a:lnTo>
                    <a:lnTo>
                      <a:pt x="0" y="507"/>
                    </a:lnTo>
                    <a:lnTo>
                      <a:pt x="0" y="482"/>
                    </a:lnTo>
                    <a:lnTo>
                      <a:pt x="0" y="457"/>
                    </a:lnTo>
                    <a:lnTo>
                      <a:pt x="1" y="433"/>
                    </a:lnTo>
                    <a:lnTo>
                      <a:pt x="2" y="409"/>
                    </a:lnTo>
                    <a:lnTo>
                      <a:pt x="4" y="385"/>
                    </a:lnTo>
                    <a:lnTo>
                      <a:pt x="7" y="362"/>
                    </a:lnTo>
                    <a:lnTo>
                      <a:pt x="10" y="339"/>
                    </a:lnTo>
                    <a:lnTo>
                      <a:pt x="13" y="317"/>
                    </a:lnTo>
                    <a:lnTo>
                      <a:pt x="17" y="295"/>
                    </a:lnTo>
                    <a:lnTo>
                      <a:pt x="21" y="273"/>
                    </a:lnTo>
                    <a:lnTo>
                      <a:pt x="25" y="253"/>
                    </a:lnTo>
                    <a:lnTo>
                      <a:pt x="30" y="232"/>
                    </a:lnTo>
                    <a:lnTo>
                      <a:pt x="36" y="213"/>
                    </a:lnTo>
                    <a:lnTo>
                      <a:pt x="42" y="194"/>
                    </a:lnTo>
                    <a:lnTo>
                      <a:pt x="48" y="175"/>
                    </a:lnTo>
                    <a:lnTo>
                      <a:pt x="55" y="158"/>
                    </a:lnTo>
                    <a:lnTo>
                      <a:pt x="62" y="141"/>
                    </a:lnTo>
                    <a:lnTo>
                      <a:pt x="70" y="125"/>
                    </a:lnTo>
                    <a:lnTo>
                      <a:pt x="77" y="110"/>
                    </a:lnTo>
                    <a:lnTo>
                      <a:pt x="85" y="96"/>
                    </a:lnTo>
                    <a:lnTo>
                      <a:pt x="93" y="82"/>
                    </a:lnTo>
                    <a:lnTo>
                      <a:pt x="102" y="69"/>
                    </a:lnTo>
                    <a:lnTo>
                      <a:pt x="111" y="58"/>
                    </a:lnTo>
                    <a:lnTo>
                      <a:pt x="120" y="48"/>
                    </a:lnTo>
                    <a:lnTo>
                      <a:pt x="130" y="38"/>
                    </a:lnTo>
                    <a:lnTo>
                      <a:pt x="139" y="29"/>
                    </a:lnTo>
                    <a:lnTo>
                      <a:pt x="149" y="22"/>
                    </a:lnTo>
                    <a:lnTo>
                      <a:pt x="159" y="15"/>
                    </a:lnTo>
                    <a:lnTo>
                      <a:pt x="169" y="9"/>
                    </a:lnTo>
                    <a:lnTo>
                      <a:pt x="180" y="5"/>
                    </a:lnTo>
                    <a:lnTo>
                      <a:pt x="190" y="2"/>
                    </a:lnTo>
                    <a:lnTo>
                      <a:pt x="201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498" name="Freeform 15">
            <a:extLst>
              <a:ext uri="{FF2B5EF4-FFF2-40B4-BE49-F238E27FC236}">
                <a16:creationId xmlns:a16="http://schemas.microsoft.com/office/drawing/2014/main" id="{CD2838BD-D67E-7B6A-AA0C-4D651D4DCB8D}"/>
              </a:ext>
            </a:extLst>
          </p:cNvPr>
          <p:cNvSpPr>
            <a:spLocks/>
          </p:cNvSpPr>
          <p:nvPr/>
        </p:nvSpPr>
        <p:spPr bwMode="auto">
          <a:xfrm>
            <a:off x="1497658" y="1304505"/>
            <a:ext cx="349354" cy="620154"/>
          </a:xfrm>
          <a:custGeom>
            <a:avLst/>
            <a:gdLst>
              <a:gd name="T0" fmla="*/ 2147483646 w 256"/>
              <a:gd name="T1" fmla="*/ 2147483646 h 600"/>
              <a:gd name="T2" fmla="*/ 0 w 256"/>
              <a:gd name="T3" fmla="*/ 0 h 600"/>
              <a:gd name="T4" fmla="*/ 2147483646 w 256"/>
              <a:gd name="T5" fmla="*/ 2147483646 h 600"/>
              <a:gd name="T6" fmla="*/ 2147483646 w 256"/>
              <a:gd name="T7" fmla="*/ 2147483646 h 600"/>
              <a:gd name="T8" fmla="*/ 2147483646 w 256"/>
              <a:gd name="T9" fmla="*/ 2147483646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600"/>
              <a:gd name="T17" fmla="*/ 256 w 256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600">
                <a:moveTo>
                  <a:pt x="184" y="600"/>
                </a:moveTo>
                <a:lnTo>
                  <a:pt x="0" y="0"/>
                </a:lnTo>
                <a:lnTo>
                  <a:pt x="96" y="32"/>
                </a:lnTo>
                <a:lnTo>
                  <a:pt x="256" y="576"/>
                </a:lnTo>
                <a:lnTo>
                  <a:pt x="184" y="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FA00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9" name="Freeform 16">
            <a:extLst>
              <a:ext uri="{FF2B5EF4-FFF2-40B4-BE49-F238E27FC236}">
                <a16:creationId xmlns:a16="http://schemas.microsoft.com/office/drawing/2014/main" id="{4D8CC92C-00BE-468C-D7A7-E75A3AA58FE2}"/>
              </a:ext>
            </a:extLst>
          </p:cNvPr>
          <p:cNvSpPr>
            <a:spLocks/>
          </p:cNvSpPr>
          <p:nvPr/>
        </p:nvSpPr>
        <p:spPr bwMode="auto">
          <a:xfrm rot="19651092" flipH="1">
            <a:off x="1717426" y="1229960"/>
            <a:ext cx="349354" cy="620154"/>
          </a:xfrm>
          <a:custGeom>
            <a:avLst/>
            <a:gdLst>
              <a:gd name="T0" fmla="*/ 2147483646 w 256"/>
              <a:gd name="T1" fmla="*/ 2147483646 h 600"/>
              <a:gd name="T2" fmla="*/ 0 w 256"/>
              <a:gd name="T3" fmla="*/ 0 h 600"/>
              <a:gd name="T4" fmla="*/ 2147483646 w 256"/>
              <a:gd name="T5" fmla="*/ 2147483646 h 600"/>
              <a:gd name="T6" fmla="*/ 2147483646 w 256"/>
              <a:gd name="T7" fmla="*/ 2147483646 h 600"/>
              <a:gd name="T8" fmla="*/ 2147483646 w 256"/>
              <a:gd name="T9" fmla="*/ 2147483646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600"/>
              <a:gd name="T17" fmla="*/ 256 w 256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600">
                <a:moveTo>
                  <a:pt x="184" y="600"/>
                </a:moveTo>
                <a:lnTo>
                  <a:pt x="0" y="0"/>
                </a:lnTo>
                <a:lnTo>
                  <a:pt x="96" y="32"/>
                </a:lnTo>
                <a:lnTo>
                  <a:pt x="256" y="576"/>
                </a:lnTo>
                <a:lnTo>
                  <a:pt x="184" y="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FA00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500" name="Group 63499">
            <a:extLst>
              <a:ext uri="{FF2B5EF4-FFF2-40B4-BE49-F238E27FC236}">
                <a16:creationId xmlns:a16="http://schemas.microsoft.com/office/drawing/2014/main" id="{4D5746B8-CEB6-0D17-6E1D-E0E605EE5507}"/>
              </a:ext>
            </a:extLst>
          </p:cNvPr>
          <p:cNvGrpSpPr/>
          <p:nvPr/>
        </p:nvGrpSpPr>
        <p:grpSpPr>
          <a:xfrm>
            <a:off x="1610403" y="1852174"/>
            <a:ext cx="264599" cy="884752"/>
            <a:chOff x="1573651" y="2305079"/>
            <a:chExt cx="264599" cy="884752"/>
          </a:xfrm>
        </p:grpSpPr>
        <p:sp>
          <p:nvSpPr>
            <p:cNvPr id="63501" name="Rectangle 14">
              <a:extLst>
                <a:ext uri="{FF2B5EF4-FFF2-40B4-BE49-F238E27FC236}">
                  <a16:creationId xmlns:a16="http://schemas.microsoft.com/office/drawing/2014/main" id="{1AB5971F-54BB-542A-EB1E-A9998C0F01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07667">
              <a:off x="1607572" y="2305079"/>
              <a:ext cx="174676" cy="8847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A00"/>
              </a:solidFill>
              <a:miter lim="800000"/>
              <a:headEnd/>
              <a:tailEnd type="none" w="med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63502" name="AutoShape 17">
              <a:extLst>
                <a:ext uri="{FF2B5EF4-FFF2-40B4-BE49-F238E27FC236}">
                  <a16:creationId xmlns:a16="http://schemas.microsoft.com/office/drawing/2014/main" id="{4FB8810D-9D0C-597C-EF46-5A53381F00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27933">
              <a:off x="1499749" y="2629808"/>
              <a:ext cx="412403" cy="264599"/>
            </a:xfrm>
            <a:prstGeom prst="hexagon">
              <a:avLst>
                <a:gd name="adj" fmla="val 38965"/>
                <a:gd name="vf" fmla="val 115470"/>
              </a:avLst>
            </a:prstGeom>
            <a:solidFill>
              <a:srgbClr val="00FA00"/>
            </a:solidFill>
            <a:ln w="12700">
              <a:noFill/>
              <a:miter lim="800000"/>
              <a:headEnd/>
              <a:tailEnd type="none" w="med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63503" name="Rectangle 18">
            <a:extLst>
              <a:ext uri="{FF2B5EF4-FFF2-40B4-BE49-F238E27FC236}">
                <a16:creationId xmlns:a16="http://schemas.microsoft.com/office/drawing/2014/main" id="{165E8FEA-AEF0-10DE-FF9C-9B3942B4F250}"/>
              </a:ext>
            </a:extLst>
          </p:cNvPr>
          <p:cNvSpPr>
            <a:spLocks noChangeArrowheads="1"/>
          </p:cNvSpPr>
          <p:nvPr/>
        </p:nvSpPr>
        <p:spPr bwMode="auto">
          <a:xfrm rot="-928872">
            <a:off x="1607860" y="1609565"/>
            <a:ext cx="164338" cy="124029"/>
          </a:xfrm>
          <a:prstGeom prst="rect">
            <a:avLst/>
          </a:prstGeom>
          <a:solidFill>
            <a:srgbClr val="00FA00"/>
          </a:solidFill>
          <a:ln w="12700">
            <a:noFill/>
            <a:miter lim="800000"/>
            <a:headEnd/>
            <a:tailEnd type="none" w="med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04" name="Rectangle 19">
            <a:extLst>
              <a:ext uri="{FF2B5EF4-FFF2-40B4-BE49-F238E27FC236}">
                <a16:creationId xmlns:a16="http://schemas.microsoft.com/office/drawing/2014/main" id="{7550199E-CE8A-1B6E-F08B-911809FC5D4A}"/>
              </a:ext>
            </a:extLst>
          </p:cNvPr>
          <p:cNvSpPr>
            <a:spLocks noChangeArrowheads="1"/>
          </p:cNvSpPr>
          <p:nvPr/>
        </p:nvSpPr>
        <p:spPr bwMode="auto">
          <a:xfrm rot="-928872">
            <a:off x="1792676" y="1433278"/>
            <a:ext cx="163308" cy="124031"/>
          </a:xfrm>
          <a:prstGeom prst="rect">
            <a:avLst/>
          </a:prstGeom>
          <a:solidFill>
            <a:srgbClr val="00FA00"/>
          </a:solidFill>
          <a:ln w="12700">
            <a:noFill/>
            <a:miter lim="800000"/>
            <a:headEnd/>
            <a:tailEnd type="none" w="med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05" name="Rectangle 20">
            <a:extLst>
              <a:ext uri="{FF2B5EF4-FFF2-40B4-BE49-F238E27FC236}">
                <a16:creationId xmlns:a16="http://schemas.microsoft.com/office/drawing/2014/main" id="{A8F4C73A-211C-408E-2132-F65E75D89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81" y="1403817"/>
            <a:ext cx="1325433" cy="362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FA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Insulin</a:t>
            </a:r>
          </a:p>
        </p:txBody>
      </p:sp>
      <p:grpSp>
        <p:nvGrpSpPr>
          <p:cNvPr id="63506" name="Group 63505">
            <a:extLst>
              <a:ext uri="{FF2B5EF4-FFF2-40B4-BE49-F238E27FC236}">
                <a16:creationId xmlns:a16="http://schemas.microsoft.com/office/drawing/2014/main" id="{E27C9F40-D511-5664-EB54-C3061BC6BE6E}"/>
              </a:ext>
            </a:extLst>
          </p:cNvPr>
          <p:cNvGrpSpPr/>
          <p:nvPr/>
        </p:nvGrpSpPr>
        <p:grpSpPr>
          <a:xfrm>
            <a:off x="2090372" y="1532428"/>
            <a:ext cx="264599" cy="884752"/>
            <a:chOff x="2206024" y="1985333"/>
            <a:chExt cx="264599" cy="884752"/>
          </a:xfrm>
        </p:grpSpPr>
        <p:sp>
          <p:nvSpPr>
            <p:cNvPr id="63508" name="Rectangle 34">
              <a:extLst>
                <a:ext uri="{FF2B5EF4-FFF2-40B4-BE49-F238E27FC236}">
                  <a16:creationId xmlns:a16="http://schemas.microsoft.com/office/drawing/2014/main" id="{73765893-52EA-9158-E091-FA53EB723F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07667">
              <a:off x="2239583" y="1985333"/>
              <a:ext cx="175710" cy="8847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A00"/>
              </a:solidFill>
              <a:miter lim="800000"/>
              <a:headEnd/>
              <a:tailEnd type="none" w="med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63511" name="AutoShape 35">
              <a:extLst>
                <a:ext uri="{FF2B5EF4-FFF2-40B4-BE49-F238E27FC236}">
                  <a16:creationId xmlns:a16="http://schemas.microsoft.com/office/drawing/2014/main" id="{C1213FC9-F279-5194-AD2A-4FAF9C0C50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27933">
              <a:off x="2132122" y="2329193"/>
              <a:ext cx="412403" cy="264599"/>
            </a:xfrm>
            <a:prstGeom prst="hexagon">
              <a:avLst>
                <a:gd name="adj" fmla="val 38965"/>
                <a:gd name="vf" fmla="val 115470"/>
              </a:avLst>
            </a:prstGeom>
            <a:solidFill>
              <a:srgbClr val="00FA00"/>
            </a:solidFill>
            <a:ln w="19050">
              <a:noFill/>
              <a:miter lim="800000"/>
              <a:headEnd/>
              <a:tailEnd type="none" w="med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63512" name="Freeform 23">
            <a:extLst>
              <a:ext uri="{FF2B5EF4-FFF2-40B4-BE49-F238E27FC236}">
                <a16:creationId xmlns:a16="http://schemas.microsoft.com/office/drawing/2014/main" id="{E948E01C-8E49-69AC-41F0-8BB2498C1E9D}"/>
              </a:ext>
            </a:extLst>
          </p:cNvPr>
          <p:cNvSpPr>
            <a:spLocks/>
          </p:cNvSpPr>
          <p:nvPr/>
        </p:nvSpPr>
        <p:spPr bwMode="auto">
          <a:xfrm rot="20317832">
            <a:off x="3401936" y="1675558"/>
            <a:ext cx="760717" cy="648487"/>
          </a:xfrm>
          <a:custGeom>
            <a:avLst/>
            <a:gdLst>
              <a:gd name="T0" fmla="*/ 2147483646 w 593"/>
              <a:gd name="T1" fmla="*/ 2147446510 h 667"/>
              <a:gd name="T2" fmla="*/ 2147483646 w 593"/>
              <a:gd name="T3" fmla="*/ 0 h 667"/>
              <a:gd name="T4" fmla="*/ 0 w 593"/>
              <a:gd name="T5" fmla="*/ 2147446510 h 667"/>
              <a:gd name="T6" fmla="*/ 2147483646 w 593"/>
              <a:gd name="T7" fmla="*/ 2147446510 h 667"/>
              <a:gd name="T8" fmla="*/ 2147483646 w 593"/>
              <a:gd name="T9" fmla="*/ 2147446510 h 667"/>
              <a:gd name="T10" fmla="*/ 2147483646 w 593"/>
              <a:gd name="T11" fmla="*/ 2147446510 h 667"/>
              <a:gd name="T12" fmla="*/ 2147483646 w 593"/>
              <a:gd name="T13" fmla="*/ 2147446510 h 6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3"/>
              <a:gd name="T22" fmla="*/ 0 h 667"/>
              <a:gd name="T23" fmla="*/ 593 w 593"/>
              <a:gd name="T24" fmla="*/ 667 h 6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3" h="667">
                <a:moveTo>
                  <a:pt x="583" y="75"/>
                </a:moveTo>
                <a:lnTo>
                  <a:pt x="304" y="0"/>
                </a:lnTo>
                <a:lnTo>
                  <a:pt x="0" y="304"/>
                </a:lnTo>
                <a:lnTo>
                  <a:pt x="273" y="667"/>
                </a:lnTo>
                <a:lnTo>
                  <a:pt x="593" y="667"/>
                </a:lnTo>
                <a:lnTo>
                  <a:pt x="332" y="320"/>
                </a:lnTo>
                <a:lnTo>
                  <a:pt x="583" y="75"/>
                </a:lnTo>
                <a:close/>
              </a:path>
            </a:pathLst>
          </a:custGeom>
          <a:solidFill>
            <a:srgbClr val="FF7F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13" name="Freeform 24">
            <a:extLst>
              <a:ext uri="{FF2B5EF4-FFF2-40B4-BE49-F238E27FC236}">
                <a16:creationId xmlns:a16="http://schemas.microsoft.com/office/drawing/2014/main" id="{3DBDB31B-5995-F588-8CB2-753CB9A1E04C}"/>
              </a:ext>
            </a:extLst>
          </p:cNvPr>
          <p:cNvSpPr>
            <a:spLocks/>
          </p:cNvSpPr>
          <p:nvPr/>
        </p:nvSpPr>
        <p:spPr bwMode="auto">
          <a:xfrm rot="20317832">
            <a:off x="3746421" y="1580677"/>
            <a:ext cx="835620" cy="576763"/>
          </a:xfrm>
          <a:custGeom>
            <a:avLst/>
            <a:gdLst>
              <a:gd name="T0" fmla="*/ 2147483646 w 648"/>
              <a:gd name="T1" fmla="*/ 0 h 544"/>
              <a:gd name="T2" fmla="*/ 2147483646 w 648"/>
              <a:gd name="T3" fmla="*/ 2147446332 h 544"/>
              <a:gd name="T4" fmla="*/ 2147483646 w 648"/>
              <a:gd name="T5" fmla="*/ 2147446332 h 544"/>
              <a:gd name="T6" fmla="*/ 2147483646 w 648"/>
              <a:gd name="T7" fmla="*/ 2147446332 h 544"/>
              <a:gd name="T8" fmla="*/ 0 w 648"/>
              <a:gd name="T9" fmla="*/ 2147446332 h 544"/>
              <a:gd name="T10" fmla="*/ 2147483646 w 648"/>
              <a:gd name="T11" fmla="*/ 0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8"/>
              <a:gd name="T19" fmla="*/ 0 h 544"/>
              <a:gd name="T20" fmla="*/ 648 w 648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8" h="544">
                <a:moveTo>
                  <a:pt x="224" y="0"/>
                </a:moveTo>
                <a:lnTo>
                  <a:pt x="648" y="120"/>
                </a:lnTo>
                <a:lnTo>
                  <a:pt x="448" y="544"/>
                </a:lnTo>
                <a:lnTo>
                  <a:pt x="272" y="544"/>
                </a:lnTo>
                <a:lnTo>
                  <a:pt x="0" y="224"/>
                </a:lnTo>
                <a:lnTo>
                  <a:pt x="224" y="0"/>
                </a:lnTo>
                <a:close/>
              </a:path>
            </a:pathLst>
          </a:custGeom>
          <a:solidFill>
            <a:srgbClr val="FF7F00"/>
          </a:solidFill>
          <a:ln w="12700">
            <a:noFill/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19" name="TextBox 63518">
            <a:extLst>
              <a:ext uri="{FF2B5EF4-FFF2-40B4-BE49-F238E27FC236}">
                <a16:creationId xmlns:a16="http://schemas.microsoft.com/office/drawing/2014/main" id="{9133DA18-4515-C500-23D9-40543AE5F045}"/>
              </a:ext>
            </a:extLst>
          </p:cNvPr>
          <p:cNvSpPr txBox="1"/>
          <p:nvPr/>
        </p:nvSpPr>
        <p:spPr>
          <a:xfrm>
            <a:off x="3612645" y="1778018"/>
            <a:ext cx="1090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PI3K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21" name="Line 146">
            <a:extLst>
              <a:ext uri="{FF2B5EF4-FFF2-40B4-BE49-F238E27FC236}">
                <a16:creationId xmlns:a16="http://schemas.microsoft.com/office/drawing/2014/main" id="{8061F0D5-F5F2-6604-7325-D5CB7436B5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9467" y="2501145"/>
            <a:ext cx="225739" cy="3072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2" name="Rectangle 148">
            <a:extLst>
              <a:ext uri="{FF2B5EF4-FFF2-40B4-BE49-F238E27FC236}">
                <a16:creationId xmlns:a16="http://schemas.microsoft.com/office/drawing/2014/main" id="{9EE56DA1-3199-7363-AB0F-F71422AA8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004" y="4194108"/>
            <a:ext cx="1362128" cy="391824"/>
          </a:xfrm>
          <a:prstGeom prst="rect">
            <a:avLst/>
          </a:prstGeom>
          <a:solidFill>
            <a:srgbClr val="73FEFF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Glycogen</a:t>
            </a:r>
          </a:p>
        </p:txBody>
      </p:sp>
      <p:sp>
        <p:nvSpPr>
          <p:cNvPr id="63523" name="Freeform 13">
            <a:extLst>
              <a:ext uri="{FF2B5EF4-FFF2-40B4-BE49-F238E27FC236}">
                <a16:creationId xmlns:a16="http://schemas.microsoft.com/office/drawing/2014/main" id="{86E9E23D-E4C6-FB51-F33D-DE251CEC99E4}"/>
              </a:ext>
            </a:extLst>
          </p:cNvPr>
          <p:cNvSpPr>
            <a:spLocks/>
          </p:cNvSpPr>
          <p:nvPr/>
        </p:nvSpPr>
        <p:spPr bwMode="auto">
          <a:xfrm>
            <a:off x="5597160" y="1434672"/>
            <a:ext cx="616289" cy="756177"/>
          </a:xfrm>
          <a:custGeom>
            <a:avLst/>
            <a:gdLst>
              <a:gd name="T0" fmla="*/ 2147483646 w 630"/>
              <a:gd name="T1" fmla="*/ 2147483646 h 773"/>
              <a:gd name="T2" fmla="*/ 2147483646 w 630"/>
              <a:gd name="T3" fmla="*/ 2147483646 h 773"/>
              <a:gd name="T4" fmla="*/ 2147483646 w 630"/>
              <a:gd name="T5" fmla="*/ 2147483646 h 773"/>
              <a:gd name="T6" fmla="*/ 2147483646 w 630"/>
              <a:gd name="T7" fmla="*/ 2147483646 h 773"/>
              <a:gd name="T8" fmla="*/ 2147483646 w 630"/>
              <a:gd name="T9" fmla="*/ 2147483646 h 773"/>
              <a:gd name="T10" fmla="*/ 2147483646 w 630"/>
              <a:gd name="T11" fmla="*/ 2147483646 h 773"/>
              <a:gd name="T12" fmla="*/ 2147483646 w 630"/>
              <a:gd name="T13" fmla="*/ 2147483646 h 773"/>
              <a:gd name="T14" fmla="*/ 2147483646 w 630"/>
              <a:gd name="T15" fmla="*/ 2147483646 h 773"/>
              <a:gd name="T16" fmla="*/ 2147483646 w 630"/>
              <a:gd name="T17" fmla="*/ 2147483646 h 773"/>
              <a:gd name="T18" fmla="*/ 2147483646 w 630"/>
              <a:gd name="T19" fmla="*/ 2147483646 h 773"/>
              <a:gd name="T20" fmla="*/ 2147483646 w 630"/>
              <a:gd name="T21" fmla="*/ 2147483646 h 773"/>
              <a:gd name="T22" fmla="*/ 2147483646 w 630"/>
              <a:gd name="T23" fmla="*/ 2147483646 h 773"/>
              <a:gd name="T24" fmla="*/ 2147483646 w 630"/>
              <a:gd name="T25" fmla="*/ 2147483646 h 7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0"/>
              <a:gd name="T40" fmla="*/ 0 h 773"/>
              <a:gd name="T41" fmla="*/ 630 w 630"/>
              <a:gd name="T42" fmla="*/ 773 h 7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0" h="773">
                <a:moveTo>
                  <a:pt x="31" y="638"/>
                </a:moveTo>
                <a:cubicBezTo>
                  <a:pt x="61" y="570"/>
                  <a:pt x="168" y="436"/>
                  <a:pt x="232" y="345"/>
                </a:cubicBezTo>
                <a:cubicBezTo>
                  <a:pt x="295" y="253"/>
                  <a:pt x="370" y="143"/>
                  <a:pt x="411" y="89"/>
                </a:cubicBezTo>
                <a:cubicBezTo>
                  <a:pt x="451" y="34"/>
                  <a:pt x="447" y="27"/>
                  <a:pt x="473" y="14"/>
                </a:cubicBezTo>
                <a:cubicBezTo>
                  <a:pt x="498" y="0"/>
                  <a:pt x="539" y="0"/>
                  <a:pt x="564" y="9"/>
                </a:cubicBezTo>
                <a:cubicBezTo>
                  <a:pt x="589" y="17"/>
                  <a:pt x="615" y="38"/>
                  <a:pt x="623" y="65"/>
                </a:cubicBezTo>
                <a:cubicBezTo>
                  <a:pt x="630" y="91"/>
                  <a:pt x="629" y="127"/>
                  <a:pt x="612" y="169"/>
                </a:cubicBezTo>
                <a:cubicBezTo>
                  <a:pt x="594" y="210"/>
                  <a:pt x="555" y="255"/>
                  <a:pt x="517" y="313"/>
                </a:cubicBezTo>
                <a:cubicBezTo>
                  <a:pt x="477" y="370"/>
                  <a:pt x="426" y="447"/>
                  <a:pt x="380" y="513"/>
                </a:cubicBezTo>
                <a:cubicBezTo>
                  <a:pt x="332" y="578"/>
                  <a:pt x="272" y="662"/>
                  <a:pt x="232" y="705"/>
                </a:cubicBezTo>
                <a:cubicBezTo>
                  <a:pt x="191" y="747"/>
                  <a:pt x="167" y="758"/>
                  <a:pt x="137" y="766"/>
                </a:cubicBezTo>
                <a:cubicBezTo>
                  <a:pt x="106" y="773"/>
                  <a:pt x="64" y="771"/>
                  <a:pt x="47" y="750"/>
                </a:cubicBezTo>
                <a:cubicBezTo>
                  <a:pt x="29" y="728"/>
                  <a:pt x="0" y="705"/>
                  <a:pt x="31" y="63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4" name="Freeform 33">
            <a:extLst>
              <a:ext uri="{FF2B5EF4-FFF2-40B4-BE49-F238E27FC236}">
                <a16:creationId xmlns:a16="http://schemas.microsoft.com/office/drawing/2014/main" id="{E4144663-0921-3F9D-3492-C520BF3C4F4B}"/>
              </a:ext>
            </a:extLst>
          </p:cNvPr>
          <p:cNvSpPr>
            <a:spLocks/>
          </p:cNvSpPr>
          <p:nvPr/>
        </p:nvSpPr>
        <p:spPr bwMode="auto">
          <a:xfrm>
            <a:off x="5945003" y="1694741"/>
            <a:ext cx="616290" cy="756178"/>
          </a:xfrm>
          <a:custGeom>
            <a:avLst/>
            <a:gdLst>
              <a:gd name="T0" fmla="*/ 2147483646 w 630"/>
              <a:gd name="T1" fmla="*/ 2147483646 h 773"/>
              <a:gd name="T2" fmla="*/ 2147483646 w 630"/>
              <a:gd name="T3" fmla="*/ 2147483646 h 773"/>
              <a:gd name="T4" fmla="*/ 2147483646 w 630"/>
              <a:gd name="T5" fmla="*/ 2147483646 h 773"/>
              <a:gd name="T6" fmla="*/ 2147483646 w 630"/>
              <a:gd name="T7" fmla="*/ 2147483646 h 773"/>
              <a:gd name="T8" fmla="*/ 2147483646 w 630"/>
              <a:gd name="T9" fmla="*/ 2147483646 h 773"/>
              <a:gd name="T10" fmla="*/ 2147483646 w 630"/>
              <a:gd name="T11" fmla="*/ 2147483646 h 773"/>
              <a:gd name="T12" fmla="*/ 2147483646 w 630"/>
              <a:gd name="T13" fmla="*/ 2147483646 h 773"/>
              <a:gd name="T14" fmla="*/ 2147483646 w 630"/>
              <a:gd name="T15" fmla="*/ 2147483646 h 773"/>
              <a:gd name="T16" fmla="*/ 2147483646 w 630"/>
              <a:gd name="T17" fmla="*/ 2147483646 h 773"/>
              <a:gd name="T18" fmla="*/ 2147483646 w 630"/>
              <a:gd name="T19" fmla="*/ 2147483646 h 773"/>
              <a:gd name="T20" fmla="*/ 2147483646 w 630"/>
              <a:gd name="T21" fmla="*/ 2147483646 h 773"/>
              <a:gd name="T22" fmla="*/ 2147483646 w 630"/>
              <a:gd name="T23" fmla="*/ 2147483646 h 773"/>
              <a:gd name="T24" fmla="*/ 2147483646 w 630"/>
              <a:gd name="T25" fmla="*/ 2147483646 h 7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0"/>
              <a:gd name="T40" fmla="*/ 0 h 773"/>
              <a:gd name="T41" fmla="*/ 630 w 630"/>
              <a:gd name="T42" fmla="*/ 773 h 7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0" h="773">
                <a:moveTo>
                  <a:pt x="31" y="638"/>
                </a:moveTo>
                <a:cubicBezTo>
                  <a:pt x="61" y="570"/>
                  <a:pt x="168" y="436"/>
                  <a:pt x="232" y="345"/>
                </a:cubicBezTo>
                <a:cubicBezTo>
                  <a:pt x="295" y="253"/>
                  <a:pt x="370" y="143"/>
                  <a:pt x="411" y="89"/>
                </a:cubicBezTo>
                <a:cubicBezTo>
                  <a:pt x="451" y="34"/>
                  <a:pt x="447" y="27"/>
                  <a:pt x="473" y="14"/>
                </a:cubicBezTo>
                <a:cubicBezTo>
                  <a:pt x="498" y="0"/>
                  <a:pt x="539" y="0"/>
                  <a:pt x="564" y="9"/>
                </a:cubicBezTo>
                <a:cubicBezTo>
                  <a:pt x="589" y="17"/>
                  <a:pt x="615" y="38"/>
                  <a:pt x="623" y="65"/>
                </a:cubicBezTo>
                <a:cubicBezTo>
                  <a:pt x="630" y="91"/>
                  <a:pt x="629" y="127"/>
                  <a:pt x="612" y="169"/>
                </a:cubicBezTo>
                <a:cubicBezTo>
                  <a:pt x="594" y="210"/>
                  <a:pt x="555" y="255"/>
                  <a:pt x="517" y="313"/>
                </a:cubicBezTo>
                <a:cubicBezTo>
                  <a:pt x="477" y="370"/>
                  <a:pt x="426" y="447"/>
                  <a:pt x="380" y="513"/>
                </a:cubicBezTo>
                <a:cubicBezTo>
                  <a:pt x="332" y="578"/>
                  <a:pt x="272" y="662"/>
                  <a:pt x="232" y="705"/>
                </a:cubicBezTo>
                <a:cubicBezTo>
                  <a:pt x="191" y="747"/>
                  <a:pt x="167" y="758"/>
                  <a:pt x="137" y="766"/>
                </a:cubicBezTo>
                <a:cubicBezTo>
                  <a:pt x="106" y="773"/>
                  <a:pt x="64" y="771"/>
                  <a:pt x="47" y="750"/>
                </a:cubicBezTo>
                <a:cubicBezTo>
                  <a:pt x="29" y="728"/>
                  <a:pt x="0" y="705"/>
                  <a:pt x="31" y="63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6" name="Line 61">
            <a:extLst>
              <a:ext uri="{FF2B5EF4-FFF2-40B4-BE49-F238E27FC236}">
                <a16:creationId xmlns:a16="http://schemas.microsoft.com/office/drawing/2014/main" id="{A967B538-AAAE-A839-9599-EA04B983E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8824" y="1613684"/>
            <a:ext cx="624968" cy="86877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7" name="Line 146">
            <a:extLst>
              <a:ext uri="{FF2B5EF4-FFF2-40B4-BE49-F238E27FC236}">
                <a16:creationId xmlns:a16="http://schemas.microsoft.com/office/drawing/2014/main" id="{7D846F42-C156-E137-4997-AC280C1CBC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3413" y="2796743"/>
            <a:ext cx="225739" cy="3072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28" name="Line 146">
            <a:extLst>
              <a:ext uri="{FF2B5EF4-FFF2-40B4-BE49-F238E27FC236}">
                <a16:creationId xmlns:a16="http://schemas.microsoft.com/office/drawing/2014/main" id="{1DFDA9D5-ED01-47A2-F960-DCAC56FB4E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7674" y="3122909"/>
            <a:ext cx="225739" cy="3072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32" name="Freeform 9">
            <a:extLst>
              <a:ext uri="{FF2B5EF4-FFF2-40B4-BE49-F238E27FC236}">
                <a16:creationId xmlns:a16="http://schemas.microsoft.com/office/drawing/2014/main" id="{90A01E26-2198-7309-6A2C-96C69B5A18F2}"/>
              </a:ext>
            </a:extLst>
          </p:cNvPr>
          <p:cNvSpPr>
            <a:spLocks/>
          </p:cNvSpPr>
          <p:nvPr/>
        </p:nvSpPr>
        <p:spPr bwMode="auto">
          <a:xfrm rot="18505748" flipH="1">
            <a:off x="5306214" y="3090539"/>
            <a:ext cx="647700" cy="1042099"/>
          </a:xfrm>
          <a:custGeom>
            <a:avLst/>
            <a:gdLst>
              <a:gd name="T0" fmla="*/ 0 w 408"/>
              <a:gd name="T1" fmla="*/ 0 h 816"/>
              <a:gd name="T2" fmla="*/ 2147483646 w 408"/>
              <a:gd name="T3" fmla="*/ 2147483646 h 816"/>
              <a:gd name="T4" fmla="*/ 2147483646 w 408"/>
              <a:gd name="T5" fmla="*/ 2147483646 h 816"/>
              <a:gd name="T6" fmla="*/ 2147483646 w 408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816"/>
              <a:gd name="T14" fmla="*/ 408 w 40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816">
                <a:moveTo>
                  <a:pt x="0" y="0"/>
                </a:moveTo>
                <a:cubicBezTo>
                  <a:pt x="16" y="63"/>
                  <a:pt x="32" y="126"/>
                  <a:pt x="80" y="200"/>
                </a:cubicBezTo>
                <a:cubicBezTo>
                  <a:pt x="127" y="273"/>
                  <a:pt x="233" y="337"/>
                  <a:pt x="288" y="440"/>
                </a:cubicBezTo>
                <a:cubicBezTo>
                  <a:pt x="342" y="542"/>
                  <a:pt x="375" y="679"/>
                  <a:pt x="408" y="816"/>
                </a:cubicBezTo>
              </a:path>
            </a:pathLst>
          </a:custGeom>
          <a:noFill/>
          <a:ln w="10795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33" name="Rectangle 148">
            <a:extLst>
              <a:ext uri="{FF2B5EF4-FFF2-40B4-BE49-F238E27FC236}">
                <a16:creationId xmlns:a16="http://schemas.microsoft.com/office/drawing/2014/main" id="{B5DA8913-93D7-941B-3569-F7BAB1088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905" y="3323332"/>
            <a:ext cx="2535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Glycogen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Synthase</a:t>
            </a:r>
          </a:p>
        </p:txBody>
      </p:sp>
      <p:sp>
        <p:nvSpPr>
          <p:cNvPr id="63547" name="Line 146">
            <a:extLst>
              <a:ext uri="{FF2B5EF4-FFF2-40B4-BE49-F238E27FC236}">
                <a16:creationId xmlns:a16="http://schemas.microsoft.com/office/drawing/2014/main" id="{5F0B637A-9208-47F6-EFDD-DAC7D3A21C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7781" y="3659941"/>
            <a:ext cx="330951" cy="5003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48" name="Rectangle 148">
            <a:extLst>
              <a:ext uri="{FF2B5EF4-FFF2-40B4-BE49-F238E27FC236}">
                <a16:creationId xmlns:a16="http://schemas.microsoft.com/office/drawing/2014/main" id="{BF73CA95-91CD-2349-6B68-0C911690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774" y="3612380"/>
            <a:ext cx="2535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Pyruvate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deHase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49" name="Freeform 9">
            <a:extLst>
              <a:ext uri="{FF2B5EF4-FFF2-40B4-BE49-F238E27FC236}">
                <a16:creationId xmlns:a16="http://schemas.microsoft.com/office/drawing/2014/main" id="{06D1F501-1BBE-F817-09C4-B9CAC83F2981}"/>
              </a:ext>
            </a:extLst>
          </p:cNvPr>
          <p:cNvSpPr>
            <a:spLocks/>
          </p:cNvSpPr>
          <p:nvPr/>
        </p:nvSpPr>
        <p:spPr bwMode="auto">
          <a:xfrm rot="15866148" flipH="1" flipV="1">
            <a:off x="3739644" y="4386921"/>
            <a:ext cx="250242" cy="595276"/>
          </a:xfrm>
          <a:custGeom>
            <a:avLst/>
            <a:gdLst>
              <a:gd name="T0" fmla="*/ 0 w 408"/>
              <a:gd name="T1" fmla="*/ 0 h 816"/>
              <a:gd name="T2" fmla="*/ 2147483646 w 408"/>
              <a:gd name="T3" fmla="*/ 2147483646 h 816"/>
              <a:gd name="T4" fmla="*/ 2147483646 w 408"/>
              <a:gd name="T5" fmla="*/ 2147483646 h 816"/>
              <a:gd name="T6" fmla="*/ 2147483646 w 408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816"/>
              <a:gd name="T14" fmla="*/ 408 w 40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816">
                <a:moveTo>
                  <a:pt x="0" y="0"/>
                </a:moveTo>
                <a:cubicBezTo>
                  <a:pt x="16" y="63"/>
                  <a:pt x="32" y="126"/>
                  <a:pt x="80" y="200"/>
                </a:cubicBezTo>
                <a:cubicBezTo>
                  <a:pt x="127" y="273"/>
                  <a:pt x="233" y="337"/>
                  <a:pt x="288" y="440"/>
                </a:cubicBezTo>
                <a:cubicBezTo>
                  <a:pt x="342" y="542"/>
                  <a:pt x="375" y="679"/>
                  <a:pt x="408" y="816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50" name="Oval 63549">
            <a:extLst>
              <a:ext uri="{FF2B5EF4-FFF2-40B4-BE49-F238E27FC236}">
                <a16:creationId xmlns:a16="http://schemas.microsoft.com/office/drawing/2014/main" id="{F27E5245-ABFF-E639-C887-CA9A39806A16}"/>
              </a:ext>
            </a:extLst>
          </p:cNvPr>
          <p:cNvSpPr/>
          <p:nvPr/>
        </p:nvSpPr>
        <p:spPr>
          <a:xfrm>
            <a:off x="2614296" y="4186918"/>
            <a:ext cx="971889" cy="971889"/>
          </a:xfrm>
          <a:prstGeom prst="ellipse">
            <a:avLst/>
          </a:prstGeom>
          <a:solidFill>
            <a:srgbClr val="73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52" name="TextBox 63551">
            <a:extLst>
              <a:ext uri="{FF2B5EF4-FFF2-40B4-BE49-F238E27FC236}">
                <a16:creationId xmlns:a16="http://schemas.microsoft.com/office/drawing/2014/main" id="{9B640C50-7482-9ACD-6623-1A44CA467597}"/>
              </a:ext>
            </a:extLst>
          </p:cNvPr>
          <p:cNvSpPr txBox="1"/>
          <p:nvPr/>
        </p:nvSpPr>
        <p:spPr>
          <a:xfrm>
            <a:off x="3746817" y="4198066"/>
            <a:ext cx="1128213" cy="369332"/>
          </a:xfrm>
          <a:prstGeom prst="rect">
            <a:avLst/>
          </a:prstGeom>
          <a:solidFill>
            <a:srgbClr val="73FEFF"/>
          </a:solidFill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AcCoA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53" name="Rectangle 149">
            <a:extLst>
              <a:ext uri="{FF2B5EF4-FFF2-40B4-BE49-F238E27FC236}">
                <a16:creationId xmlns:a16="http://schemas.microsoft.com/office/drawing/2014/main" id="{C45610B9-32B3-51C8-5A3E-F20AE2B57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16" y="3412769"/>
            <a:ext cx="1289428" cy="315151"/>
          </a:xfrm>
          <a:prstGeom prst="rect">
            <a:avLst/>
          </a:prstGeom>
          <a:solidFill>
            <a:srgbClr val="73FEFF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Pyruvate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B2867-01BC-FAC9-18DF-69D432E549E6}"/>
              </a:ext>
            </a:extLst>
          </p:cNvPr>
          <p:cNvGrpSpPr/>
          <p:nvPr/>
        </p:nvGrpSpPr>
        <p:grpSpPr>
          <a:xfrm>
            <a:off x="6266938" y="2295829"/>
            <a:ext cx="829488" cy="887738"/>
            <a:chOff x="6306388" y="2748734"/>
            <a:chExt cx="829488" cy="887738"/>
          </a:xfrm>
        </p:grpSpPr>
        <p:sp>
          <p:nvSpPr>
            <p:cNvPr id="63529" name="Rectangle 28">
              <a:extLst>
                <a:ext uri="{FF2B5EF4-FFF2-40B4-BE49-F238E27FC236}">
                  <a16:creationId xmlns:a16="http://schemas.microsoft.com/office/drawing/2014/main" id="{CE34348A-20FE-F016-C54D-B967685E5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5138" y="3385826"/>
              <a:ext cx="820738" cy="250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GLUT 4</a:t>
              </a:r>
            </a:p>
          </p:txBody>
        </p:sp>
        <p:sp>
          <p:nvSpPr>
            <p:cNvPr id="63531" name="Freeform 63530">
              <a:extLst>
                <a:ext uri="{FF2B5EF4-FFF2-40B4-BE49-F238E27FC236}">
                  <a16:creationId xmlns:a16="http://schemas.microsoft.com/office/drawing/2014/main" id="{62FF020F-765D-6C7C-D695-4E6BD8A1E5B4}"/>
                </a:ext>
              </a:extLst>
            </p:cNvPr>
            <p:cNvSpPr>
              <a:spLocks/>
            </p:cNvSpPr>
            <p:nvPr/>
          </p:nvSpPr>
          <p:spPr bwMode="auto">
            <a:xfrm rot="18901671">
              <a:off x="6610716" y="2920864"/>
              <a:ext cx="424087" cy="403780"/>
            </a:xfrm>
            <a:custGeom>
              <a:avLst/>
              <a:gdLst>
                <a:gd name="T0" fmla="*/ 2147483646 w 630"/>
                <a:gd name="T1" fmla="*/ 2147483646 h 773"/>
                <a:gd name="T2" fmla="*/ 2147483646 w 630"/>
                <a:gd name="T3" fmla="*/ 2147483646 h 773"/>
                <a:gd name="T4" fmla="*/ 2147483646 w 630"/>
                <a:gd name="T5" fmla="*/ 2147483646 h 773"/>
                <a:gd name="T6" fmla="*/ 2147483646 w 630"/>
                <a:gd name="T7" fmla="*/ 2147483646 h 773"/>
                <a:gd name="T8" fmla="*/ 2147483646 w 630"/>
                <a:gd name="T9" fmla="*/ 2147483646 h 773"/>
                <a:gd name="T10" fmla="*/ 2147483646 w 630"/>
                <a:gd name="T11" fmla="*/ 2147483646 h 773"/>
                <a:gd name="T12" fmla="*/ 2147483646 w 630"/>
                <a:gd name="T13" fmla="*/ 2147483646 h 773"/>
                <a:gd name="T14" fmla="*/ 2147483646 w 630"/>
                <a:gd name="T15" fmla="*/ 2147483646 h 773"/>
                <a:gd name="T16" fmla="*/ 2147483646 w 630"/>
                <a:gd name="T17" fmla="*/ 2147483646 h 773"/>
                <a:gd name="T18" fmla="*/ 2147483646 w 630"/>
                <a:gd name="T19" fmla="*/ 2147483646 h 773"/>
                <a:gd name="T20" fmla="*/ 2147483646 w 630"/>
                <a:gd name="T21" fmla="*/ 2147483646 h 773"/>
                <a:gd name="T22" fmla="*/ 2147483646 w 630"/>
                <a:gd name="T23" fmla="*/ 2147483646 h 773"/>
                <a:gd name="T24" fmla="*/ 2147483646 w 630"/>
                <a:gd name="T25" fmla="*/ 2147483646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0"/>
                <a:gd name="T40" fmla="*/ 0 h 773"/>
                <a:gd name="T41" fmla="*/ 630 w 6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0" h="773">
                  <a:moveTo>
                    <a:pt x="31" y="638"/>
                  </a:moveTo>
                  <a:cubicBezTo>
                    <a:pt x="61" y="570"/>
                    <a:pt x="168" y="436"/>
                    <a:pt x="232" y="345"/>
                  </a:cubicBezTo>
                  <a:cubicBezTo>
                    <a:pt x="295" y="253"/>
                    <a:pt x="370" y="143"/>
                    <a:pt x="411" y="89"/>
                  </a:cubicBezTo>
                  <a:cubicBezTo>
                    <a:pt x="451" y="34"/>
                    <a:pt x="447" y="27"/>
                    <a:pt x="473" y="14"/>
                  </a:cubicBezTo>
                  <a:cubicBezTo>
                    <a:pt x="498" y="0"/>
                    <a:pt x="539" y="0"/>
                    <a:pt x="564" y="9"/>
                  </a:cubicBezTo>
                  <a:cubicBezTo>
                    <a:pt x="589" y="17"/>
                    <a:pt x="615" y="38"/>
                    <a:pt x="623" y="65"/>
                  </a:cubicBezTo>
                  <a:cubicBezTo>
                    <a:pt x="630" y="91"/>
                    <a:pt x="629" y="127"/>
                    <a:pt x="612" y="169"/>
                  </a:cubicBezTo>
                  <a:cubicBezTo>
                    <a:pt x="594" y="210"/>
                    <a:pt x="555" y="255"/>
                    <a:pt x="517" y="313"/>
                  </a:cubicBezTo>
                  <a:cubicBezTo>
                    <a:pt x="477" y="370"/>
                    <a:pt x="426" y="447"/>
                    <a:pt x="380" y="513"/>
                  </a:cubicBezTo>
                  <a:cubicBezTo>
                    <a:pt x="332" y="578"/>
                    <a:pt x="272" y="662"/>
                    <a:pt x="232" y="705"/>
                  </a:cubicBezTo>
                  <a:cubicBezTo>
                    <a:pt x="191" y="747"/>
                    <a:pt x="167" y="758"/>
                    <a:pt x="137" y="766"/>
                  </a:cubicBezTo>
                  <a:cubicBezTo>
                    <a:pt x="106" y="773"/>
                    <a:pt x="64" y="771"/>
                    <a:pt x="47" y="750"/>
                  </a:cubicBezTo>
                  <a:cubicBezTo>
                    <a:pt x="29" y="728"/>
                    <a:pt x="0" y="705"/>
                    <a:pt x="31" y="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3540" name="Straight Connector 63539">
              <a:extLst>
                <a:ext uri="{FF2B5EF4-FFF2-40B4-BE49-F238E27FC236}">
                  <a16:creationId xmlns:a16="http://schemas.microsoft.com/office/drawing/2014/main" id="{7FCE5CDE-4330-898B-CA2B-493A5CF402A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06388" y="2748734"/>
              <a:ext cx="329476" cy="23503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30" name="Freeform 13">
              <a:extLst>
                <a:ext uri="{FF2B5EF4-FFF2-40B4-BE49-F238E27FC236}">
                  <a16:creationId xmlns:a16="http://schemas.microsoft.com/office/drawing/2014/main" id="{EF476323-1649-64CB-84AE-5EB1352D3A58}"/>
                </a:ext>
              </a:extLst>
            </p:cNvPr>
            <p:cNvSpPr>
              <a:spLocks/>
            </p:cNvSpPr>
            <p:nvPr/>
          </p:nvSpPr>
          <p:spPr bwMode="auto">
            <a:xfrm rot="18901671">
              <a:off x="6414078" y="2910755"/>
              <a:ext cx="424086" cy="403778"/>
            </a:xfrm>
            <a:custGeom>
              <a:avLst/>
              <a:gdLst>
                <a:gd name="T0" fmla="*/ 2147483646 w 630"/>
                <a:gd name="T1" fmla="*/ 2147483646 h 773"/>
                <a:gd name="T2" fmla="*/ 2147483646 w 630"/>
                <a:gd name="T3" fmla="*/ 2147483646 h 773"/>
                <a:gd name="T4" fmla="*/ 2147483646 w 630"/>
                <a:gd name="T5" fmla="*/ 2147483646 h 773"/>
                <a:gd name="T6" fmla="*/ 2147483646 w 630"/>
                <a:gd name="T7" fmla="*/ 2147483646 h 773"/>
                <a:gd name="T8" fmla="*/ 2147483646 w 630"/>
                <a:gd name="T9" fmla="*/ 2147483646 h 773"/>
                <a:gd name="T10" fmla="*/ 2147483646 w 630"/>
                <a:gd name="T11" fmla="*/ 2147483646 h 773"/>
                <a:gd name="T12" fmla="*/ 2147483646 w 630"/>
                <a:gd name="T13" fmla="*/ 2147483646 h 773"/>
                <a:gd name="T14" fmla="*/ 2147483646 w 630"/>
                <a:gd name="T15" fmla="*/ 2147483646 h 773"/>
                <a:gd name="T16" fmla="*/ 2147483646 w 630"/>
                <a:gd name="T17" fmla="*/ 2147483646 h 773"/>
                <a:gd name="T18" fmla="*/ 2147483646 w 630"/>
                <a:gd name="T19" fmla="*/ 2147483646 h 773"/>
                <a:gd name="T20" fmla="*/ 2147483646 w 630"/>
                <a:gd name="T21" fmla="*/ 2147483646 h 773"/>
                <a:gd name="T22" fmla="*/ 2147483646 w 630"/>
                <a:gd name="T23" fmla="*/ 2147483646 h 773"/>
                <a:gd name="T24" fmla="*/ 2147483646 w 630"/>
                <a:gd name="T25" fmla="*/ 2147483646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0"/>
                <a:gd name="T40" fmla="*/ 0 h 773"/>
                <a:gd name="T41" fmla="*/ 630 w 6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0" h="773">
                  <a:moveTo>
                    <a:pt x="31" y="638"/>
                  </a:moveTo>
                  <a:cubicBezTo>
                    <a:pt x="61" y="570"/>
                    <a:pt x="168" y="436"/>
                    <a:pt x="232" y="345"/>
                  </a:cubicBezTo>
                  <a:cubicBezTo>
                    <a:pt x="295" y="253"/>
                    <a:pt x="370" y="143"/>
                    <a:pt x="411" y="89"/>
                  </a:cubicBezTo>
                  <a:cubicBezTo>
                    <a:pt x="451" y="34"/>
                    <a:pt x="447" y="27"/>
                    <a:pt x="473" y="14"/>
                  </a:cubicBezTo>
                  <a:cubicBezTo>
                    <a:pt x="498" y="0"/>
                    <a:pt x="539" y="0"/>
                    <a:pt x="564" y="9"/>
                  </a:cubicBezTo>
                  <a:cubicBezTo>
                    <a:pt x="589" y="17"/>
                    <a:pt x="615" y="38"/>
                    <a:pt x="623" y="65"/>
                  </a:cubicBezTo>
                  <a:cubicBezTo>
                    <a:pt x="630" y="91"/>
                    <a:pt x="629" y="127"/>
                    <a:pt x="612" y="169"/>
                  </a:cubicBezTo>
                  <a:cubicBezTo>
                    <a:pt x="594" y="210"/>
                    <a:pt x="555" y="255"/>
                    <a:pt x="517" y="313"/>
                  </a:cubicBezTo>
                  <a:cubicBezTo>
                    <a:pt x="477" y="370"/>
                    <a:pt x="426" y="447"/>
                    <a:pt x="380" y="513"/>
                  </a:cubicBezTo>
                  <a:cubicBezTo>
                    <a:pt x="332" y="578"/>
                    <a:pt x="272" y="662"/>
                    <a:pt x="232" y="705"/>
                  </a:cubicBezTo>
                  <a:cubicBezTo>
                    <a:pt x="191" y="747"/>
                    <a:pt x="167" y="758"/>
                    <a:pt x="137" y="766"/>
                  </a:cubicBezTo>
                  <a:cubicBezTo>
                    <a:pt x="106" y="773"/>
                    <a:pt x="64" y="771"/>
                    <a:pt x="47" y="750"/>
                  </a:cubicBezTo>
                  <a:cubicBezTo>
                    <a:pt x="29" y="728"/>
                    <a:pt x="0" y="705"/>
                    <a:pt x="31" y="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63554" name="Straight Connector 63553">
            <a:extLst>
              <a:ext uri="{FF2B5EF4-FFF2-40B4-BE49-F238E27FC236}">
                <a16:creationId xmlns:a16="http://schemas.microsoft.com/office/drawing/2014/main" id="{9C278274-FE14-233C-E08E-927B4C3DB7D2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5225" y="2251671"/>
            <a:ext cx="411528" cy="2007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4" name="Rectangle 156">
            <a:extLst>
              <a:ext uri="{FF2B5EF4-FFF2-40B4-BE49-F238E27FC236}">
                <a16:creationId xmlns:a16="http://schemas.microsoft.com/office/drawing/2014/main" id="{99A27541-D263-B1CB-2DE8-076DC8E59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28" y="268526"/>
            <a:ext cx="8796867" cy="902683"/>
          </a:xfrm>
          <a:prstGeom prst="rect">
            <a:avLst/>
          </a:prstGeom>
          <a:solidFill>
            <a:srgbClr val="FF7F1B"/>
          </a:solidFill>
          <a:ln w="9525">
            <a:solidFill>
              <a:srgbClr val="FF7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GLUCOCORTICOID-INDUCED MUSCLE INSULIN RESISTANCE</a:t>
            </a: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15" name="AutoShape 37">
            <a:extLst>
              <a:ext uri="{FF2B5EF4-FFF2-40B4-BE49-F238E27FC236}">
                <a16:creationId xmlns:a16="http://schemas.microsoft.com/office/drawing/2014/main" id="{3B2E1B2A-812C-2252-32F0-43849EFD8D10}"/>
              </a:ext>
            </a:extLst>
          </p:cNvPr>
          <p:cNvSpPr>
            <a:spLocks noChangeArrowheads="1"/>
          </p:cNvSpPr>
          <p:nvPr/>
        </p:nvSpPr>
        <p:spPr bwMode="auto">
          <a:xfrm rot="21220222">
            <a:off x="4431637" y="1588895"/>
            <a:ext cx="563241" cy="461816"/>
          </a:xfrm>
          <a:prstGeom prst="parallelogram">
            <a:avLst>
              <a:gd name="adj" fmla="val 30474"/>
            </a:avLst>
          </a:prstGeom>
          <a:solidFill>
            <a:srgbClr val="66FF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3516" name="Text Box 38">
            <a:extLst>
              <a:ext uri="{FF2B5EF4-FFF2-40B4-BE49-F238E27FC236}">
                <a16:creationId xmlns:a16="http://schemas.microsoft.com/office/drawing/2014/main" id="{215BD694-8716-290C-094F-061B301AB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170" y="1598440"/>
            <a:ext cx="59882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Akt</a:t>
            </a:r>
          </a:p>
        </p:txBody>
      </p:sp>
      <p:grpSp>
        <p:nvGrpSpPr>
          <p:cNvPr id="63541" name="Group 63540">
            <a:extLst>
              <a:ext uri="{FF2B5EF4-FFF2-40B4-BE49-F238E27FC236}">
                <a16:creationId xmlns:a16="http://schemas.microsoft.com/office/drawing/2014/main" id="{1D702BD1-950F-9F3C-4862-C98143348DE4}"/>
              </a:ext>
            </a:extLst>
          </p:cNvPr>
          <p:cNvGrpSpPr/>
          <p:nvPr/>
        </p:nvGrpSpPr>
        <p:grpSpPr>
          <a:xfrm>
            <a:off x="5451287" y="5458267"/>
            <a:ext cx="1212082" cy="369332"/>
            <a:chOff x="6068874" y="4936085"/>
            <a:chExt cx="1212082" cy="369332"/>
          </a:xfrm>
        </p:grpSpPr>
        <p:sp>
          <p:nvSpPr>
            <p:cNvPr id="30" name="TextBox 33">
              <a:extLst>
                <a:ext uri="{FF2B5EF4-FFF2-40B4-BE49-F238E27FC236}">
                  <a16:creationId xmlns:a16="http://schemas.microsoft.com/office/drawing/2014/main" id="{8273350A-3C51-F427-6EDE-481817263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8874" y="4936085"/>
              <a:ext cx="1212082" cy="369332"/>
            </a:xfrm>
            <a:prstGeom prst="rect">
              <a:avLst/>
            </a:pr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Glycerol</a:t>
              </a:r>
            </a:p>
          </p:txBody>
        </p:sp>
        <p:sp>
          <p:nvSpPr>
            <p:cNvPr id="63539" name="Down Arrow 63538">
              <a:extLst>
                <a:ext uri="{FF2B5EF4-FFF2-40B4-BE49-F238E27FC236}">
                  <a16:creationId xmlns:a16="http://schemas.microsoft.com/office/drawing/2014/main" id="{1692A182-3F04-1EFD-2C04-DA35179BA6C3}"/>
                </a:ext>
              </a:extLst>
            </p:cNvPr>
            <p:cNvSpPr/>
            <p:nvPr/>
          </p:nvSpPr>
          <p:spPr bwMode="auto">
            <a:xfrm rot="10800000">
              <a:off x="6088941" y="4998367"/>
              <a:ext cx="186747" cy="22243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538" name="Group 63537">
            <a:extLst>
              <a:ext uri="{FF2B5EF4-FFF2-40B4-BE49-F238E27FC236}">
                <a16:creationId xmlns:a16="http://schemas.microsoft.com/office/drawing/2014/main" id="{761175F0-E35C-4732-0E9B-28A3FD8DBF53}"/>
              </a:ext>
            </a:extLst>
          </p:cNvPr>
          <p:cNvGrpSpPr/>
          <p:nvPr/>
        </p:nvGrpSpPr>
        <p:grpSpPr>
          <a:xfrm>
            <a:off x="6365029" y="5068816"/>
            <a:ext cx="668113" cy="338554"/>
            <a:chOff x="6612843" y="5075332"/>
            <a:chExt cx="668113" cy="338554"/>
          </a:xfrm>
        </p:grpSpPr>
        <p:sp>
          <p:nvSpPr>
            <p:cNvPr id="63537" name="TextBox 63536">
              <a:extLst>
                <a:ext uri="{FF2B5EF4-FFF2-40B4-BE49-F238E27FC236}">
                  <a16:creationId xmlns:a16="http://schemas.microsoft.com/office/drawing/2014/main" id="{A3159753-D8DE-99E7-14F6-0D740AEC9DD2}"/>
                </a:ext>
              </a:extLst>
            </p:cNvPr>
            <p:cNvSpPr txBox="1"/>
            <p:nvPr/>
          </p:nvSpPr>
          <p:spPr>
            <a:xfrm>
              <a:off x="6612843" y="5075332"/>
              <a:ext cx="668113" cy="338554"/>
            </a:xfrm>
            <a:prstGeom prst="rect">
              <a:avLst/>
            </a:prstGeom>
            <a:solidFill>
              <a:srgbClr val="FF40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FFA</a:t>
              </a:r>
            </a:p>
          </p:txBody>
        </p:sp>
        <p:sp>
          <p:nvSpPr>
            <p:cNvPr id="21" name="Down Arrow 20">
              <a:extLst>
                <a:ext uri="{FF2B5EF4-FFF2-40B4-BE49-F238E27FC236}">
                  <a16:creationId xmlns:a16="http://schemas.microsoft.com/office/drawing/2014/main" id="{B342ECA4-4588-4896-D812-2B0438BD6241}"/>
                </a:ext>
              </a:extLst>
            </p:cNvPr>
            <p:cNvSpPr/>
            <p:nvPr/>
          </p:nvSpPr>
          <p:spPr bwMode="auto">
            <a:xfrm rot="10800000">
              <a:off x="6622215" y="5124586"/>
              <a:ext cx="186747" cy="22243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575" name="Rectangle 28">
            <a:extLst>
              <a:ext uri="{FF2B5EF4-FFF2-40B4-BE49-F238E27FC236}">
                <a16:creationId xmlns:a16="http://schemas.microsoft.com/office/drawing/2014/main" id="{073272F2-7B27-6A6C-5C10-B3E300BDC842}"/>
              </a:ext>
            </a:extLst>
          </p:cNvPr>
          <p:cNvSpPr>
            <a:spLocks noChangeArrowheads="1"/>
          </p:cNvSpPr>
          <p:nvPr/>
        </p:nvSpPr>
        <p:spPr bwMode="auto">
          <a:xfrm rot="1669701">
            <a:off x="6984277" y="5580458"/>
            <a:ext cx="565861" cy="19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Lipase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TextBox 82">
            <a:extLst>
              <a:ext uri="{FF2B5EF4-FFF2-40B4-BE49-F238E27FC236}">
                <a16:creationId xmlns:a16="http://schemas.microsoft.com/office/drawing/2014/main" id="{A293F3C1-B827-5A28-F0AD-DF3EB2007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10" y="6499625"/>
            <a:ext cx="1233030" cy="307777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ADIPOCYTE</a:t>
            </a: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10C47D6E-DCA8-1021-0558-B7EC0D13C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977" y="6028712"/>
            <a:ext cx="636393" cy="19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GLUT 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6CE9F11-10D7-8067-2222-05A55EEDC5EA}"/>
              </a:ext>
            </a:extLst>
          </p:cNvPr>
          <p:cNvSpPr/>
          <p:nvPr/>
        </p:nvSpPr>
        <p:spPr>
          <a:xfrm>
            <a:off x="7810257" y="4882330"/>
            <a:ext cx="511930" cy="741121"/>
          </a:xfrm>
          <a:prstGeom prst="rect">
            <a:avLst/>
          </a:prstGeom>
          <a:solidFill>
            <a:srgbClr val="FF40FF">
              <a:alpha val="405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F5A380-8AE1-77D0-8352-A8D339ADF4F3}"/>
              </a:ext>
            </a:extLst>
          </p:cNvPr>
          <p:cNvSpPr txBox="1"/>
          <p:nvPr/>
        </p:nvSpPr>
        <p:spPr>
          <a:xfrm>
            <a:off x="7735106" y="4808257"/>
            <a:ext cx="662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FA-C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1BE3BEF-3791-3273-45FB-4B8E0A0EBB77}"/>
              </a:ext>
            </a:extLst>
          </p:cNvPr>
          <p:cNvCxnSpPr/>
          <p:nvPr/>
        </p:nvCxnSpPr>
        <p:spPr>
          <a:xfrm>
            <a:off x="8238575" y="5073712"/>
            <a:ext cx="0" cy="863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CC65C3F-6328-03FE-DEE1-28DEF9C5FFB7}"/>
              </a:ext>
            </a:extLst>
          </p:cNvPr>
          <p:cNvSpPr txBox="1"/>
          <p:nvPr/>
        </p:nvSpPr>
        <p:spPr>
          <a:xfrm>
            <a:off x="7741817" y="5075332"/>
            <a:ext cx="662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FA-C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5AB7BE-7B54-EC7C-DBFA-DBC00D6DDCE3}"/>
              </a:ext>
            </a:extLst>
          </p:cNvPr>
          <p:cNvCxnSpPr/>
          <p:nvPr/>
        </p:nvCxnSpPr>
        <p:spPr>
          <a:xfrm>
            <a:off x="8245286" y="5340787"/>
            <a:ext cx="0" cy="863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8DCE15E-22AB-8F2B-350F-2D26F71E624A}"/>
              </a:ext>
            </a:extLst>
          </p:cNvPr>
          <p:cNvSpPr txBox="1"/>
          <p:nvPr/>
        </p:nvSpPr>
        <p:spPr>
          <a:xfrm>
            <a:off x="7751211" y="5335415"/>
            <a:ext cx="662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FA-C</a:t>
            </a:r>
          </a:p>
        </p:txBody>
      </p:sp>
      <p:sp>
        <p:nvSpPr>
          <p:cNvPr id="63536" name="Rectangle 63535">
            <a:extLst>
              <a:ext uri="{FF2B5EF4-FFF2-40B4-BE49-F238E27FC236}">
                <a16:creationId xmlns:a16="http://schemas.microsoft.com/office/drawing/2014/main" id="{026B396E-AD30-4DE4-E863-052B7E9F201E}"/>
              </a:ext>
            </a:extLst>
          </p:cNvPr>
          <p:cNvSpPr/>
          <p:nvPr/>
        </p:nvSpPr>
        <p:spPr>
          <a:xfrm>
            <a:off x="7663204" y="6153230"/>
            <a:ext cx="67394" cy="6733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34" name="Freeform 63533">
            <a:extLst>
              <a:ext uri="{FF2B5EF4-FFF2-40B4-BE49-F238E27FC236}">
                <a16:creationId xmlns:a16="http://schemas.microsoft.com/office/drawing/2014/main" id="{67086C6A-004B-6BEC-E9A1-CC027E1DBE24}"/>
              </a:ext>
            </a:extLst>
          </p:cNvPr>
          <p:cNvSpPr>
            <a:spLocks/>
          </p:cNvSpPr>
          <p:nvPr/>
        </p:nvSpPr>
        <p:spPr bwMode="auto">
          <a:xfrm rot="1077559">
            <a:off x="7570866" y="6153214"/>
            <a:ext cx="239956" cy="195451"/>
          </a:xfrm>
          <a:custGeom>
            <a:avLst/>
            <a:gdLst>
              <a:gd name="T0" fmla="*/ 2147483646 w 630"/>
              <a:gd name="T1" fmla="*/ 2147483646 h 773"/>
              <a:gd name="T2" fmla="*/ 2147483646 w 630"/>
              <a:gd name="T3" fmla="*/ 2147483646 h 773"/>
              <a:gd name="T4" fmla="*/ 2147483646 w 630"/>
              <a:gd name="T5" fmla="*/ 2147483646 h 773"/>
              <a:gd name="T6" fmla="*/ 2147483646 w 630"/>
              <a:gd name="T7" fmla="*/ 2147483646 h 773"/>
              <a:gd name="T8" fmla="*/ 2147483646 w 630"/>
              <a:gd name="T9" fmla="*/ 2147483646 h 773"/>
              <a:gd name="T10" fmla="*/ 2147483646 w 630"/>
              <a:gd name="T11" fmla="*/ 2147483646 h 773"/>
              <a:gd name="T12" fmla="*/ 2147483646 w 630"/>
              <a:gd name="T13" fmla="*/ 2147483646 h 773"/>
              <a:gd name="T14" fmla="*/ 2147483646 w 630"/>
              <a:gd name="T15" fmla="*/ 2147483646 h 773"/>
              <a:gd name="T16" fmla="*/ 2147483646 w 630"/>
              <a:gd name="T17" fmla="*/ 2147483646 h 773"/>
              <a:gd name="T18" fmla="*/ 2147483646 w 630"/>
              <a:gd name="T19" fmla="*/ 2147483646 h 773"/>
              <a:gd name="T20" fmla="*/ 2147483646 w 630"/>
              <a:gd name="T21" fmla="*/ 2147483646 h 773"/>
              <a:gd name="T22" fmla="*/ 2147483646 w 630"/>
              <a:gd name="T23" fmla="*/ 2147483646 h 773"/>
              <a:gd name="T24" fmla="*/ 2147483646 w 630"/>
              <a:gd name="T25" fmla="*/ 2147483646 h 7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0"/>
              <a:gd name="T40" fmla="*/ 0 h 773"/>
              <a:gd name="T41" fmla="*/ 630 w 630"/>
              <a:gd name="T42" fmla="*/ 773 h 7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0" h="773">
                <a:moveTo>
                  <a:pt x="31" y="638"/>
                </a:moveTo>
                <a:cubicBezTo>
                  <a:pt x="61" y="570"/>
                  <a:pt x="168" y="436"/>
                  <a:pt x="232" y="345"/>
                </a:cubicBezTo>
                <a:cubicBezTo>
                  <a:pt x="295" y="253"/>
                  <a:pt x="370" y="143"/>
                  <a:pt x="411" y="89"/>
                </a:cubicBezTo>
                <a:cubicBezTo>
                  <a:pt x="451" y="34"/>
                  <a:pt x="447" y="27"/>
                  <a:pt x="473" y="14"/>
                </a:cubicBezTo>
                <a:cubicBezTo>
                  <a:pt x="498" y="0"/>
                  <a:pt x="539" y="0"/>
                  <a:pt x="564" y="9"/>
                </a:cubicBezTo>
                <a:cubicBezTo>
                  <a:pt x="589" y="17"/>
                  <a:pt x="615" y="38"/>
                  <a:pt x="623" y="65"/>
                </a:cubicBezTo>
                <a:cubicBezTo>
                  <a:pt x="630" y="91"/>
                  <a:pt x="629" y="127"/>
                  <a:pt x="612" y="169"/>
                </a:cubicBezTo>
                <a:cubicBezTo>
                  <a:pt x="594" y="210"/>
                  <a:pt x="555" y="255"/>
                  <a:pt x="517" y="313"/>
                </a:cubicBezTo>
                <a:cubicBezTo>
                  <a:pt x="477" y="370"/>
                  <a:pt x="426" y="447"/>
                  <a:pt x="380" y="513"/>
                </a:cubicBezTo>
                <a:cubicBezTo>
                  <a:pt x="332" y="578"/>
                  <a:pt x="272" y="662"/>
                  <a:pt x="232" y="705"/>
                </a:cubicBezTo>
                <a:cubicBezTo>
                  <a:pt x="191" y="747"/>
                  <a:pt x="167" y="758"/>
                  <a:pt x="137" y="766"/>
                </a:cubicBezTo>
                <a:cubicBezTo>
                  <a:pt x="106" y="773"/>
                  <a:pt x="64" y="771"/>
                  <a:pt x="47" y="750"/>
                </a:cubicBezTo>
                <a:cubicBezTo>
                  <a:pt x="29" y="728"/>
                  <a:pt x="0" y="705"/>
                  <a:pt x="31" y="63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35" name="Freeform 13">
            <a:extLst>
              <a:ext uri="{FF2B5EF4-FFF2-40B4-BE49-F238E27FC236}">
                <a16:creationId xmlns:a16="http://schemas.microsoft.com/office/drawing/2014/main" id="{15D12909-4649-4A20-4E10-C85AB50E3A63}"/>
              </a:ext>
            </a:extLst>
          </p:cNvPr>
          <p:cNvSpPr>
            <a:spLocks/>
          </p:cNvSpPr>
          <p:nvPr/>
        </p:nvSpPr>
        <p:spPr bwMode="auto">
          <a:xfrm rot="1077559">
            <a:off x="7516599" y="6074515"/>
            <a:ext cx="239955" cy="195450"/>
          </a:xfrm>
          <a:custGeom>
            <a:avLst/>
            <a:gdLst>
              <a:gd name="T0" fmla="*/ 2147483646 w 630"/>
              <a:gd name="T1" fmla="*/ 2147483646 h 773"/>
              <a:gd name="T2" fmla="*/ 2147483646 w 630"/>
              <a:gd name="T3" fmla="*/ 2147483646 h 773"/>
              <a:gd name="T4" fmla="*/ 2147483646 w 630"/>
              <a:gd name="T5" fmla="*/ 2147483646 h 773"/>
              <a:gd name="T6" fmla="*/ 2147483646 w 630"/>
              <a:gd name="T7" fmla="*/ 2147483646 h 773"/>
              <a:gd name="T8" fmla="*/ 2147483646 w 630"/>
              <a:gd name="T9" fmla="*/ 2147483646 h 773"/>
              <a:gd name="T10" fmla="*/ 2147483646 w 630"/>
              <a:gd name="T11" fmla="*/ 2147483646 h 773"/>
              <a:gd name="T12" fmla="*/ 2147483646 w 630"/>
              <a:gd name="T13" fmla="*/ 2147483646 h 773"/>
              <a:gd name="T14" fmla="*/ 2147483646 w 630"/>
              <a:gd name="T15" fmla="*/ 2147483646 h 773"/>
              <a:gd name="T16" fmla="*/ 2147483646 w 630"/>
              <a:gd name="T17" fmla="*/ 2147483646 h 773"/>
              <a:gd name="T18" fmla="*/ 2147483646 w 630"/>
              <a:gd name="T19" fmla="*/ 2147483646 h 773"/>
              <a:gd name="T20" fmla="*/ 2147483646 w 630"/>
              <a:gd name="T21" fmla="*/ 2147483646 h 773"/>
              <a:gd name="T22" fmla="*/ 2147483646 w 630"/>
              <a:gd name="T23" fmla="*/ 2147483646 h 773"/>
              <a:gd name="T24" fmla="*/ 2147483646 w 630"/>
              <a:gd name="T25" fmla="*/ 2147483646 h 7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0"/>
              <a:gd name="T40" fmla="*/ 0 h 773"/>
              <a:gd name="T41" fmla="*/ 630 w 630"/>
              <a:gd name="T42" fmla="*/ 773 h 7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0" h="773">
                <a:moveTo>
                  <a:pt x="31" y="638"/>
                </a:moveTo>
                <a:cubicBezTo>
                  <a:pt x="61" y="570"/>
                  <a:pt x="168" y="436"/>
                  <a:pt x="232" y="345"/>
                </a:cubicBezTo>
                <a:cubicBezTo>
                  <a:pt x="295" y="253"/>
                  <a:pt x="370" y="143"/>
                  <a:pt x="411" y="89"/>
                </a:cubicBezTo>
                <a:cubicBezTo>
                  <a:pt x="451" y="34"/>
                  <a:pt x="447" y="27"/>
                  <a:pt x="473" y="14"/>
                </a:cubicBezTo>
                <a:cubicBezTo>
                  <a:pt x="498" y="0"/>
                  <a:pt x="539" y="0"/>
                  <a:pt x="564" y="9"/>
                </a:cubicBezTo>
                <a:cubicBezTo>
                  <a:pt x="589" y="17"/>
                  <a:pt x="615" y="38"/>
                  <a:pt x="623" y="65"/>
                </a:cubicBezTo>
                <a:cubicBezTo>
                  <a:pt x="630" y="91"/>
                  <a:pt x="629" y="127"/>
                  <a:pt x="612" y="169"/>
                </a:cubicBezTo>
                <a:cubicBezTo>
                  <a:pt x="594" y="210"/>
                  <a:pt x="555" y="255"/>
                  <a:pt x="517" y="313"/>
                </a:cubicBezTo>
                <a:cubicBezTo>
                  <a:pt x="477" y="370"/>
                  <a:pt x="426" y="447"/>
                  <a:pt x="380" y="513"/>
                </a:cubicBezTo>
                <a:cubicBezTo>
                  <a:pt x="332" y="578"/>
                  <a:pt x="272" y="662"/>
                  <a:pt x="232" y="705"/>
                </a:cubicBezTo>
                <a:cubicBezTo>
                  <a:pt x="191" y="747"/>
                  <a:pt x="167" y="758"/>
                  <a:pt x="137" y="766"/>
                </a:cubicBezTo>
                <a:cubicBezTo>
                  <a:pt x="106" y="773"/>
                  <a:pt x="64" y="771"/>
                  <a:pt x="47" y="750"/>
                </a:cubicBezTo>
                <a:cubicBezTo>
                  <a:pt x="29" y="728"/>
                  <a:pt x="0" y="705"/>
                  <a:pt x="31" y="63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E3DCF-6456-6EDA-683E-26619BF9D40E}"/>
              </a:ext>
            </a:extLst>
          </p:cNvPr>
          <p:cNvSpPr txBox="1"/>
          <p:nvPr/>
        </p:nvSpPr>
        <p:spPr>
          <a:xfrm>
            <a:off x="2595804" y="4377397"/>
            <a:ext cx="100887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KREBS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Cycle</a:t>
            </a:r>
          </a:p>
        </p:txBody>
      </p:sp>
      <p:sp>
        <p:nvSpPr>
          <p:cNvPr id="63517" name="Freeform 22">
            <a:extLst>
              <a:ext uri="{FF2B5EF4-FFF2-40B4-BE49-F238E27FC236}">
                <a16:creationId xmlns:a16="http://schemas.microsoft.com/office/drawing/2014/main" id="{F55C74D7-A0CE-0F11-234F-AACC32C58EAE}"/>
              </a:ext>
            </a:extLst>
          </p:cNvPr>
          <p:cNvSpPr>
            <a:spLocks/>
          </p:cNvSpPr>
          <p:nvPr/>
        </p:nvSpPr>
        <p:spPr bwMode="auto">
          <a:xfrm rot="20317832">
            <a:off x="2861153" y="1856943"/>
            <a:ext cx="923656" cy="668904"/>
          </a:xfrm>
          <a:custGeom>
            <a:avLst/>
            <a:gdLst>
              <a:gd name="T0" fmla="*/ 2147483646 w 565"/>
              <a:gd name="T1" fmla="*/ 2147446534 h 688"/>
              <a:gd name="T2" fmla="*/ 2147483646 w 565"/>
              <a:gd name="T3" fmla="*/ 2147446534 h 688"/>
              <a:gd name="T4" fmla="*/ 2147483646 w 565"/>
              <a:gd name="T5" fmla="*/ 2147446534 h 688"/>
              <a:gd name="T6" fmla="*/ 2147483646 w 565"/>
              <a:gd name="T7" fmla="*/ 2147446534 h 688"/>
              <a:gd name="T8" fmla="*/ 0 w 565"/>
              <a:gd name="T9" fmla="*/ 0 h 688"/>
              <a:gd name="T10" fmla="*/ 2147483646 w 565"/>
              <a:gd name="T11" fmla="*/ 0 h 688"/>
              <a:gd name="T12" fmla="*/ 2147483646 w 565"/>
              <a:gd name="T13" fmla="*/ 2147446534 h 6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"/>
              <a:gd name="T22" fmla="*/ 0 h 688"/>
              <a:gd name="T23" fmla="*/ 565 w 565"/>
              <a:gd name="T24" fmla="*/ 688 h 6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" h="688">
                <a:moveTo>
                  <a:pt x="528" y="32"/>
                </a:moveTo>
                <a:lnTo>
                  <a:pt x="282" y="336"/>
                </a:lnTo>
                <a:lnTo>
                  <a:pt x="565" y="688"/>
                </a:lnTo>
                <a:lnTo>
                  <a:pt x="5" y="688"/>
                </a:lnTo>
                <a:lnTo>
                  <a:pt x="0" y="0"/>
                </a:lnTo>
                <a:lnTo>
                  <a:pt x="549" y="0"/>
                </a:lnTo>
                <a:lnTo>
                  <a:pt x="528" y="32"/>
                </a:lnTo>
                <a:close/>
              </a:path>
            </a:pathLst>
          </a:custGeom>
          <a:solidFill>
            <a:srgbClr val="00FE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18" name="Rectangle 25">
            <a:extLst>
              <a:ext uri="{FF2B5EF4-FFF2-40B4-BE49-F238E27FC236}">
                <a16:creationId xmlns:a16="http://schemas.microsoft.com/office/drawing/2014/main" id="{867C1137-71B9-F109-F2F1-C70C59A8F1D3}"/>
              </a:ext>
            </a:extLst>
          </p:cNvPr>
          <p:cNvSpPr>
            <a:spLocks noChangeArrowheads="1"/>
          </p:cNvSpPr>
          <p:nvPr/>
        </p:nvSpPr>
        <p:spPr bwMode="auto">
          <a:xfrm rot="554437">
            <a:off x="2873490" y="2116023"/>
            <a:ext cx="655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IRS-1</a:t>
            </a:r>
          </a:p>
        </p:txBody>
      </p:sp>
      <p:grpSp>
        <p:nvGrpSpPr>
          <p:cNvPr id="63546" name="Group 63545">
            <a:extLst>
              <a:ext uri="{FF2B5EF4-FFF2-40B4-BE49-F238E27FC236}">
                <a16:creationId xmlns:a16="http://schemas.microsoft.com/office/drawing/2014/main" id="{2EEC2F87-5DC9-99D7-4EA9-C5CF88D016B8}"/>
              </a:ext>
            </a:extLst>
          </p:cNvPr>
          <p:cNvGrpSpPr/>
          <p:nvPr/>
        </p:nvGrpSpPr>
        <p:grpSpPr>
          <a:xfrm>
            <a:off x="3739894" y="2202668"/>
            <a:ext cx="320922" cy="584775"/>
            <a:chOff x="4167360" y="2632579"/>
            <a:chExt cx="320922" cy="584775"/>
          </a:xfrm>
        </p:grpSpPr>
        <p:grpSp>
          <p:nvGrpSpPr>
            <p:cNvPr id="63551" name="Group 63550">
              <a:extLst>
                <a:ext uri="{FF2B5EF4-FFF2-40B4-BE49-F238E27FC236}">
                  <a16:creationId xmlns:a16="http://schemas.microsoft.com/office/drawing/2014/main" id="{C35219BA-A943-4E8F-1B2C-3274DC6ABB92}"/>
                </a:ext>
              </a:extLst>
            </p:cNvPr>
            <p:cNvGrpSpPr/>
            <p:nvPr/>
          </p:nvGrpSpPr>
          <p:grpSpPr>
            <a:xfrm>
              <a:off x="4167360" y="2632579"/>
              <a:ext cx="320922" cy="584775"/>
              <a:chOff x="3720584" y="2062870"/>
              <a:chExt cx="320922" cy="584775"/>
            </a:xfrm>
          </p:grpSpPr>
          <p:sp>
            <p:nvSpPr>
              <p:cNvPr id="63556" name="Text Box 48">
                <a:extLst>
                  <a:ext uri="{FF2B5EF4-FFF2-40B4-BE49-F238E27FC236}">
                    <a16:creationId xmlns:a16="http://schemas.microsoft.com/office/drawing/2014/main" id="{E77A5477-404B-F2C3-0352-0210ECA267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584" y="2062870"/>
                <a:ext cx="3209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63557" name="Oval 63556">
                <a:extLst>
                  <a:ext uri="{FF2B5EF4-FFF2-40B4-BE49-F238E27FC236}">
                    <a16:creationId xmlns:a16="http://schemas.microsoft.com/office/drawing/2014/main" id="{976F34CD-6CB7-01B3-F023-35677ADDF6AC}"/>
                  </a:ext>
                </a:extLst>
              </p:cNvPr>
              <p:cNvSpPr/>
              <p:nvPr/>
            </p:nvSpPr>
            <p:spPr>
              <a:xfrm>
                <a:off x="3773065" y="2256536"/>
                <a:ext cx="215960" cy="222842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555" name="Oval 63554">
              <a:extLst>
                <a:ext uri="{FF2B5EF4-FFF2-40B4-BE49-F238E27FC236}">
                  <a16:creationId xmlns:a16="http://schemas.microsoft.com/office/drawing/2014/main" id="{F4E51628-5CE3-8B0E-FC9C-9AE71777649F}"/>
                </a:ext>
              </a:extLst>
            </p:cNvPr>
            <p:cNvSpPr/>
            <p:nvPr/>
          </p:nvSpPr>
          <p:spPr>
            <a:xfrm>
              <a:off x="4219841" y="2826245"/>
              <a:ext cx="215960" cy="2228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558" name="Group 63557">
            <a:extLst>
              <a:ext uri="{FF2B5EF4-FFF2-40B4-BE49-F238E27FC236}">
                <a16:creationId xmlns:a16="http://schemas.microsoft.com/office/drawing/2014/main" id="{F79DFB3B-5101-9E32-ABA2-EF5324AD6F8B}"/>
              </a:ext>
            </a:extLst>
          </p:cNvPr>
          <p:cNvGrpSpPr/>
          <p:nvPr/>
        </p:nvGrpSpPr>
        <p:grpSpPr>
          <a:xfrm>
            <a:off x="3391584" y="2366606"/>
            <a:ext cx="320922" cy="584775"/>
            <a:chOff x="4167360" y="2632579"/>
            <a:chExt cx="320922" cy="584775"/>
          </a:xfrm>
        </p:grpSpPr>
        <p:grpSp>
          <p:nvGrpSpPr>
            <p:cNvPr id="63559" name="Group 63558">
              <a:extLst>
                <a:ext uri="{FF2B5EF4-FFF2-40B4-BE49-F238E27FC236}">
                  <a16:creationId xmlns:a16="http://schemas.microsoft.com/office/drawing/2014/main" id="{86A7E602-7EC8-1C9F-5C71-D00991915915}"/>
                </a:ext>
              </a:extLst>
            </p:cNvPr>
            <p:cNvGrpSpPr/>
            <p:nvPr/>
          </p:nvGrpSpPr>
          <p:grpSpPr>
            <a:xfrm>
              <a:off x="4167360" y="2632579"/>
              <a:ext cx="320922" cy="584775"/>
              <a:chOff x="3720584" y="2062870"/>
              <a:chExt cx="320922" cy="584775"/>
            </a:xfrm>
          </p:grpSpPr>
          <p:sp>
            <p:nvSpPr>
              <p:cNvPr id="63561" name="Text Box 48">
                <a:extLst>
                  <a:ext uri="{FF2B5EF4-FFF2-40B4-BE49-F238E27FC236}">
                    <a16:creationId xmlns:a16="http://schemas.microsoft.com/office/drawing/2014/main" id="{C5D802D9-FFF8-37D9-BA19-7FEEDBFAF8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584" y="2062870"/>
                <a:ext cx="3209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63562" name="Oval 63561">
                <a:extLst>
                  <a:ext uri="{FF2B5EF4-FFF2-40B4-BE49-F238E27FC236}">
                    <a16:creationId xmlns:a16="http://schemas.microsoft.com/office/drawing/2014/main" id="{80ABBD80-A440-6941-6143-CE25FCDF06DF}"/>
                  </a:ext>
                </a:extLst>
              </p:cNvPr>
              <p:cNvSpPr/>
              <p:nvPr/>
            </p:nvSpPr>
            <p:spPr>
              <a:xfrm>
                <a:off x="3773065" y="2256536"/>
                <a:ext cx="215960" cy="222842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560" name="Oval 63559">
              <a:extLst>
                <a:ext uri="{FF2B5EF4-FFF2-40B4-BE49-F238E27FC236}">
                  <a16:creationId xmlns:a16="http://schemas.microsoft.com/office/drawing/2014/main" id="{D0B64FC1-CBE2-2501-F45A-2DA5991F5186}"/>
                </a:ext>
              </a:extLst>
            </p:cNvPr>
            <p:cNvSpPr/>
            <p:nvPr/>
          </p:nvSpPr>
          <p:spPr>
            <a:xfrm>
              <a:off x="4219841" y="2826245"/>
              <a:ext cx="215960" cy="2228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563" name="Group 63562">
            <a:extLst>
              <a:ext uri="{FF2B5EF4-FFF2-40B4-BE49-F238E27FC236}">
                <a16:creationId xmlns:a16="http://schemas.microsoft.com/office/drawing/2014/main" id="{76A23237-F530-43E0-FE17-CA438D0273F4}"/>
              </a:ext>
            </a:extLst>
          </p:cNvPr>
          <p:cNvGrpSpPr/>
          <p:nvPr/>
        </p:nvGrpSpPr>
        <p:grpSpPr>
          <a:xfrm>
            <a:off x="4167002" y="2025084"/>
            <a:ext cx="320922" cy="584775"/>
            <a:chOff x="4167360" y="2632579"/>
            <a:chExt cx="320922" cy="584775"/>
          </a:xfrm>
        </p:grpSpPr>
        <p:grpSp>
          <p:nvGrpSpPr>
            <p:cNvPr id="63564" name="Group 63563">
              <a:extLst>
                <a:ext uri="{FF2B5EF4-FFF2-40B4-BE49-F238E27FC236}">
                  <a16:creationId xmlns:a16="http://schemas.microsoft.com/office/drawing/2014/main" id="{6DBADDEB-CBCB-30CE-80A3-7475669A8C1D}"/>
                </a:ext>
              </a:extLst>
            </p:cNvPr>
            <p:cNvGrpSpPr/>
            <p:nvPr/>
          </p:nvGrpSpPr>
          <p:grpSpPr>
            <a:xfrm>
              <a:off x="4167360" y="2632579"/>
              <a:ext cx="320922" cy="584775"/>
              <a:chOff x="3720584" y="2062870"/>
              <a:chExt cx="320922" cy="584775"/>
            </a:xfrm>
          </p:grpSpPr>
          <p:sp>
            <p:nvSpPr>
              <p:cNvPr id="63566" name="Text Box 48">
                <a:extLst>
                  <a:ext uri="{FF2B5EF4-FFF2-40B4-BE49-F238E27FC236}">
                    <a16:creationId xmlns:a16="http://schemas.microsoft.com/office/drawing/2014/main" id="{FD27C7D2-0578-7D58-086E-BEA173A2A5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584" y="2062870"/>
                <a:ext cx="3209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63567" name="Oval 63566">
                <a:extLst>
                  <a:ext uri="{FF2B5EF4-FFF2-40B4-BE49-F238E27FC236}">
                    <a16:creationId xmlns:a16="http://schemas.microsoft.com/office/drawing/2014/main" id="{1FE4CCB1-03D0-F9B7-E035-F6C29F72CF38}"/>
                  </a:ext>
                </a:extLst>
              </p:cNvPr>
              <p:cNvSpPr/>
              <p:nvPr/>
            </p:nvSpPr>
            <p:spPr>
              <a:xfrm>
                <a:off x="3773065" y="2256536"/>
                <a:ext cx="215960" cy="222842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565" name="Oval 63564">
              <a:extLst>
                <a:ext uri="{FF2B5EF4-FFF2-40B4-BE49-F238E27FC236}">
                  <a16:creationId xmlns:a16="http://schemas.microsoft.com/office/drawing/2014/main" id="{7125E034-6E83-6326-7F80-D9C41C762498}"/>
                </a:ext>
              </a:extLst>
            </p:cNvPr>
            <p:cNvSpPr/>
            <p:nvPr/>
          </p:nvSpPr>
          <p:spPr>
            <a:xfrm>
              <a:off x="4219841" y="2826245"/>
              <a:ext cx="215960" cy="2228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568" name="Group 63567">
            <a:extLst>
              <a:ext uri="{FF2B5EF4-FFF2-40B4-BE49-F238E27FC236}">
                <a16:creationId xmlns:a16="http://schemas.microsoft.com/office/drawing/2014/main" id="{1D6F6694-B96C-566E-CF53-1BE2C738CF7D}"/>
              </a:ext>
            </a:extLst>
          </p:cNvPr>
          <p:cNvGrpSpPr/>
          <p:nvPr/>
        </p:nvGrpSpPr>
        <p:grpSpPr>
          <a:xfrm>
            <a:off x="5339015" y="1592842"/>
            <a:ext cx="320922" cy="584775"/>
            <a:chOff x="4167360" y="2632579"/>
            <a:chExt cx="320922" cy="584775"/>
          </a:xfrm>
        </p:grpSpPr>
        <p:grpSp>
          <p:nvGrpSpPr>
            <p:cNvPr id="63569" name="Group 63568">
              <a:extLst>
                <a:ext uri="{FF2B5EF4-FFF2-40B4-BE49-F238E27FC236}">
                  <a16:creationId xmlns:a16="http://schemas.microsoft.com/office/drawing/2014/main" id="{01CA9A10-3D4C-2E9B-0C20-6B0C6C5E7310}"/>
                </a:ext>
              </a:extLst>
            </p:cNvPr>
            <p:cNvGrpSpPr/>
            <p:nvPr/>
          </p:nvGrpSpPr>
          <p:grpSpPr>
            <a:xfrm>
              <a:off x="4167360" y="2632579"/>
              <a:ext cx="320922" cy="584775"/>
              <a:chOff x="3720584" y="2062870"/>
              <a:chExt cx="320922" cy="584775"/>
            </a:xfrm>
          </p:grpSpPr>
          <p:sp>
            <p:nvSpPr>
              <p:cNvPr id="63571" name="Text Box 48">
                <a:extLst>
                  <a:ext uri="{FF2B5EF4-FFF2-40B4-BE49-F238E27FC236}">
                    <a16:creationId xmlns:a16="http://schemas.microsoft.com/office/drawing/2014/main" id="{0D63D82D-D675-A3AB-E71E-6827F5A5D9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584" y="2062870"/>
                <a:ext cx="3209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63572" name="Oval 63571">
                <a:extLst>
                  <a:ext uri="{FF2B5EF4-FFF2-40B4-BE49-F238E27FC236}">
                    <a16:creationId xmlns:a16="http://schemas.microsoft.com/office/drawing/2014/main" id="{3081105D-7852-BF32-59D6-033F57AB584C}"/>
                  </a:ext>
                </a:extLst>
              </p:cNvPr>
              <p:cNvSpPr/>
              <p:nvPr/>
            </p:nvSpPr>
            <p:spPr>
              <a:xfrm>
                <a:off x="3773065" y="2256536"/>
                <a:ext cx="215960" cy="222842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570" name="Oval 63569">
              <a:extLst>
                <a:ext uri="{FF2B5EF4-FFF2-40B4-BE49-F238E27FC236}">
                  <a16:creationId xmlns:a16="http://schemas.microsoft.com/office/drawing/2014/main" id="{DCB7AE56-E5D6-A123-76DA-75C3D5A8D34A}"/>
                </a:ext>
              </a:extLst>
            </p:cNvPr>
            <p:cNvSpPr/>
            <p:nvPr/>
          </p:nvSpPr>
          <p:spPr>
            <a:xfrm>
              <a:off x="4219841" y="2826245"/>
              <a:ext cx="215960" cy="2228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573" name="Group 63572">
            <a:extLst>
              <a:ext uri="{FF2B5EF4-FFF2-40B4-BE49-F238E27FC236}">
                <a16:creationId xmlns:a16="http://schemas.microsoft.com/office/drawing/2014/main" id="{EA0DC4CE-46EB-E9EA-EE88-9ED38523EB99}"/>
              </a:ext>
            </a:extLst>
          </p:cNvPr>
          <p:cNvGrpSpPr/>
          <p:nvPr/>
        </p:nvGrpSpPr>
        <p:grpSpPr>
          <a:xfrm>
            <a:off x="7076544" y="2537114"/>
            <a:ext cx="320922" cy="584775"/>
            <a:chOff x="4167360" y="2632579"/>
            <a:chExt cx="320922" cy="584775"/>
          </a:xfrm>
        </p:grpSpPr>
        <p:grpSp>
          <p:nvGrpSpPr>
            <p:cNvPr id="63574" name="Group 63573">
              <a:extLst>
                <a:ext uri="{FF2B5EF4-FFF2-40B4-BE49-F238E27FC236}">
                  <a16:creationId xmlns:a16="http://schemas.microsoft.com/office/drawing/2014/main" id="{21D60115-8C13-FDCF-914F-5BDB662582A8}"/>
                </a:ext>
              </a:extLst>
            </p:cNvPr>
            <p:cNvGrpSpPr/>
            <p:nvPr/>
          </p:nvGrpSpPr>
          <p:grpSpPr>
            <a:xfrm>
              <a:off x="4167360" y="2632579"/>
              <a:ext cx="320922" cy="584775"/>
              <a:chOff x="3720584" y="2062870"/>
              <a:chExt cx="320922" cy="584775"/>
            </a:xfrm>
          </p:grpSpPr>
          <p:sp>
            <p:nvSpPr>
              <p:cNvPr id="63578" name="Text Box 48">
                <a:extLst>
                  <a:ext uri="{FF2B5EF4-FFF2-40B4-BE49-F238E27FC236}">
                    <a16:creationId xmlns:a16="http://schemas.microsoft.com/office/drawing/2014/main" id="{EEEB0ACE-8B63-25EC-6A60-8ACED6D410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584" y="2062870"/>
                <a:ext cx="3209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63579" name="Oval 63578">
                <a:extLst>
                  <a:ext uri="{FF2B5EF4-FFF2-40B4-BE49-F238E27FC236}">
                    <a16:creationId xmlns:a16="http://schemas.microsoft.com/office/drawing/2014/main" id="{CBEBBB0F-3909-725F-3A9D-BE405B6D5C98}"/>
                  </a:ext>
                </a:extLst>
              </p:cNvPr>
              <p:cNvSpPr/>
              <p:nvPr/>
            </p:nvSpPr>
            <p:spPr>
              <a:xfrm>
                <a:off x="3773065" y="2256536"/>
                <a:ext cx="215960" cy="222842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577" name="Oval 63576">
              <a:extLst>
                <a:ext uri="{FF2B5EF4-FFF2-40B4-BE49-F238E27FC236}">
                  <a16:creationId xmlns:a16="http://schemas.microsoft.com/office/drawing/2014/main" id="{63E6A515-1558-08E1-3041-164C174EF89F}"/>
                </a:ext>
              </a:extLst>
            </p:cNvPr>
            <p:cNvSpPr/>
            <p:nvPr/>
          </p:nvSpPr>
          <p:spPr>
            <a:xfrm>
              <a:off x="4219841" y="2826245"/>
              <a:ext cx="215960" cy="2228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580" name="Group 63579">
            <a:extLst>
              <a:ext uri="{FF2B5EF4-FFF2-40B4-BE49-F238E27FC236}">
                <a16:creationId xmlns:a16="http://schemas.microsoft.com/office/drawing/2014/main" id="{B395218C-675B-B1F9-5921-F8FD4F8A2299}"/>
              </a:ext>
            </a:extLst>
          </p:cNvPr>
          <p:cNvGrpSpPr/>
          <p:nvPr/>
        </p:nvGrpSpPr>
        <p:grpSpPr>
          <a:xfrm>
            <a:off x="6426210" y="3592695"/>
            <a:ext cx="320922" cy="584775"/>
            <a:chOff x="4167360" y="2632579"/>
            <a:chExt cx="320922" cy="584775"/>
          </a:xfrm>
        </p:grpSpPr>
        <p:grpSp>
          <p:nvGrpSpPr>
            <p:cNvPr id="63581" name="Group 63580">
              <a:extLst>
                <a:ext uri="{FF2B5EF4-FFF2-40B4-BE49-F238E27FC236}">
                  <a16:creationId xmlns:a16="http://schemas.microsoft.com/office/drawing/2014/main" id="{85F4A33C-DF9E-BD20-3C33-AA7BEFAED771}"/>
                </a:ext>
              </a:extLst>
            </p:cNvPr>
            <p:cNvGrpSpPr/>
            <p:nvPr/>
          </p:nvGrpSpPr>
          <p:grpSpPr>
            <a:xfrm>
              <a:off x="4167360" y="2632579"/>
              <a:ext cx="320922" cy="584775"/>
              <a:chOff x="3720584" y="2062870"/>
              <a:chExt cx="320922" cy="584775"/>
            </a:xfrm>
          </p:grpSpPr>
          <p:sp>
            <p:nvSpPr>
              <p:cNvPr id="63583" name="Text Box 48">
                <a:extLst>
                  <a:ext uri="{FF2B5EF4-FFF2-40B4-BE49-F238E27FC236}">
                    <a16:creationId xmlns:a16="http://schemas.microsoft.com/office/drawing/2014/main" id="{2DB80DE0-A7D9-5E7E-D725-6D8FA1C90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584" y="2062870"/>
                <a:ext cx="3209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63584" name="Oval 63583">
                <a:extLst>
                  <a:ext uri="{FF2B5EF4-FFF2-40B4-BE49-F238E27FC236}">
                    <a16:creationId xmlns:a16="http://schemas.microsoft.com/office/drawing/2014/main" id="{0C518268-B668-70BC-E572-CF437525A349}"/>
                  </a:ext>
                </a:extLst>
              </p:cNvPr>
              <p:cNvSpPr/>
              <p:nvPr/>
            </p:nvSpPr>
            <p:spPr>
              <a:xfrm>
                <a:off x="3773065" y="2256536"/>
                <a:ext cx="215960" cy="222842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582" name="Oval 63581">
              <a:extLst>
                <a:ext uri="{FF2B5EF4-FFF2-40B4-BE49-F238E27FC236}">
                  <a16:creationId xmlns:a16="http://schemas.microsoft.com/office/drawing/2014/main" id="{6899A8B2-277F-8F09-D5D2-A47DAAD80BFA}"/>
                </a:ext>
              </a:extLst>
            </p:cNvPr>
            <p:cNvSpPr/>
            <p:nvPr/>
          </p:nvSpPr>
          <p:spPr>
            <a:xfrm>
              <a:off x="4219841" y="2826245"/>
              <a:ext cx="215960" cy="2228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585" name="Group 63584">
            <a:extLst>
              <a:ext uri="{FF2B5EF4-FFF2-40B4-BE49-F238E27FC236}">
                <a16:creationId xmlns:a16="http://schemas.microsoft.com/office/drawing/2014/main" id="{F383C60B-6F55-3E1F-0580-04D2AF8BAEB3}"/>
              </a:ext>
            </a:extLst>
          </p:cNvPr>
          <p:cNvGrpSpPr/>
          <p:nvPr/>
        </p:nvGrpSpPr>
        <p:grpSpPr>
          <a:xfrm>
            <a:off x="7392666" y="6172240"/>
            <a:ext cx="320922" cy="584775"/>
            <a:chOff x="4167360" y="2632579"/>
            <a:chExt cx="320922" cy="584775"/>
          </a:xfrm>
        </p:grpSpPr>
        <p:grpSp>
          <p:nvGrpSpPr>
            <p:cNvPr id="63586" name="Group 63585">
              <a:extLst>
                <a:ext uri="{FF2B5EF4-FFF2-40B4-BE49-F238E27FC236}">
                  <a16:creationId xmlns:a16="http://schemas.microsoft.com/office/drawing/2014/main" id="{E42764F5-739C-7B2D-0245-BFB899823343}"/>
                </a:ext>
              </a:extLst>
            </p:cNvPr>
            <p:cNvGrpSpPr/>
            <p:nvPr/>
          </p:nvGrpSpPr>
          <p:grpSpPr>
            <a:xfrm>
              <a:off x="4167360" y="2632579"/>
              <a:ext cx="320922" cy="584775"/>
              <a:chOff x="3720584" y="2062870"/>
              <a:chExt cx="320922" cy="584775"/>
            </a:xfrm>
          </p:grpSpPr>
          <p:sp>
            <p:nvSpPr>
              <p:cNvPr id="63588" name="Text Box 48">
                <a:extLst>
                  <a:ext uri="{FF2B5EF4-FFF2-40B4-BE49-F238E27FC236}">
                    <a16:creationId xmlns:a16="http://schemas.microsoft.com/office/drawing/2014/main" id="{C7F11DE9-0F05-F4C0-EB5D-78039B8AE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584" y="2062870"/>
                <a:ext cx="3209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itchFamily="2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63589" name="Oval 63588">
                <a:extLst>
                  <a:ext uri="{FF2B5EF4-FFF2-40B4-BE49-F238E27FC236}">
                    <a16:creationId xmlns:a16="http://schemas.microsoft.com/office/drawing/2014/main" id="{655685D8-280B-89E5-EB45-A81809F61863}"/>
                  </a:ext>
                </a:extLst>
              </p:cNvPr>
              <p:cNvSpPr/>
              <p:nvPr/>
            </p:nvSpPr>
            <p:spPr>
              <a:xfrm>
                <a:off x="3773065" y="2256536"/>
                <a:ext cx="215960" cy="222842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587" name="Oval 63586">
              <a:extLst>
                <a:ext uri="{FF2B5EF4-FFF2-40B4-BE49-F238E27FC236}">
                  <a16:creationId xmlns:a16="http://schemas.microsoft.com/office/drawing/2014/main" id="{75CB7537-0340-E760-5163-E8690CD41D9C}"/>
                </a:ext>
              </a:extLst>
            </p:cNvPr>
            <p:cNvSpPr/>
            <p:nvPr/>
          </p:nvSpPr>
          <p:spPr>
            <a:xfrm>
              <a:off x="4219841" y="2826245"/>
              <a:ext cx="215960" cy="2228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E1B7BF7-539B-82B4-8DAA-B2A80BF64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664" y="5664020"/>
            <a:ext cx="990600" cy="774700"/>
          </a:xfrm>
          <a:prstGeom prst="rect">
            <a:avLst/>
          </a:prstGeom>
        </p:spPr>
      </p:pic>
      <p:grpSp>
        <p:nvGrpSpPr>
          <p:cNvPr id="63509" name="Group 63508">
            <a:extLst>
              <a:ext uri="{FF2B5EF4-FFF2-40B4-BE49-F238E27FC236}">
                <a16:creationId xmlns:a16="http://schemas.microsoft.com/office/drawing/2014/main" id="{18E9D9B1-BC13-DF27-F662-F6D1F25832E9}"/>
              </a:ext>
            </a:extLst>
          </p:cNvPr>
          <p:cNvGrpSpPr/>
          <p:nvPr/>
        </p:nvGrpSpPr>
        <p:grpSpPr>
          <a:xfrm>
            <a:off x="5257143" y="5956453"/>
            <a:ext cx="1734760" cy="848889"/>
            <a:chOff x="6993721" y="3757583"/>
            <a:chExt cx="1734760" cy="848889"/>
          </a:xfrm>
        </p:grpSpPr>
        <p:sp>
          <p:nvSpPr>
            <p:cNvPr id="63510" name="5-Point Star 63509">
              <a:extLst>
                <a:ext uri="{FF2B5EF4-FFF2-40B4-BE49-F238E27FC236}">
                  <a16:creationId xmlns:a16="http://schemas.microsoft.com/office/drawing/2014/main" id="{140FB2C4-BA02-6F0A-0D57-946DD6D44D48}"/>
                </a:ext>
              </a:extLst>
            </p:cNvPr>
            <p:cNvSpPr/>
            <p:nvPr/>
          </p:nvSpPr>
          <p:spPr>
            <a:xfrm>
              <a:off x="7412828" y="3757583"/>
              <a:ext cx="937466" cy="848889"/>
            </a:xfrm>
            <a:prstGeom prst="star5">
              <a:avLst>
                <a:gd name="adj" fmla="val 31255"/>
                <a:gd name="hf" fmla="val 105146"/>
                <a:gd name="vf" fmla="val 110557"/>
              </a:avLst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20" name="TextBox 63519">
              <a:extLst>
                <a:ext uri="{FF2B5EF4-FFF2-40B4-BE49-F238E27FC236}">
                  <a16:creationId xmlns:a16="http://schemas.microsoft.com/office/drawing/2014/main" id="{0398EA62-9CFA-7E8C-AE72-B4E653311181}"/>
                </a:ext>
              </a:extLst>
            </p:cNvPr>
            <p:cNvSpPr txBox="1"/>
            <p:nvPr/>
          </p:nvSpPr>
          <p:spPr>
            <a:xfrm>
              <a:off x="6993721" y="4035239"/>
              <a:ext cx="17347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GC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BA0E29E-2E42-74FF-1C5F-8C59257C2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375" y="2995816"/>
            <a:ext cx="1498600" cy="34925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9D9BFB-C551-79BE-76A0-973769242567}"/>
              </a:ext>
            </a:extLst>
          </p:cNvPr>
          <p:cNvCxnSpPr>
            <a:cxnSpLocks/>
          </p:cNvCxnSpPr>
          <p:nvPr/>
        </p:nvCxnSpPr>
        <p:spPr bwMode="auto">
          <a:xfrm>
            <a:off x="4991372" y="1732985"/>
            <a:ext cx="333903" cy="13096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5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38" descr="Muscle.png">
            <a:extLst>
              <a:ext uri="{FF2B5EF4-FFF2-40B4-BE49-F238E27FC236}">
                <a16:creationId xmlns:a16="http://schemas.microsoft.com/office/drawing/2014/main" id="{5D636BB3-18CD-046D-3999-46444AE40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3958">
            <a:off x="5356578" y="4433711"/>
            <a:ext cx="3167945" cy="94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7" descr="Liver.png">
            <a:extLst>
              <a:ext uri="{FF2B5EF4-FFF2-40B4-BE49-F238E27FC236}">
                <a16:creationId xmlns:a16="http://schemas.microsoft.com/office/drawing/2014/main" id="{DFF73838-3799-368A-F24C-91CE71FB9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89" y="4341989"/>
            <a:ext cx="2020711" cy="151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35" descr="Pancrease.png">
            <a:extLst>
              <a:ext uri="{FF2B5EF4-FFF2-40B4-BE49-F238E27FC236}">
                <a16:creationId xmlns:a16="http://schemas.microsoft.com/office/drawing/2014/main" id="{A57D1FC3-278F-0D37-E969-A6E09501A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16" r="56291"/>
          <a:stretch>
            <a:fillRect/>
          </a:stretch>
        </p:blipFill>
        <p:spPr bwMode="auto">
          <a:xfrm rot="1221901">
            <a:off x="3100212" y="1063978"/>
            <a:ext cx="3802944" cy="225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9" name="Oval 3">
            <a:extLst>
              <a:ext uri="{FF2B5EF4-FFF2-40B4-BE49-F238E27FC236}">
                <a16:creationId xmlns:a16="http://schemas.microsoft.com/office/drawing/2014/main" id="{6B1500D3-1B67-1434-9371-273481ACB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834" y="3626556"/>
            <a:ext cx="2489200" cy="735189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96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1110" name="Rectangle 263">
            <a:extLst>
              <a:ext uri="{FF2B5EF4-FFF2-40B4-BE49-F238E27FC236}">
                <a16:creationId xmlns:a16="http://schemas.microsoft.com/office/drawing/2014/main" id="{62E2E51E-96F9-13A0-ECCF-2236298D6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256" y="770467"/>
            <a:ext cx="7189611" cy="771878"/>
          </a:xfrm>
          <a:prstGeom prst="rect">
            <a:avLst/>
          </a:prstGeom>
          <a:solidFill>
            <a:srgbClr val="FF7F00"/>
          </a:solidFill>
          <a:ln w="9525">
            <a:solidFill>
              <a:srgbClr val="FF7F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281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74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TRIUMVIRATE</a:t>
            </a:r>
          </a:p>
        </p:txBody>
      </p:sp>
      <p:sp>
        <p:nvSpPr>
          <p:cNvPr id="141319" name="Rectangle 265">
            <a:extLst>
              <a:ext uri="{FF2B5EF4-FFF2-40B4-BE49-F238E27FC236}">
                <a16:creationId xmlns:a16="http://schemas.microsoft.com/office/drawing/2014/main" id="{3F823D80-258F-69AA-951A-1CC838911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78" y="2085623"/>
            <a:ext cx="3412794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Impaired Insulin Secretion</a:t>
            </a:r>
            <a:endParaRPr kumimoji="0" lang="en-US" altLang="en-US" sz="21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1112" name="Rectangle 266">
            <a:extLst>
              <a:ext uri="{FF2B5EF4-FFF2-40B4-BE49-F238E27FC236}">
                <a16:creationId xmlns:a16="http://schemas.microsoft.com/office/drawing/2014/main" id="{6B9BE40E-25D4-1BC5-FF6C-9F46C47B7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078" y="3833989"/>
            <a:ext cx="2013372" cy="34041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1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Hyperglycemia</a:t>
            </a:r>
          </a:p>
        </p:txBody>
      </p:sp>
      <p:sp>
        <p:nvSpPr>
          <p:cNvPr id="141321" name="Rectangle 294">
            <a:extLst>
              <a:ext uri="{FF2B5EF4-FFF2-40B4-BE49-F238E27FC236}">
                <a16:creationId xmlns:a16="http://schemas.microsoft.com/office/drawing/2014/main" id="{88EDA163-6166-F560-F9E2-B40AA1B8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205" y="4478867"/>
            <a:ext cx="1383392" cy="8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81281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Decreased</a:t>
            </a:r>
            <a:b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Glucose</a:t>
            </a:r>
          </a:p>
          <a:p>
            <a:pPr marL="0" marR="0" lvl="0" indent="0" algn="ctr" defTabSz="81281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Uptake</a:t>
            </a:r>
          </a:p>
        </p:txBody>
      </p:sp>
      <p:sp>
        <p:nvSpPr>
          <p:cNvPr id="431117" name="Rectangle 264">
            <a:extLst>
              <a:ext uri="{FF2B5EF4-FFF2-40B4-BE49-F238E27FC236}">
                <a16:creationId xmlns:a16="http://schemas.microsoft.com/office/drawing/2014/main" id="{000BE406-271C-483C-459F-E5A25E0F1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730" y="4610101"/>
            <a:ext cx="1320874" cy="6808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1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Increased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1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HGP</a:t>
            </a:r>
          </a:p>
        </p:txBody>
      </p:sp>
      <p:sp>
        <p:nvSpPr>
          <p:cNvPr id="141323" name="TextBox 13">
            <a:extLst>
              <a:ext uri="{FF2B5EF4-FFF2-40B4-BE49-F238E27FC236}">
                <a16:creationId xmlns:a16="http://schemas.microsoft.com/office/drawing/2014/main" id="{627B394D-8E84-E634-AADA-1A6634E03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834" y="5767212"/>
            <a:ext cx="3684022" cy="3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DeFronzo RA, Diabetes 37:667-687, 1988</a:t>
            </a:r>
          </a:p>
        </p:txBody>
      </p:sp>
      <p:sp>
        <p:nvSpPr>
          <p:cNvPr id="141324" name="Line 267">
            <a:extLst>
              <a:ext uri="{FF2B5EF4-FFF2-40B4-BE49-F238E27FC236}">
                <a16:creationId xmlns:a16="http://schemas.microsoft.com/office/drawing/2014/main" id="{375FF721-8364-D781-E4EE-AA0243580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0533" y="2822222"/>
            <a:ext cx="0" cy="722489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1325" name="Freeform 268">
            <a:extLst>
              <a:ext uri="{FF2B5EF4-FFF2-40B4-BE49-F238E27FC236}">
                <a16:creationId xmlns:a16="http://schemas.microsoft.com/office/drawing/2014/main" id="{6AAD99BB-1F30-2B85-2EBF-6FE4D3EA3021}"/>
              </a:ext>
            </a:extLst>
          </p:cNvPr>
          <p:cNvSpPr>
            <a:spLocks/>
          </p:cNvSpPr>
          <p:nvPr/>
        </p:nvSpPr>
        <p:spPr bwMode="auto">
          <a:xfrm>
            <a:off x="6059311" y="3941234"/>
            <a:ext cx="1152878" cy="407811"/>
          </a:xfrm>
          <a:custGeom>
            <a:avLst/>
            <a:gdLst>
              <a:gd name="T0" fmla="*/ 2147483646 w 919"/>
              <a:gd name="T1" fmla="*/ 2147483646 h 326"/>
              <a:gd name="T2" fmla="*/ 2147483646 w 919"/>
              <a:gd name="T3" fmla="*/ 2147483646 h 326"/>
              <a:gd name="T4" fmla="*/ 0 w 919"/>
              <a:gd name="T5" fmla="*/ 2147483646 h 326"/>
              <a:gd name="T6" fmla="*/ 0 60000 65536"/>
              <a:gd name="T7" fmla="*/ 0 60000 65536"/>
              <a:gd name="T8" fmla="*/ 0 60000 65536"/>
              <a:gd name="T9" fmla="*/ 0 w 919"/>
              <a:gd name="T10" fmla="*/ 0 h 326"/>
              <a:gd name="T11" fmla="*/ 919 w 919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9" h="326">
                <a:moveTo>
                  <a:pt x="917" y="326"/>
                </a:moveTo>
                <a:cubicBezTo>
                  <a:pt x="890" y="279"/>
                  <a:pt x="919" y="95"/>
                  <a:pt x="767" y="48"/>
                </a:cubicBezTo>
                <a:cubicBezTo>
                  <a:pt x="614" y="0"/>
                  <a:pt x="159" y="40"/>
                  <a:pt x="0" y="38"/>
                </a:cubicBezTo>
              </a:path>
            </a:pathLst>
          </a:custGeom>
          <a:noFill/>
          <a:ln w="15240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1326" name="Freeform 269">
            <a:extLst>
              <a:ext uri="{FF2B5EF4-FFF2-40B4-BE49-F238E27FC236}">
                <a16:creationId xmlns:a16="http://schemas.microsoft.com/office/drawing/2014/main" id="{B3E47E86-C702-F561-241E-C170A9278F4B}"/>
              </a:ext>
            </a:extLst>
          </p:cNvPr>
          <p:cNvSpPr>
            <a:spLocks/>
          </p:cNvSpPr>
          <p:nvPr/>
        </p:nvSpPr>
        <p:spPr bwMode="auto">
          <a:xfrm flipH="1">
            <a:off x="2126546" y="3942645"/>
            <a:ext cx="1152877" cy="409222"/>
          </a:xfrm>
          <a:custGeom>
            <a:avLst/>
            <a:gdLst>
              <a:gd name="T0" fmla="*/ 2147483646 w 919"/>
              <a:gd name="T1" fmla="*/ 2147483646 h 326"/>
              <a:gd name="T2" fmla="*/ 2147483646 w 919"/>
              <a:gd name="T3" fmla="*/ 2147483646 h 326"/>
              <a:gd name="T4" fmla="*/ 0 w 919"/>
              <a:gd name="T5" fmla="*/ 2147483646 h 326"/>
              <a:gd name="T6" fmla="*/ 0 60000 65536"/>
              <a:gd name="T7" fmla="*/ 0 60000 65536"/>
              <a:gd name="T8" fmla="*/ 0 60000 65536"/>
              <a:gd name="T9" fmla="*/ 0 w 919"/>
              <a:gd name="T10" fmla="*/ 0 h 326"/>
              <a:gd name="T11" fmla="*/ 919 w 919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9" h="326">
                <a:moveTo>
                  <a:pt x="917" y="326"/>
                </a:moveTo>
                <a:cubicBezTo>
                  <a:pt x="890" y="279"/>
                  <a:pt x="919" y="95"/>
                  <a:pt x="767" y="48"/>
                </a:cubicBezTo>
                <a:cubicBezTo>
                  <a:pt x="614" y="0"/>
                  <a:pt x="159" y="40"/>
                  <a:pt x="0" y="38"/>
                </a:cubicBezTo>
              </a:path>
            </a:pathLst>
          </a:custGeom>
          <a:noFill/>
          <a:ln w="15240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03524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8" name="Picture 63487">
            <a:extLst>
              <a:ext uri="{FF2B5EF4-FFF2-40B4-BE49-F238E27FC236}">
                <a16:creationId xmlns:a16="http://schemas.microsoft.com/office/drawing/2014/main" id="{DADA90FA-3C64-9C05-9943-AC055BDAF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12231">
            <a:off x="5904642" y="4718576"/>
            <a:ext cx="2717779" cy="2056942"/>
          </a:xfrm>
          <a:prstGeom prst="rect">
            <a:avLst/>
          </a:prstGeom>
        </p:spPr>
      </p:pic>
      <p:pic>
        <p:nvPicPr>
          <p:cNvPr id="63577" name="Picture 63576">
            <a:extLst>
              <a:ext uri="{FF2B5EF4-FFF2-40B4-BE49-F238E27FC236}">
                <a16:creationId xmlns:a16="http://schemas.microsoft.com/office/drawing/2014/main" id="{202CB735-06FE-ADA6-9B27-033F4532F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899">
            <a:off x="2596107" y="1337950"/>
            <a:ext cx="6472240" cy="4814613"/>
          </a:xfrm>
          <a:prstGeom prst="rect">
            <a:avLst/>
          </a:prstGeom>
        </p:spPr>
      </p:pic>
      <p:sp>
        <p:nvSpPr>
          <p:cNvPr id="63514" name="Rectangle 156">
            <a:extLst>
              <a:ext uri="{FF2B5EF4-FFF2-40B4-BE49-F238E27FC236}">
                <a16:creationId xmlns:a16="http://schemas.microsoft.com/office/drawing/2014/main" id="{99A27541-D263-B1CB-2DE8-076DC8E59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85" y="104969"/>
            <a:ext cx="8309577" cy="738664"/>
          </a:xfrm>
          <a:prstGeom prst="rect">
            <a:avLst/>
          </a:prstGeom>
          <a:solidFill>
            <a:srgbClr val="FFC000"/>
          </a:solidFill>
          <a:ln w="9525">
            <a:solidFill>
              <a:srgbClr val="FF7F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REGULATION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HEPATIC GLUCONEOGENESIS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CORI CYCLE (LACTATE) AND CAHILL (ALANINE) CYCLE</a:t>
            </a:r>
          </a:p>
        </p:txBody>
      </p:sp>
      <p:sp>
        <p:nvSpPr>
          <p:cNvPr id="24" name="TextBox 84">
            <a:extLst>
              <a:ext uri="{FF2B5EF4-FFF2-40B4-BE49-F238E27FC236}">
                <a16:creationId xmlns:a16="http://schemas.microsoft.com/office/drawing/2014/main" id="{222C1582-3079-E112-D801-52B392D4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380" y="1040586"/>
            <a:ext cx="1197764" cy="338554"/>
          </a:xfrm>
          <a:prstGeom prst="rect">
            <a:avLst/>
          </a:prstGeom>
          <a:solidFill>
            <a:srgbClr val="00FA00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25" name="TextBox 84">
            <a:extLst>
              <a:ext uri="{FF2B5EF4-FFF2-40B4-BE49-F238E27FC236}">
                <a16:creationId xmlns:a16="http://schemas.microsoft.com/office/drawing/2014/main" id="{E0FD74C6-1ED2-2BE6-3773-B8BFFB05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006" y="1880190"/>
            <a:ext cx="1090363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BD557F-C2C6-97A4-7A0F-C20E6F06035E}"/>
              </a:ext>
            </a:extLst>
          </p:cNvPr>
          <p:cNvSpPr txBox="1"/>
          <p:nvPr/>
        </p:nvSpPr>
        <p:spPr>
          <a:xfrm>
            <a:off x="3552392" y="5284748"/>
            <a:ext cx="1415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Pyruvate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D2029C-9CBF-4B80-4EFB-7DC082E9F0CE}"/>
              </a:ext>
            </a:extLst>
          </p:cNvPr>
          <p:cNvSpPr txBox="1"/>
          <p:nvPr/>
        </p:nvSpPr>
        <p:spPr>
          <a:xfrm>
            <a:off x="3813234" y="4376599"/>
            <a:ext cx="1415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02C7D6-2644-C6E6-094A-5B3E8A36725D}"/>
              </a:ext>
            </a:extLst>
          </p:cNvPr>
          <p:cNvSpPr txBox="1"/>
          <p:nvPr/>
        </p:nvSpPr>
        <p:spPr>
          <a:xfrm>
            <a:off x="4536474" y="3957110"/>
            <a:ext cx="1220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PEP-CK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ED9441-F8E1-BB73-BA15-BBB1ACD7D36F}"/>
              </a:ext>
            </a:extLst>
          </p:cNvPr>
          <p:cNvSpPr txBox="1"/>
          <p:nvPr/>
        </p:nvSpPr>
        <p:spPr>
          <a:xfrm>
            <a:off x="4751346" y="3236849"/>
            <a:ext cx="737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A0E3B6-7A40-3ED5-BAEA-8E18A25CC8C8}"/>
              </a:ext>
            </a:extLst>
          </p:cNvPr>
          <p:cNvSpPr txBox="1"/>
          <p:nvPr/>
        </p:nvSpPr>
        <p:spPr>
          <a:xfrm>
            <a:off x="4168038" y="4933524"/>
            <a:ext cx="737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CCA48-1E84-1B82-9F54-9C2FC05E498F}"/>
              </a:ext>
            </a:extLst>
          </p:cNvPr>
          <p:cNvSpPr txBox="1"/>
          <p:nvPr/>
        </p:nvSpPr>
        <p:spPr>
          <a:xfrm>
            <a:off x="5679404" y="2136688"/>
            <a:ext cx="737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A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G6P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FA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D84BAA4F-670F-5065-DF4D-F07060892BA8}"/>
              </a:ext>
            </a:extLst>
          </p:cNvPr>
          <p:cNvSpPr/>
          <p:nvPr/>
        </p:nvSpPr>
        <p:spPr>
          <a:xfrm rot="16200000">
            <a:off x="3839818" y="4880650"/>
            <a:ext cx="536463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817428FC-4B2F-A151-DDBD-D62C93B45897}"/>
              </a:ext>
            </a:extLst>
          </p:cNvPr>
          <p:cNvSpPr/>
          <p:nvPr/>
        </p:nvSpPr>
        <p:spPr>
          <a:xfrm rot="18265932">
            <a:off x="3977173" y="3848290"/>
            <a:ext cx="1118900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230B502F-021E-FF40-604F-B5A8FB4D3FE2}"/>
              </a:ext>
            </a:extLst>
          </p:cNvPr>
          <p:cNvSpPr/>
          <p:nvPr/>
        </p:nvSpPr>
        <p:spPr>
          <a:xfrm rot="18596087">
            <a:off x="5070897" y="2992119"/>
            <a:ext cx="356831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2343023-8DF9-FF6F-753A-FD21171E5AC7}"/>
              </a:ext>
            </a:extLst>
          </p:cNvPr>
          <p:cNvSpPr/>
          <p:nvPr/>
        </p:nvSpPr>
        <p:spPr>
          <a:xfrm rot="18596087">
            <a:off x="5305954" y="2707904"/>
            <a:ext cx="376174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7BF8E2-9AAE-F5C5-ABC6-CE8671483192}"/>
              </a:ext>
            </a:extLst>
          </p:cNvPr>
          <p:cNvSpPr txBox="1"/>
          <p:nvPr/>
        </p:nvSpPr>
        <p:spPr>
          <a:xfrm>
            <a:off x="6252645" y="1597035"/>
            <a:ext cx="115066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E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G6Pase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E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51860D49-6F0E-9F83-8028-12AB58D13411}"/>
              </a:ext>
            </a:extLst>
          </p:cNvPr>
          <p:cNvSpPr/>
          <p:nvPr/>
        </p:nvSpPr>
        <p:spPr>
          <a:xfrm rot="18596087">
            <a:off x="6119878" y="1882398"/>
            <a:ext cx="426979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B278FBFF-F49D-9D07-B296-0A3F4EE7884A}"/>
              </a:ext>
            </a:extLst>
          </p:cNvPr>
          <p:cNvSpPr/>
          <p:nvPr/>
        </p:nvSpPr>
        <p:spPr>
          <a:xfrm rot="18596087">
            <a:off x="5558618" y="2411805"/>
            <a:ext cx="376174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C6A085BA-7418-3794-3FE2-CC475EBD2ABC}"/>
              </a:ext>
            </a:extLst>
          </p:cNvPr>
          <p:cNvSpPr/>
          <p:nvPr/>
        </p:nvSpPr>
        <p:spPr>
          <a:xfrm rot="18596087">
            <a:off x="6731499" y="1385505"/>
            <a:ext cx="376174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B6B3D5-1B6D-BF63-4CC6-2344BAF0260A}"/>
              </a:ext>
            </a:extLst>
          </p:cNvPr>
          <p:cNvSpPr txBox="1"/>
          <p:nvPr/>
        </p:nvSpPr>
        <p:spPr>
          <a:xfrm>
            <a:off x="6230493" y="5736717"/>
            <a:ext cx="115181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8AD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Lactate</a:t>
            </a:r>
            <a:endParaRPr kumimoji="0" lang="en-US" sz="17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8A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520A72-879C-A51B-5536-38DD6839863E}"/>
              </a:ext>
            </a:extLst>
          </p:cNvPr>
          <p:cNvSpPr txBox="1"/>
          <p:nvPr/>
        </p:nvSpPr>
        <p:spPr>
          <a:xfrm>
            <a:off x="6190822" y="6215775"/>
            <a:ext cx="138561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8AD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Glycogen</a:t>
            </a:r>
            <a:endParaRPr kumimoji="0" lang="en-US" sz="17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8A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1D21190-FC59-209D-2F9F-11D02548D441}"/>
              </a:ext>
            </a:extLst>
          </p:cNvPr>
          <p:cNvSpPr txBox="1"/>
          <p:nvPr/>
        </p:nvSpPr>
        <p:spPr>
          <a:xfrm>
            <a:off x="7078581" y="5078997"/>
            <a:ext cx="113909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8AD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Alanine</a:t>
            </a:r>
            <a:endParaRPr kumimoji="0" lang="en-US" sz="17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8A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0A767F-24E3-921E-141D-7D25DAC6CD28}"/>
              </a:ext>
            </a:extLst>
          </p:cNvPr>
          <p:cNvSpPr txBox="1"/>
          <p:nvPr/>
        </p:nvSpPr>
        <p:spPr>
          <a:xfrm>
            <a:off x="6991583" y="5593625"/>
            <a:ext cx="113909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8AD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Protein</a:t>
            </a:r>
            <a:endParaRPr kumimoji="0" lang="en-US" sz="17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8A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B34C3316-E981-9897-12EA-4D5913ED75C8}"/>
              </a:ext>
            </a:extLst>
          </p:cNvPr>
          <p:cNvSpPr/>
          <p:nvPr/>
        </p:nvSpPr>
        <p:spPr>
          <a:xfrm rot="10449036">
            <a:off x="6498460" y="5187656"/>
            <a:ext cx="668368" cy="279370"/>
          </a:xfrm>
          <a:prstGeom prst="rightArrow">
            <a:avLst>
              <a:gd name="adj1" fmla="val 54494"/>
              <a:gd name="adj2" fmla="val 89599"/>
            </a:avLst>
          </a:prstGeom>
          <a:solidFill>
            <a:srgbClr val="FF8AD8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80247F8F-914B-633B-6C82-EDBB57368B93}"/>
              </a:ext>
            </a:extLst>
          </p:cNvPr>
          <p:cNvSpPr/>
          <p:nvPr/>
        </p:nvSpPr>
        <p:spPr>
          <a:xfrm rot="10612025">
            <a:off x="5920491" y="5784552"/>
            <a:ext cx="492678" cy="279370"/>
          </a:xfrm>
          <a:prstGeom prst="rightArrow">
            <a:avLst>
              <a:gd name="adj1" fmla="val 54494"/>
              <a:gd name="adj2" fmla="val 89599"/>
            </a:avLst>
          </a:prstGeom>
          <a:solidFill>
            <a:srgbClr val="FF8AD8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2A317B44-59D8-7B1E-4C43-FA4EE3A0F766}"/>
              </a:ext>
            </a:extLst>
          </p:cNvPr>
          <p:cNvSpPr/>
          <p:nvPr/>
        </p:nvSpPr>
        <p:spPr>
          <a:xfrm rot="16200000">
            <a:off x="6601737" y="6015257"/>
            <a:ext cx="356831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rgbClr val="FF8AD8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D57B1F31-375D-B563-F433-F5FB14F13B92}"/>
              </a:ext>
            </a:extLst>
          </p:cNvPr>
          <p:cNvSpPr/>
          <p:nvPr/>
        </p:nvSpPr>
        <p:spPr>
          <a:xfrm rot="16200000">
            <a:off x="7336156" y="5363001"/>
            <a:ext cx="356831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rgbClr val="FF8AD8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89" name="TextBox 63488">
            <a:extLst>
              <a:ext uri="{FF2B5EF4-FFF2-40B4-BE49-F238E27FC236}">
                <a16:creationId xmlns:a16="http://schemas.microsoft.com/office/drawing/2014/main" id="{A45710A9-5929-B062-D1B2-078245488065}"/>
              </a:ext>
            </a:extLst>
          </p:cNvPr>
          <p:cNvSpPr txBox="1"/>
          <p:nvPr/>
        </p:nvSpPr>
        <p:spPr>
          <a:xfrm>
            <a:off x="4757269" y="5843768"/>
            <a:ext cx="1151817" cy="400110"/>
          </a:xfrm>
          <a:prstGeom prst="rect">
            <a:avLst/>
          </a:prstGeom>
          <a:solidFill>
            <a:srgbClr val="FF8AD8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Lactate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0" name="TextBox 63489">
            <a:extLst>
              <a:ext uri="{FF2B5EF4-FFF2-40B4-BE49-F238E27FC236}">
                <a16:creationId xmlns:a16="http://schemas.microsoft.com/office/drawing/2014/main" id="{63E0F719-978B-18E6-88D4-0D6EC24F4125}"/>
              </a:ext>
            </a:extLst>
          </p:cNvPr>
          <p:cNvSpPr txBox="1"/>
          <p:nvPr/>
        </p:nvSpPr>
        <p:spPr>
          <a:xfrm>
            <a:off x="5327142" y="5177677"/>
            <a:ext cx="1139094" cy="400110"/>
          </a:xfrm>
          <a:prstGeom prst="rect">
            <a:avLst/>
          </a:prstGeom>
          <a:solidFill>
            <a:srgbClr val="FF8AD8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Alanine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1" name="Right Arrow 63490">
            <a:extLst>
              <a:ext uri="{FF2B5EF4-FFF2-40B4-BE49-F238E27FC236}">
                <a16:creationId xmlns:a16="http://schemas.microsoft.com/office/drawing/2014/main" id="{A7C39B4A-4859-8BEB-CE5A-6F3C34D8210D}"/>
              </a:ext>
            </a:extLst>
          </p:cNvPr>
          <p:cNvSpPr/>
          <p:nvPr/>
        </p:nvSpPr>
        <p:spPr>
          <a:xfrm rot="10122147">
            <a:off x="4761848" y="5255461"/>
            <a:ext cx="668368" cy="279370"/>
          </a:xfrm>
          <a:prstGeom prst="rightArrow">
            <a:avLst>
              <a:gd name="adj1" fmla="val 54494"/>
              <a:gd name="adj2" fmla="val 89599"/>
            </a:avLst>
          </a:prstGeom>
          <a:solidFill>
            <a:srgbClr val="FF8AD8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8A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2" name="Right Arrow 63491">
            <a:extLst>
              <a:ext uri="{FF2B5EF4-FFF2-40B4-BE49-F238E27FC236}">
                <a16:creationId xmlns:a16="http://schemas.microsoft.com/office/drawing/2014/main" id="{4FA34785-7A05-47DE-A0CE-6D0B612C62A4}"/>
              </a:ext>
            </a:extLst>
          </p:cNvPr>
          <p:cNvSpPr/>
          <p:nvPr/>
        </p:nvSpPr>
        <p:spPr>
          <a:xfrm rot="13636565">
            <a:off x="4294182" y="5664912"/>
            <a:ext cx="668368" cy="279370"/>
          </a:xfrm>
          <a:prstGeom prst="rightArrow">
            <a:avLst>
              <a:gd name="adj1" fmla="val 54494"/>
              <a:gd name="adj2" fmla="val 89599"/>
            </a:avLst>
          </a:prstGeom>
          <a:solidFill>
            <a:srgbClr val="FF8AD8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C04D2-5BFD-A476-3064-0A9358AA1932}"/>
              </a:ext>
            </a:extLst>
          </p:cNvPr>
          <p:cNvSpPr txBox="1"/>
          <p:nvPr/>
        </p:nvSpPr>
        <p:spPr>
          <a:xfrm>
            <a:off x="-74082" y="3017353"/>
            <a:ext cx="4624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3875" marR="0" lvl="0" indent="-5238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 = Pyruvate </a:t>
            </a:r>
            <a:b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carboxylase</a:t>
            </a:r>
            <a:endParaRPr kumimoji="0" lang="en-US" sz="2000" b="0" i="0" u="none" strike="noStrike" kern="1200" cap="none" spc="-1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79841-420C-C2EA-35CA-F99747E042A0}"/>
              </a:ext>
            </a:extLst>
          </p:cNvPr>
          <p:cNvSpPr txBox="1"/>
          <p:nvPr/>
        </p:nvSpPr>
        <p:spPr>
          <a:xfrm>
            <a:off x="-71014" y="2129227"/>
            <a:ext cx="3563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PEP-CK = </a:t>
            </a:r>
            <a:r>
              <a:rPr kumimoji="0" lang="en-US" sz="2000" b="1" i="0" u="none" strike="noStrike" kern="1200" cap="none" spc="-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Phosphoenol</a:t>
            </a: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b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pyruvate </a:t>
            </a:r>
            <a:r>
              <a:rPr kumimoji="0" lang="en-US" sz="2000" b="1" i="0" u="none" strike="noStrike" kern="1200" cap="none" spc="-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carboxykinase</a:t>
            </a:r>
            <a:endParaRPr kumimoji="0" lang="en-US" sz="2000" b="1" i="0" u="none" strike="noStrike" kern="1200" cap="none" spc="-1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84">
            <a:extLst>
              <a:ext uri="{FF2B5EF4-FFF2-40B4-BE49-F238E27FC236}">
                <a16:creationId xmlns:a16="http://schemas.microsoft.com/office/drawing/2014/main" id="{BD9BEFF3-B0D2-C403-CF0B-3D6FDA918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581" y="2077202"/>
            <a:ext cx="1916487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GLYCOGEN</a:t>
            </a:r>
          </a:p>
        </p:txBody>
      </p:sp>
      <p:sp>
        <p:nvSpPr>
          <p:cNvPr id="8" name="Right Arrow 63490">
            <a:extLst>
              <a:ext uri="{FF2B5EF4-FFF2-40B4-BE49-F238E27FC236}">
                <a16:creationId xmlns:a16="http://schemas.microsoft.com/office/drawing/2014/main" id="{1F44804D-FF1B-1A71-1317-E95C57A3ACAD}"/>
              </a:ext>
            </a:extLst>
          </p:cNvPr>
          <p:cNvSpPr/>
          <p:nvPr/>
        </p:nvSpPr>
        <p:spPr>
          <a:xfrm rot="10122147">
            <a:off x="6181372" y="2227828"/>
            <a:ext cx="435245" cy="286539"/>
          </a:xfrm>
          <a:prstGeom prst="rightArrow">
            <a:avLst>
              <a:gd name="adj1" fmla="val 54494"/>
              <a:gd name="adj2" fmla="val 8959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8A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63490">
            <a:extLst>
              <a:ext uri="{FF2B5EF4-FFF2-40B4-BE49-F238E27FC236}">
                <a16:creationId xmlns:a16="http://schemas.microsoft.com/office/drawing/2014/main" id="{76C22395-3183-1A7E-BAD0-8BDAD29DE929}"/>
              </a:ext>
            </a:extLst>
          </p:cNvPr>
          <p:cNvSpPr/>
          <p:nvPr/>
        </p:nvSpPr>
        <p:spPr>
          <a:xfrm rot="10122147">
            <a:off x="6594321" y="2156871"/>
            <a:ext cx="435245" cy="286539"/>
          </a:xfrm>
          <a:prstGeom prst="rightArrow">
            <a:avLst>
              <a:gd name="adj1" fmla="val 54494"/>
              <a:gd name="adj2" fmla="val 8959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8A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4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8" name="Picture 63487">
            <a:extLst>
              <a:ext uri="{FF2B5EF4-FFF2-40B4-BE49-F238E27FC236}">
                <a16:creationId xmlns:a16="http://schemas.microsoft.com/office/drawing/2014/main" id="{DADA90FA-3C64-9C05-9943-AC055BDAF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12231">
            <a:off x="5904642" y="4718576"/>
            <a:ext cx="2717779" cy="2056942"/>
          </a:xfrm>
          <a:prstGeom prst="rect">
            <a:avLst/>
          </a:prstGeom>
        </p:spPr>
      </p:pic>
      <p:pic>
        <p:nvPicPr>
          <p:cNvPr id="63577" name="Picture 63576">
            <a:extLst>
              <a:ext uri="{FF2B5EF4-FFF2-40B4-BE49-F238E27FC236}">
                <a16:creationId xmlns:a16="http://schemas.microsoft.com/office/drawing/2014/main" id="{202CB735-06FE-ADA6-9B27-033F4532F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899">
            <a:off x="2596107" y="1337950"/>
            <a:ext cx="6472240" cy="4814613"/>
          </a:xfrm>
          <a:prstGeom prst="rect">
            <a:avLst/>
          </a:prstGeom>
        </p:spPr>
      </p:pic>
      <p:sp>
        <p:nvSpPr>
          <p:cNvPr id="63514" name="Rectangle 156">
            <a:extLst>
              <a:ext uri="{FF2B5EF4-FFF2-40B4-BE49-F238E27FC236}">
                <a16:creationId xmlns:a16="http://schemas.microsoft.com/office/drawing/2014/main" id="{99A27541-D263-B1CB-2DE8-076DC8E59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285" y="171490"/>
            <a:ext cx="7453210" cy="861774"/>
          </a:xfrm>
          <a:prstGeom prst="rect">
            <a:avLst/>
          </a:prstGeom>
          <a:solidFill>
            <a:srgbClr val="FFC000"/>
          </a:solidFill>
          <a:ln w="9525">
            <a:solidFill>
              <a:srgbClr val="FF7F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GLUCOCORTICOIDS STIMULATE HEPATIC GLUCONEOGENESIS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5AA29EB4-92A0-70C8-C6EC-0D5B62CAF27A}"/>
              </a:ext>
            </a:extLst>
          </p:cNvPr>
          <p:cNvSpPr/>
          <p:nvPr/>
        </p:nvSpPr>
        <p:spPr>
          <a:xfrm>
            <a:off x="7615290" y="3563007"/>
            <a:ext cx="1528710" cy="1384270"/>
          </a:xfrm>
          <a:prstGeom prst="star5">
            <a:avLst>
              <a:gd name="adj" fmla="val 31255"/>
              <a:gd name="hf" fmla="val 105146"/>
              <a:gd name="vf" fmla="val 110557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AE244-D6B6-4D48-1073-2E40B732D1F8}"/>
              </a:ext>
            </a:extLst>
          </p:cNvPr>
          <p:cNvSpPr txBox="1"/>
          <p:nvPr/>
        </p:nvSpPr>
        <p:spPr>
          <a:xfrm>
            <a:off x="7512265" y="3931976"/>
            <a:ext cx="173476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corticoids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84">
            <a:extLst>
              <a:ext uri="{FF2B5EF4-FFF2-40B4-BE49-F238E27FC236}">
                <a16:creationId xmlns:a16="http://schemas.microsoft.com/office/drawing/2014/main" id="{222C1582-3079-E112-D801-52B392D4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380" y="1040586"/>
            <a:ext cx="1197764" cy="338554"/>
          </a:xfrm>
          <a:prstGeom prst="rect">
            <a:avLst/>
          </a:prstGeom>
          <a:solidFill>
            <a:srgbClr val="00FA00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25" name="TextBox 84">
            <a:extLst>
              <a:ext uri="{FF2B5EF4-FFF2-40B4-BE49-F238E27FC236}">
                <a16:creationId xmlns:a16="http://schemas.microsoft.com/office/drawing/2014/main" id="{E0FD74C6-1ED2-2BE6-3773-B8BFFB05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006" y="1880190"/>
            <a:ext cx="1090363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BD557F-C2C6-97A4-7A0F-C20E6F06035E}"/>
              </a:ext>
            </a:extLst>
          </p:cNvPr>
          <p:cNvSpPr txBox="1"/>
          <p:nvPr/>
        </p:nvSpPr>
        <p:spPr>
          <a:xfrm>
            <a:off x="3552392" y="5284748"/>
            <a:ext cx="1415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Pyruvate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D2029C-9CBF-4B80-4EFB-7DC082E9F0CE}"/>
              </a:ext>
            </a:extLst>
          </p:cNvPr>
          <p:cNvSpPr txBox="1"/>
          <p:nvPr/>
        </p:nvSpPr>
        <p:spPr>
          <a:xfrm>
            <a:off x="3813234" y="4376599"/>
            <a:ext cx="1415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02C7D6-2644-C6E6-094A-5B3E8A36725D}"/>
              </a:ext>
            </a:extLst>
          </p:cNvPr>
          <p:cNvSpPr txBox="1"/>
          <p:nvPr/>
        </p:nvSpPr>
        <p:spPr>
          <a:xfrm>
            <a:off x="4536474" y="3957110"/>
            <a:ext cx="1220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PEP-CK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ED9441-F8E1-BB73-BA15-BBB1ACD7D36F}"/>
              </a:ext>
            </a:extLst>
          </p:cNvPr>
          <p:cNvSpPr txBox="1"/>
          <p:nvPr/>
        </p:nvSpPr>
        <p:spPr>
          <a:xfrm>
            <a:off x="4751346" y="3236849"/>
            <a:ext cx="737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A0E3B6-7A40-3ED5-BAEA-8E18A25CC8C8}"/>
              </a:ext>
            </a:extLst>
          </p:cNvPr>
          <p:cNvSpPr txBox="1"/>
          <p:nvPr/>
        </p:nvSpPr>
        <p:spPr>
          <a:xfrm>
            <a:off x="4168038" y="4933524"/>
            <a:ext cx="737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CCA48-1E84-1B82-9F54-9C2FC05E498F}"/>
              </a:ext>
            </a:extLst>
          </p:cNvPr>
          <p:cNvSpPr txBox="1"/>
          <p:nvPr/>
        </p:nvSpPr>
        <p:spPr>
          <a:xfrm>
            <a:off x="5679404" y="2136688"/>
            <a:ext cx="737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A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G6P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FA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05107C12-F247-1EAE-AB4C-DFEFD3D66E3A}"/>
              </a:ext>
            </a:extLst>
          </p:cNvPr>
          <p:cNvSpPr/>
          <p:nvPr/>
        </p:nvSpPr>
        <p:spPr>
          <a:xfrm>
            <a:off x="7216935" y="1619963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957A6E6D-0512-988C-3D12-BBA5C19D8CA7}"/>
              </a:ext>
            </a:extLst>
          </p:cNvPr>
          <p:cNvSpPr/>
          <p:nvPr/>
        </p:nvSpPr>
        <p:spPr>
          <a:xfrm>
            <a:off x="4567431" y="4840306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87FD0800-A68B-008D-0987-A7491B2159AD}"/>
              </a:ext>
            </a:extLst>
          </p:cNvPr>
          <p:cNvSpPr/>
          <p:nvPr/>
        </p:nvSpPr>
        <p:spPr>
          <a:xfrm>
            <a:off x="5499984" y="3918878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D84BAA4F-670F-5065-DF4D-F07060892BA8}"/>
              </a:ext>
            </a:extLst>
          </p:cNvPr>
          <p:cNvSpPr/>
          <p:nvPr/>
        </p:nvSpPr>
        <p:spPr>
          <a:xfrm rot="16200000">
            <a:off x="3839818" y="4880650"/>
            <a:ext cx="536463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817428FC-4B2F-A151-DDBD-D62C93B45897}"/>
              </a:ext>
            </a:extLst>
          </p:cNvPr>
          <p:cNvSpPr/>
          <p:nvPr/>
        </p:nvSpPr>
        <p:spPr>
          <a:xfrm rot="18265932">
            <a:off x="3977173" y="3848290"/>
            <a:ext cx="1118900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230B502F-021E-FF40-604F-B5A8FB4D3FE2}"/>
              </a:ext>
            </a:extLst>
          </p:cNvPr>
          <p:cNvSpPr/>
          <p:nvPr/>
        </p:nvSpPr>
        <p:spPr>
          <a:xfrm rot="18596087">
            <a:off x="5070897" y="2992119"/>
            <a:ext cx="356831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2343023-8DF9-FF6F-753A-FD21171E5AC7}"/>
              </a:ext>
            </a:extLst>
          </p:cNvPr>
          <p:cNvSpPr/>
          <p:nvPr/>
        </p:nvSpPr>
        <p:spPr>
          <a:xfrm rot="18596087">
            <a:off x="5305954" y="2707904"/>
            <a:ext cx="376174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7BF8E2-9AAE-F5C5-ABC6-CE8671483192}"/>
              </a:ext>
            </a:extLst>
          </p:cNvPr>
          <p:cNvSpPr txBox="1"/>
          <p:nvPr/>
        </p:nvSpPr>
        <p:spPr>
          <a:xfrm>
            <a:off x="6252645" y="1597035"/>
            <a:ext cx="115066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E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G6Pase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E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51860D49-6F0E-9F83-8028-12AB58D13411}"/>
              </a:ext>
            </a:extLst>
          </p:cNvPr>
          <p:cNvSpPr/>
          <p:nvPr/>
        </p:nvSpPr>
        <p:spPr>
          <a:xfrm rot="18596087">
            <a:off x="6119878" y="1882398"/>
            <a:ext cx="426979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B278FBFF-F49D-9D07-B296-0A3F4EE7884A}"/>
              </a:ext>
            </a:extLst>
          </p:cNvPr>
          <p:cNvSpPr/>
          <p:nvPr/>
        </p:nvSpPr>
        <p:spPr>
          <a:xfrm rot="18596087">
            <a:off x="5558618" y="2411805"/>
            <a:ext cx="376174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C6A085BA-7418-3794-3FE2-CC475EBD2ABC}"/>
              </a:ext>
            </a:extLst>
          </p:cNvPr>
          <p:cNvSpPr/>
          <p:nvPr/>
        </p:nvSpPr>
        <p:spPr>
          <a:xfrm rot="18596087">
            <a:off x="6731499" y="1385505"/>
            <a:ext cx="376174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E9189C69-17F9-9164-E1BE-D17F789BD1BE}"/>
              </a:ext>
            </a:extLst>
          </p:cNvPr>
          <p:cNvSpPr/>
          <p:nvPr/>
        </p:nvSpPr>
        <p:spPr>
          <a:xfrm>
            <a:off x="7915618" y="5537473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B6B3D5-1B6D-BF63-4CC6-2344BAF0260A}"/>
              </a:ext>
            </a:extLst>
          </p:cNvPr>
          <p:cNvSpPr txBox="1"/>
          <p:nvPr/>
        </p:nvSpPr>
        <p:spPr>
          <a:xfrm>
            <a:off x="6230493" y="5736717"/>
            <a:ext cx="115181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8AD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Lactate</a:t>
            </a:r>
            <a:endParaRPr kumimoji="0" lang="en-US" sz="17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8A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520A72-879C-A51B-5536-38DD6839863E}"/>
              </a:ext>
            </a:extLst>
          </p:cNvPr>
          <p:cNvSpPr txBox="1"/>
          <p:nvPr/>
        </p:nvSpPr>
        <p:spPr>
          <a:xfrm>
            <a:off x="6190822" y="6215775"/>
            <a:ext cx="138561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8AD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Glycogen</a:t>
            </a:r>
            <a:endParaRPr kumimoji="0" lang="en-US" sz="17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8A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1D21190-FC59-209D-2F9F-11D02548D441}"/>
              </a:ext>
            </a:extLst>
          </p:cNvPr>
          <p:cNvSpPr txBox="1"/>
          <p:nvPr/>
        </p:nvSpPr>
        <p:spPr>
          <a:xfrm>
            <a:off x="7078581" y="5078997"/>
            <a:ext cx="113909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8AD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Alanine</a:t>
            </a:r>
            <a:endParaRPr kumimoji="0" lang="en-US" sz="17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8A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0A767F-24E3-921E-141D-7D25DAC6CD28}"/>
              </a:ext>
            </a:extLst>
          </p:cNvPr>
          <p:cNvSpPr txBox="1"/>
          <p:nvPr/>
        </p:nvSpPr>
        <p:spPr>
          <a:xfrm>
            <a:off x="6991583" y="5593625"/>
            <a:ext cx="113909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8AD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Protein</a:t>
            </a:r>
            <a:endParaRPr kumimoji="0" lang="en-US" sz="17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8A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iamond 58">
            <a:extLst>
              <a:ext uri="{FF2B5EF4-FFF2-40B4-BE49-F238E27FC236}">
                <a16:creationId xmlns:a16="http://schemas.microsoft.com/office/drawing/2014/main" id="{62832CDE-9718-351D-BAC5-E4A7D5490C9A}"/>
              </a:ext>
            </a:extLst>
          </p:cNvPr>
          <p:cNvSpPr/>
          <p:nvPr/>
        </p:nvSpPr>
        <p:spPr>
          <a:xfrm>
            <a:off x="7276204" y="6043703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B34C3316-E981-9897-12EA-4D5913ED75C8}"/>
              </a:ext>
            </a:extLst>
          </p:cNvPr>
          <p:cNvSpPr/>
          <p:nvPr/>
        </p:nvSpPr>
        <p:spPr>
          <a:xfrm rot="10449036">
            <a:off x="6498460" y="5187656"/>
            <a:ext cx="668368" cy="279370"/>
          </a:xfrm>
          <a:prstGeom prst="rightArrow">
            <a:avLst>
              <a:gd name="adj1" fmla="val 54494"/>
              <a:gd name="adj2" fmla="val 89599"/>
            </a:avLst>
          </a:prstGeom>
          <a:solidFill>
            <a:srgbClr val="FF8AD8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80247F8F-914B-633B-6C82-EDBB57368B93}"/>
              </a:ext>
            </a:extLst>
          </p:cNvPr>
          <p:cNvSpPr/>
          <p:nvPr/>
        </p:nvSpPr>
        <p:spPr>
          <a:xfrm rot="10612025">
            <a:off x="5920491" y="5784552"/>
            <a:ext cx="492678" cy="279370"/>
          </a:xfrm>
          <a:prstGeom prst="rightArrow">
            <a:avLst>
              <a:gd name="adj1" fmla="val 54494"/>
              <a:gd name="adj2" fmla="val 89599"/>
            </a:avLst>
          </a:prstGeom>
          <a:solidFill>
            <a:srgbClr val="FF8AD8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2A317B44-59D8-7B1E-4C43-FA4EE3A0F766}"/>
              </a:ext>
            </a:extLst>
          </p:cNvPr>
          <p:cNvSpPr/>
          <p:nvPr/>
        </p:nvSpPr>
        <p:spPr>
          <a:xfrm rot="16200000">
            <a:off x="6601737" y="6015257"/>
            <a:ext cx="356831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rgbClr val="FF8AD8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D57B1F31-375D-B563-F433-F5FB14F13B92}"/>
              </a:ext>
            </a:extLst>
          </p:cNvPr>
          <p:cNvSpPr/>
          <p:nvPr/>
        </p:nvSpPr>
        <p:spPr>
          <a:xfrm rot="16200000">
            <a:off x="7336156" y="5363001"/>
            <a:ext cx="356831" cy="279370"/>
          </a:xfrm>
          <a:prstGeom prst="rightArrow">
            <a:avLst>
              <a:gd name="adj1" fmla="val 50000"/>
              <a:gd name="adj2" fmla="val 89599"/>
            </a:avLst>
          </a:prstGeom>
          <a:solidFill>
            <a:srgbClr val="FF8AD8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89" name="TextBox 63488">
            <a:extLst>
              <a:ext uri="{FF2B5EF4-FFF2-40B4-BE49-F238E27FC236}">
                <a16:creationId xmlns:a16="http://schemas.microsoft.com/office/drawing/2014/main" id="{A45710A9-5929-B062-D1B2-078245488065}"/>
              </a:ext>
            </a:extLst>
          </p:cNvPr>
          <p:cNvSpPr txBox="1"/>
          <p:nvPr/>
        </p:nvSpPr>
        <p:spPr>
          <a:xfrm>
            <a:off x="4757269" y="5843768"/>
            <a:ext cx="1151817" cy="400110"/>
          </a:xfrm>
          <a:prstGeom prst="rect">
            <a:avLst/>
          </a:prstGeom>
          <a:solidFill>
            <a:srgbClr val="FF8AD8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Lactate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0" name="TextBox 63489">
            <a:extLst>
              <a:ext uri="{FF2B5EF4-FFF2-40B4-BE49-F238E27FC236}">
                <a16:creationId xmlns:a16="http://schemas.microsoft.com/office/drawing/2014/main" id="{63E0F719-978B-18E6-88D4-0D6EC24F4125}"/>
              </a:ext>
            </a:extLst>
          </p:cNvPr>
          <p:cNvSpPr txBox="1"/>
          <p:nvPr/>
        </p:nvSpPr>
        <p:spPr>
          <a:xfrm>
            <a:off x="5327142" y="5177677"/>
            <a:ext cx="1139094" cy="400110"/>
          </a:xfrm>
          <a:prstGeom prst="rect">
            <a:avLst/>
          </a:prstGeom>
          <a:solidFill>
            <a:srgbClr val="FF8AD8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Alanine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1" name="Right Arrow 63490">
            <a:extLst>
              <a:ext uri="{FF2B5EF4-FFF2-40B4-BE49-F238E27FC236}">
                <a16:creationId xmlns:a16="http://schemas.microsoft.com/office/drawing/2014/main" id="{A7C39B4A-4859-8BEB-CE5A-6F3C34D8210D}"/>
              </a:ext>
            </a:extLst>
          </p:cNvPr>
          <p:cNvSpPr/>
          <p:nvPr/>
        </p:nvSpPr>
        <p:spPr>
          <a:xfrm rot="10122147">
            <a:off x="4761848" y="5255461"/>
            <a:ext cx="668368" cy="279370"/>
          </a:xfrm>
          <a:prstGeom prst="rightArrow">
            <a:avLst>
              <a:gd name="adj1" fmla="val 54494"/>
              <a:gd name="adj2" fmla="val 89599"/>
            </a:avLst>
          </a:prstGeom>
          <a:solidFill>
            <a:srgbClr val="FF8AD8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8A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2" name="Right Arrow 63491">
            <a:extLst>
              <a:ext uri="{FF2B5EF4-FFF2-40B4-BE49-F238E27FC236}">
                <a16:creationId xmlns:a16="http://schemas.microsoft.com/office/drawing/2014/main" id="{4FA34785-7A05-47DE-A0CE-6D0B612C62A4}"/>
              </a:ext>
            </a:extLst>
          </p:cNvPr>
          <p:cNvSpPr/>
          <p:nvPr/>
        </p:nvSpPr>
        <p:spPr>
          <a:xfrm rot="13636565">
            <a:off x="4294182" y="5664912"/>
            <a:ext cx="668368" cy="279370"/>
          </a:xfrm>
          <a:prstGeom prst="rightArrow">
            <a:avLst>
              <a:gd name="adj1" fmla="val 54494"/>
              <a:gd name="adj2" fmla="val 89599"/>
            </a:avLst>
          </a:prstGeom>
          <a:solidFill>
            <a:srgbClr val="FF8AD8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3" name="Cloud 63492">
            <a:extLst>
              <a:ext uri="{FF2B5EF4-FFF2-40B4-BE49-F238E27FC236}">
                <a16:creationId xmlns:a16="http://schemas.microsoft.com/office/drawing/2014/main" id="{48223C3B-A2A2-741D-9C26-B541CB574F99}"/>
              </a:ext>
            </a:extLst>
          </p:cNvPr>
          <p:cNvSpPr/>
          <p:nvPr/>
        </p:nvSpPr>
        <p:spPr>
          <a:xfrm>
            <a:off x="6248113" y="2745344"/>
            <a:ext cx="1296459" cy="939956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3F665F-A14E-8D3A-AE8E-C2B68D741878}"/>
              </a:ext>
            </a:extLst>
          </p:cNvPr>
          <p:cNvSpPr txBox="1"/>
          <p:nvPr/>
        </p:nvSpPr>
        <p:spPr>
          <a:xfrm>
            <a:off x="6227212" y="2821725"/>
            <a:ext cx="1239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GC Receptor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4" name="Right Arrow 63493">
            <a:extLst>
              <a:ext uri="{FF2B5EF4-FFF2-40B4-BE49-F238E27FC236}">
                <a16:creationId xmlns:a16="http://schemas.microsoft.com/office/drawing/2014/main" id="{A74603CE-C888-DC2A-AA55-E5AB1A587F2F}"/>
              </a:ext>
            </a:extLst>
          </p:cNvPr>
          <p:cNvSpPr/>
          <p:nvPr/>
        </p:nvSpPr>
        <p:spPr>
          <a:xfrm rot="13835215">
            <a:off x="7193699" y="3605324"/>
            <a:ext cx="668368" cy="279370"/>
          </a:xfrm>
          <a:prstGeom prst="rightArrow">
            <a:avLst>
              <a:gd name="adj1" fmla="val 54494"/>
              <a:gd name="adj2" fmla="val 89599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13CA8-56D5-0D89-0FA5-50FA9FDFEA13}"/>
              </a:ext>
            </a:extLst>
          </p:cNvPr>
          <p:cNvSpPr txBox="1"/>
          <p:nvPr/>
        </p:nvSpPr>
        <p:spPr>
          <a:xfrm>
            <a:off x="391108" y="1307475"/>
            <a:ext cx="216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Sites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corticoid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C04D2-5BFD-A476-3064-0A9358AA1932}"/>
              </a:ext>
            </a:extLst>
          </p:cNvPr>
          <p:cNvSpPr txBox="1"/>
          <p:nvPr/>
        </p:nvSpPr>
        <p:spPr>
          <a:xfrm>
            <a:off x="-74082" y="3017353"/>
            <a:ext cx="2631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3875" marR="0" lvl="0" indent="-5238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 = Pyruvate </a:t>
            </a:r>
          </a:p>
          <a:p>
            <a:pPr marL="523875" marR="0" lvl="0" indent="-5238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</a:t>
            </a:r>
            <a:r>
              <a:rPr kumimoji="0" lang="en-US" sz="2000" b="1" i="0" u="none" strike="noStrike" kern="1200" cap="none" spc="-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carboxykinase</a:t>
            </a:r>
            <a:endParaRPr kumimoji="0" lang="en-US" sz="2000" b="0" i="0" u="none" strike="noStrike" kern="1200" cap="none" spc="-1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79841-420C-C2EA-35CA-F99747E042A0}"/>
              </a:ext>
            </a:extLst>
          </p:cNvPr>
          <p:cNvSpPr txBox="1"/>
          <p:nvPr/>
        </p:nvSpPr>
        <p:spPr>
          <a:xfrm>
            <a:off x="-71014" y="2129227"/>
            <a:ext cx="3563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PEP-CK = </a:t>
            </a:r>
            <a:r>
              <a:rPr kumimoji="0" lang="en-US" sz="2000" b="1" i="0" u="none" strike="noStrike" kern="1200" cap="none" spc="-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Phosphoenol</a:t>
            </a: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b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pyruvate </a:t>
            </a:r>
            <a:r>
              <a:rPr kumimoji="0" lang="en-US" sz="2000" b="1" i="0" u="none" strike="noStrike" kern="1200" cap="none" spc="-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carboxykinase</a:t>
            </a:r>
            <a:endParaRPr kumimoji="0" lang="en-US" sz="2000" b="1" i="0" u="none" strike="noStrike" kern="1200" cap="none" spc="-1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2ED0077-3BC0-0939-0312-6E903719E285}"/>
              </a:ext>
            </a:extLst>
          </p:cNvPr>
          <p:cNvSpPr/>
          <p:nvPr/>
        </p:nvSpPr>
        <p:spPr>
          <a:xfrm>
            <a:off x="158923" y="1343767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4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A34FC0-BDE9-44A8-BCD3-2979FBE6A8A2}"/>
              </a:ext>
            </a:extLst>
          </p:cNvPr>
          <p:cNvSpPr txBox="1"/>
          <p:nvPr/>
        </p:nvSpPr>
        <p:spPr>
          <a:xfrm>
            <a:off x="448888" y="468815"/>
            <a:ext cx="8246224" cy="156966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CUSHING’S SYNDROME MASQUERADING AS T2DM: PATHOPHYSIOLOGIC CONSIDERATIONS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FFF08-9A88-566B-EA07-FF70518FF97C}"/>
              </a:ext>
            </a:extLst>
          </p:cNvPr>
          <p:cNvSpPr txBox="1"/>
          <p:nvPr/>
        </p:nvSpPr>
        <p:spPr>
          <a:xfrm>
            <a:off x="575495" y="2660390"/>
            <a:ext cx="4728023" cy="33239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Ralph A. DeFronzo, MD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Professor of Medicine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Chief, Diabetes Division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UT Health San Antonio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Deputy Director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Texas Diabetes Institute</a:t>
            </a:r>
          </a:p>
        </p:txBody>
      </p:sp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1F372706-3E2F-5B3B-B3D5-18CC82214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963" y="2572715"/>
            <a:ext cx="2799470" cy="34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5309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38" descr="Muscle.png">
            <a:extLst>
              <a:ext uri="{FF2B5EF4-FFF2-40B4-BE49-F238E27FC236}">
                <a16:creationId xmlns:a16="http://schemas.microsoft.com/office/drawing/2014/main" id="{5D636BB3-18CD-046D-3999-46444AE40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3958">
            <a:off x="5356578" y="4433711"/>
            <a:ext cx="3167945" cy="94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7" descr="Liver.png">
            <a:extLst>
              <a:ext uri="{FF2B5EF4-FFF2-40B4-BE49-F238E27FC236}">
                <a16:creationId xmlns:a16="http://schemas.microsoft.com/office/drawing/2014/main" id="{DFF73838-3799-368A-F24C-91CE71FB9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89" y="4341989"/>
            <a:ext cx="2020711" cy="151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35" descr="Pancrease.png">
            <a:extLst>
              <a:ext uri="{FF2B5EF4-FFF2-40B4-BE49-F238E27FC236}">
                <a16:creationId xmlns:a16="http://schemas.microsoft.com/office/drawing/2014/main" id="{A57D1FC3-278F-0D37-E969-A6E09501A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16" r="56291"/>
          <a:stretch>
            <a:fillRect/>
          </a:stretch>
        </p:blipFill>
        <p:spPr bwMode="auto">
          <a:xfrm rot="1221901">
            <a:off x="3100212" y="1063978"/>
            <a:ext cx="3802944" cy="225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9" name="Oval 3">
            <a:extLst>
              <a:ext uri="{FF2B5EF4-FFF2-40B4-BE49-F238E27FC236}">
                <a16:creationId xmlns:a16="http://schemas.microsoft.com/office/drawing/2014/main" id="{6B1500D3-1B67-1434-9371-273481ACB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834" y="3626556"/>
            <a:ext cx="2489200" cy="735189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96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1110" name="Rectangle 263">
            <a:extLst>
              <a:ext uri="{FF2B5EF4-FFF2-40B4-BE49-F238E27FC236}">
                <a16:creationId xmlns:a16="http://schemas.microsoft.com/office/drawing/2014/main" id="{62E2E51E-96F9-13A0-ECCF-2236298D6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256" y="770467"/>
            <a:ext cx="7189611" cy="771878"/>
          </a:xfrm>
          <a:prstGeom prst="rect">
            <a:avLst/>
          </a:prstGeom>
          <a:solidFill>
            <a:srgbClr val="FF7F00"/>
          </a:solidFill>
          <a:ln w="9525">
            <a:solidFill>
              <a:srgbClr val="FF7F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281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74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TRIUMVIRATE</a:t>
            </a:r>
          </a:p>
        </p:txBody>
      </p:sp>
      <p:sp>
        <p:nvSpPr>
          <p:cNvPr id="141319" name="Rectangle 265">
            <a:extLst>
              <a:ext uri="{FF2B5EF4-FFF2-40B4-BE49-F238E27FC236}">
                <a16:creationId xmlns:a16="http://schemas.microsoft.com/office/drawing/2014/main" id="{3F823D80-258F-69AA-951A-1CC838911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78" y="2085623"/>
            <a:ext cx="3412794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Impaired Insulin Secretion</a:t>
            </a:r>
            <a:endParaRPr kumimoji="0" lang="en-US" altLang="en-US" sz="21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1112" name="Rectangle 266">
            <a:extLst>
              <a:ext uri="{FF2B5EF4-FFF2-40B4-BE49-F238E27FC236}">
                <a16:creationId xmlns:a16="http://schemas.microsoft.com/office/drawing/2014/main" id="{6B9BE40E-25D4-1BC5-FF6C-9F46C47B7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078" y="3833989"/>
            <a:ext cx="2013372" cy="34041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1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Hyperglycemia</a:t>
            </a:r>
          </a:p>
        </p:txBody>
      </p:sp>
      <p:sp>
        <p:nvSpPr>
          <p:cNvPr id="141321" name="Rectangle 294">
            <a:extLst>
              <a:ext uri="{FF2B5EF4-FFF2-40B4-BE49-F238E27FC236}">
                <a16:creationId xmlns:a16="http://schemas.microsoft.com/office/drawing/2014/main" id="{88EDA163-6166-F560-F9E2-B40AA1B8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205" y="4478867"/>
            <a:ext cx="1383392" cy="8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81281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Decreased</a:t>
            </a:r>
            <a:b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Glucose</a:t>
            </a:r>
          </a:p>
          <a:p>
            <a:pPr marL="0" marR="0" lvl="0" indent="0" algn="ctr" defTabSz="81281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Uptake</a:t>
            </a:r>
          </a:p>
        </p:txBody>
      </p:sp>
      <p:sp>
        <p:nvSpPr>
          <p:cNvPr id="431117" name="Rectangle 264">
            <a:extLst>
              <a:ext uri="{FF2B5EF4-FFF2-40B4-BE49-F238E27FC236}">
                <a16:creationId xmlns:a16="http://schemas.microsoft.com/office/drawing/2014/main" id="{000BE406-271C-483C-459F-E5A25E0F1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730" y="4610101"/>
            <a:ext cx="1320874" cy="6808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1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Increased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1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HGP</a:t>
            </a:r>
          </a:p>
        </p:txBody>
      </p:sp>
      <p:sp>
        <p:nvSpPr>
          <p:cNvPr id="141323" name="TextBox 13">
            <a:extLst>
              <a:ext uri="{FF2B5EF4-FFF2-40B4-BE49-F238E27FC236}">
                <a16:creationId xmlns:a16="http://schemas.microsoft.com/office/drawing/2014/main" id="{627B394D-8E84-E634-AADA-1A6634E03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834" y="5767212"/>
            <a:ext cx="3684022" cy="3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DeFronzo RA, Diabetes 37:667-687, 1988</a:t>
            </a:r>
          </a:p>
        </p:txBody>
      </p:sp>
      <p:sp>
        <p:nvSpPr>
          <p:cNvPr id="141324" name="Line 267">
            <a:extLst>
              <a:ext uri="{FF2B5EF4-FFF2-40B4-BE49-F238E27FC236}">
                <a16:creationId xmlns:a16="http://schemas.microsoft.com/office/drawing/2014/main" id="{375FF721-8364-D781-E4EE-AA0243580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0533" y="2822222"/>
            <a:ext cx="0" cy="722489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1325" name="Freeform 268">
            <a:extLst>
              <a:ext uri="{FF2B5EF4-FFF2-40B4-BE49-F238E27FC236}">
                <a16:creationId xmlns:a16="http://schemas.microsoft.com/office/drawing/2014/main" id="{6AAD99BB-1F30-2B85-2EBF-6FE4D3EA3021}"/>
              </a:ext>
            </a:extLst>
          </p:cNvPr>
          <p:cNvSpPr>
            <a:spLocks/>
          </p:cNvSpPr>
          <p:nvPr/>
        </p:nvSpPr>
        <p:spPr bwMode="auto">
          <a:xfrm>
            <a:off x="6059311" y="3941234"/>
            <a:ext cx="1152878" cy="407811"/>
          </a:xfrm>
          <a:custGeom>
            <a:avLst/>
            <a:gdLst>
              <a:gd name="T0" fmla="*/ 2147483646 w 919"/>
              <a:gd name="T1" fmla="*/ 2147483646 h 326"/>
              <a:gd name="T2" fmla="*/ 2147483646 w 919"/>
              <a:gd name="T3" fmla="*/ 2147483646 h 326"/>
              <a:gd name="T4" fmla="*/ 0 w 919"/>
              <a:gd name="T5" fmla="*/ 2147483646 h 326"/>
              <a:gd name="T6" fmla="*/ 0 60000 65536"/>
              <a:gd name="T7" fmla="*/ 0 60000 65536"/>
              <a:gd name="T8" fmla="*/ 0 60000 65536"/>
              <a:gd name="T9" fmla="*/ 0 w 919"/>
              <a:gd name="T10" fmla="*/ 0 h 326"/>
              <a:gd name="T11" fmla="*/ 919 w 919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9" h="326">
                <a:moveTo>
                  <a:pt x="917" y="326"/>
                </a:moveTo>
                <a:cubicBezTo>
                  <a:pt x="890" y="279"/>
                  <a:pt x="919" y="95"/>
                  <a:pt x="767" y="48"/>
                </a:cubicBezTo>
                <a:cubicBezTo>
                  <a:pt x="614" y="0"/>
                  <a:pt x="159" y="40"/>
                  <a:pt x="0" y="38"/>
                </a:cubicBezTo>
              </a:path>
            </a:pathLst>
          </a:custGeom>
          <a:noFill/>
          <a:ln w="15240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1326" name="Freeform 269">
            <a:extLst>
              <a:ext uri="{FF2B5EF4-FFF2-40B4-BE49-F238E27FC236}">
                <a16:creationId xmlns:a16="http://schemas.microsoft.com/office/drawing/2014/main" id="{B3E47E86-C702-F561-241E-C170A9278F4B}"/>
              </a:ext>
            </a:extLst>
          </p:cNvPr>
          <p:cNvSpPr>
            <a:spLocks/>
          </p:cNvSpPr>
          <p:nvPr/>
        </p:nvSpPr>
        <p:spPr bwMode="auto">
          <a:xfrm flipH="1">
            <a:off x="2126546" y="3942645"/>
            <a:ext cx="1152877" cy="409222"/>
          </a:xfrm>
          <a:custGeom>
            <a:avLst/>
            <a:gdLst>
              <a:gd name="T0" fmla="*/ 2147483646 w 919"/>
              <a:gd name="T1" fmla="*/ 2147483646 h 326"/>
              <a:gd name="T2" fmla="*/ 2147483646 w 919"/>
              <a:gd name="T3" fmla="*/ 2147483646 h 326"/>
              <a:gd name="T4" fmla="*/ 0 w 919"/>
              <a:gd name="T5" fmla="*/ 2147483646 h 326"/>
              <a:gd name="T6" fmla="*/ 0 60000 65536"/>
              <a:gd name="T7" fmla="*/ 0 60000 65536"/>
              <a:gd name="T8" fmla="*/ 0 60000 65536"/>
              <a:gd name="T9" fmla="*/ 0 w 919"/>
              <a:gd name="T10" fmla="*/ 0 h 326"/>
              <a:gd name="T11" fmla="*/ 919 w 919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9" h="326">
                <a:moveTo>
                  <a:pt x="917" y="326"/>
                </a:moveTo>
                <a:cubicBezTo>
                  <a:pt x="890" y="279"/>
                  <a:pt x="919" y="95"/>
                  <a:pt x="767" y="48"/>
                </a:cubicBezTo>
                <a:cubicBezTo>
                  <a:pt x="614" y="0"/>
                  <a:pt x="159" y="40"/>
                  <a:pt x="0" y="38"/>
                </a:cubicBezTo>
              </a:path>
            </a:pathLst>
          </a:custGeom>
          <a:noFill/>
          <a:ln w="15240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6071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>
            <a:extLst>
              <a:ext uri="{FF2B5EF4-FFF2-40B4-BE49-F238E27FC236}">
                <a16:creationId xmlns:a16="http://schemas.microsoft.com/office/drawing/2014/main" id="{06C53CBB-4BBF-09CD-0608-3B003AF55CD2}"/>
              </a:ext>
            </a:extLst>
          </p:cNvPr>
          <p:cNvSpPr>
            <a:spLocks/>
          </p:cNvSpPr>
          <p:nvPr/>
        </p:nvSpPr>
        <p:spPr bwMode="auto">
          <a:xfrm>
            <a:off x="2103365" y="1908590"/>
            <a:ext cx="5505217" cy="4153167"/>
          </a:xfrm>
          <a:prstGeom prst="roundRect">
            <a:avLst>
              <a:gd name="adj" fmla="val 30198"/>
            </a:avLst>
          </a:prstGeom>
          <a:solidFill>
            <a:srgbClr val="FFFF00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166">
            <a:extLst>
              <a:ext uri="{FF2B5EF4-FFF2-40B4-BE49-F238E27FC236}">
                <a16:creationId xmlns:a16="http://schemas.microsoft.com/office/drawing/2014/main" id="{DA229765-A637-69D0-7DC1-E0FA5B4C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46" y="128992"/>
            <a:ext cx="8708645" cy="430887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GLUCOSE-STIMULATED INSULIN SECRETION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A9766-0B76-8363-CF0A-5E50FAAACD64}"/>
              </a:ext>
            </a:extLst>
          </p:cNvPr>
          <p:cNvSpPr txBox="1"/>
          <p:nvPr/>
        </p:nvSpPr>
        <p:spPr>
          <a:xfrm>
            <a:off x="2307356" y="828716"/>
            <a:ext cx="457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Raalte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DH et al,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 Clin Invest 39:81-94, 2009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Eriksen et al,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Diabetologia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58:920-928, 2015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E010F3E-D1D2-D2DE-3BDE-BBBB560603C4}"/>
              </a:ext>
            </a:extLst>
          </p:cNvPr>
          <p:cNvCxnSpPr>
            <a:cxnSpLocks/>
          </p:cNvCxnSpPr>
          <p:nvPr/>
        </p:nvCxnSpPr>
        <p:spPr>
          <a:xfrm>
            <a:off x="7789167" y="5172409"/>
            <a:ext cx="2546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5FA7B0BF-73FA-8153-A076-4D2CDB32F9A7}"/>
              </a:ext>
            </a:extLst>
          </p:cNvPr>
          <p:cNvSpPr txBox="1"/>
          <p:nvPr/>
        </p:nvSpPr>
        <p:spPr>
          <a:xfrm>
            <a:off x="4004649" y="3082211"/>
            <a:ext cx="1499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0D8E4DC-C468-F806-0B42-FFB840C3684F}"/>
              </a:ext>
            </a:extLst>
          </p:cNvPr>
          <p:cNvGrpSpPr/>
          <p:nvPr/>
        </p:nvGrpSpPr>
        <p:grpSpPr>
          <a:xfrm>
            <a:off x="3622742" y="1652925"/>
            <a:ext cx="5698338" cy="5105190"/>
            <a:chOff x="3622742" y="1652925"/>
            <a:chExt cx="5698338" cy="5105190"/>
          </a:xfrm>
        </p:grpSpPr>
        <p:sp>
          <p:nvSpPr>
            <p:cNvPr id="11" name="Cylinder 170">
              <a:extLst>
                <a:ext uri="{FF2B5EF4-FFF2-40B4-BE49-F238E27FC236}">
                  <a16:creationId xmlns:a16="http://schemas.microsoft.com/office/drawing/2014/main" id="{9AEEAD99-BFD0-665A-1126-1BBF8E48F93D}"/>
                </a:ext>
              </a:extLst>
            </p:cNvPr>
            <p:cNvSpPr/>
            <p:nvPr/>
          </p:nvSpPr>
          <p:spPr bwMode="auto">
            <a:xfrm rot="5580159">
              <a:off x="7427373" y="3422095"/>
              <a:ext cx="274320" cy="573577"/>
            </a:xfrm>
            <a:prstGeom prst="can">
              <a:avLst>
                <a:gd name="adj" fmla="val 68892"/>
              </a:avLst>
            </a:prstGeom>
            <a:solidFill>
              <a:srgbClr val="92D05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endParaRPr>
            </a:p>
          </p:txBody>
        </p:sp>
        <p:sp>
          <p:nvSpPr>
            <p:cNvPr id="12" name="Cylinder 170">
              <a:extLst>
                <a:ext uri="{FF2B5EF4-FFF2-40B4-BE49-F238E27FC236}">
                  <a16:creationId xmlns:a16="http://schemas.microsoft.com/office/drawing/2014/main" id="{3EC11742-B0F6-02E7-D6A6-13A64979CB58}"/>
                </a:ext>
              </a:extLst>
            </p:cNvPr>
            <p:cNvSpPr/>
            <p:nvPr/>
          </p:nvSpPr>
          <p:spPr bwMode="auto">
            <a:xfrm rot="5580159">
              <a:off x="7414157" y="4880510"/>
              <a:ext cx="277783" cy="573577"/>
            </a:xfrm>
            <a:prstGeom prst="can">
              <a:avLst>
                <a:gd name="adj" fmla="val 68892"/>
              </a:avLst>
            </a:prstGeom>
            <a:solidFill>
              <a:srgbClr val="92D05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8F362D9-E794-CC5F-0A3A-7814885CF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51076">
              <a:off x="4947470" y="4170354"/>
              <a:ext cx="1192338" cy="980004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7000B53-62C6-C5EB-671A-B46D097F49DF}"/>
                </a:ext>
              </a:extLst>
            </p:cNvPr>
            <p:cNvSpPr/>
            <p:nvPr/>
          </p:nvSpPr>
          <p:spPr>
            <a:xfrm>
              <a:off x="5316129" y="6538861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1E19BB-E1AB-83D6-BAC8-66615D622033}"/>
                </a:ext>
              </a:extLst>
            </p:cNvPr>
            <p:cNvSpPr/>
            <p:nvPr/>
          </p:nvSpPr>
          <p:spPr>
            <a:xfrm flipH="1">
              <a:off x="5411517" y="6400234"/>
              <a:ext cx="138570" cy="140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24A7A6E-32EB-6AF1-C9B5-2DDD82B469E8}"/>
                </a:ext>
              </a:extLst>
            </p:cNvPr>
            <p:cNvSpPr/>
            <p:nvPr/>
          </p:nvSpPr>
          <p:spPr>
            <a:xfrm rot="2659545">
              <a:off x="5140686" y="6259565"/>
              <a:ext cx="138571" cy="1475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43107C2-E84C-0C8A-E4EA-955A397FD1C8}"/>
                </a:ext>
              </a:extLst>
            </p:cNvPr>
            <p:cNvSpPr/>
            <p:nvPr/>
          </p:nvSpPr>
          <p:spPr>
            <a:xfrm flipH="1">
              <a:off x="5542027" y="6511447"/>
              <a:ext cx="138570" cy="140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CC6880-6A5E-57C8-CF84-641E9BDE2048}"/>
                </a:ext>
              </a:extLst>
            </p:cNvPr>
            <p:cNvSpPr/>
            <p:nvPr/>
          </p:nvSpPr>
          <p:spPr>
            <a:xfrm>
              <a:off x="5083699" y="6419362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AC9C7A6-0EAE-2CB8-8093-90D6985064CF}"/>
                </a:ext>
              </a:extLst>
            </p:cNvPr>
            <p:cNvSpPr/>
            <p:nvPr/>
          </p:nvSpPr>
          <p:spPr>
            <a:xfrm>
              <a:off x="4897962" y="6256466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3AE275-3AB6-1C8E-B742-A39C30F019A1}"/>
                </a:ext>
              </a:extLst>
            </p:cNvPr>
            <p:cNvSpPr/>
            <p:nvPr/>
          </p:nvSpPr>
          <p:spPr>
            <a:xfrm rot="2659545" flipH="1">
              <a:off x="5243578" y="6419554"/>
              <a:ext cx="138570" cy="140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571D30-9862-18B2-76B4-97E5B0E0B82D}"/>
                </a:ext>
              </a:extLst>
            </p:cNvPr>
            <p:cNvSpPr/>
            <p:nvPr/>
          </p:nvSpPr>
          <p:spPr>
            <a:xfrm>
              <a:off x="5517040" y="6197590"/>
              <a:ext cx="138571" cy="1475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54C746-CBA1-8B78-357F-E244D2FEE652}"/>
                </a:ext>
              </a:extLst>
            </p:cNvPr>
            <p:cNvSpPr/>
            <p:nvPr/>
          </p:nvSpPr>
          <p:spPr>
            <a:xfrm>
              <a:off x="5285311" y="6165317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4B3CD9-39EE-B03A-3EE0-0BAFC25D6595}"/>
                </a:ext>
              </a:extLst>
            </p:cNvPr>
            <p:cNvSpPr/>
            <p:nvPr/>
          </p:nvSpPr>
          <p:spPr>
            <a:xfrm rot="5986541">
              <a:off x="5465426" y="5250151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DFF50D5-99E3-5EB7-69A0-82DC4251F4F7}"/>
                </a:ext>
              </a:extLst>
            </p:cNvPr>
            <p:cNvSpPr/>
            <p:nvPr/>
          </p:nvSpPr>
          <p:spPr>
            <a:xfrm rot="5986541" flipH="1">
              <a:off x="5685186" y="5659449"/>
              <a:ext cx="138571" cy="140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02C00CA-4AD9-8B8D-2C0B-5193F7C7CC1F}"/>
                </a:ext>
              </a:extLst>
            </p:cNvPr>
            <p:cNvSpPr/>
            <p:nvPr/>
          </p:nvSpPr>
          <p:spPr>
            <a:xfrm rot="5986541">
              <a:off x="5241809" y="5322106"/>
              <a:ext cx="138571" cy="1475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10A2924-BD1C-CD29-D237-5CB3918F3387}"/>
                </a:ext>
              </a:extLst>
            </p:cNvPr>
            <p:cNvSpPr/>
            <p:nvPr/>
          </p:nvSpPr>
          <p:spPr>
            <a:xfrm rot="5986541" flipH="1">
              <a:off x="5296822" y="5469169"/>
              <a:ext cx="138571" cy="140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32889AD-DBEE-07AA-E1EB-1C07282318F0}"/>
                </a:ext>
              </a:extLst>
            </p:cNvPr>
            <p:cNvSpPr/>
            <p:nvPr/>
          </p:nvSpPr>
          <p:spPr>
            <a:xfrm rot="5986541">
              <a:off x="4911888" y="5514607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F22A675-951B-E1C4-B1BB-9E2019D32D91}"/>
                </a:ext>
              </a:extLst>
            </p:cNvPr>
            <p:cNvSpPr/>
            <p:nvPr/>
          </p:nvSpPr>
          <p:spPr>
            <a:xfrm rot="5986541">
              <a:off x="5039038" y="5327398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0D57E3B-3ACB-30E7-EEE5-0E9C491DDBDB}"/>
                </a:ext>
              </a:extLst>
            </p:cNvPr>
            <p:cNvSpPr/>
            <p:nvPr/>
          </p:nvSpPr>
          <p:spPr>
            <a:xfrm rot="5986541" flipH="1">
              <a:off x="5448819" y="5548546"/>
              <a:ext cx="138571" cy="140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A1D2A4A-2B41-45ED-A7DD-DC681FAD6B01}"/>
                </a:ext>
              </a:extLst>
            </p:cNvPr>
            <p:cNvSpPr/>
            <p:nvPr/>
          </p:nvSpPr>
          <p:spPr>
            <a:xfrm rot="5986541">
              <a:off x="4978749" y="5755303"/>
              <a:ext cx="138571" cy="1475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B4A7A1C-8C42-94D9-3B14-4FF88A0C9A76}"/>
                </a:ext>
              </a:extLst>
            </p:cNvPr>
            <p:cNvSpPr/>
            <p:nvPr/>
          </p:nvSpPr>
          <p:spPr>
            <a:xfrm rot="5986541">
              <a:off x="5619488" y="5579284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37CD30-11A9-0694-E133-DFC9D8F82790}"/>
                </a:ext>
              </a:extLst>
            </p:cNvPr>
            <p:cNvSpPr/>
            <p:nvPr/>
          </p:nvSpPr>
          <p:spPr>
            <a:xfrm rot="5986541">
              <a:off x="5128483" y="5514958"/>
              <a:ext cx="138571" cy="1475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2118821-D2C6-B06C-7175-CB0CAB041318}"/>
                </a:ext>
              </a:extLst>
            </p:cNvPr>
            <p:cNvSpPr/>
            <p:nvPr/>
          </p:nvSpPr>
          <p:spPr>
            <a:xfrm rot="6101178" flipH="1">
              <a:off x="5337864" y="5659013"/>
              <a:ext cx="138571" cy="140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E2C9751-BF99-8EE9-38F2-698C3234B924}"/>
                </a:ext>
              </a:extLst>
            </p:cNvPr>
            <p:cNvSpPr/>
            <p:nvPr/>
          </p:nvSpPr>
          <p:spPr>
            <a:xfrm rot="5986541">
              <a:off x="5488579" y="5756635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F41FDA2-3F4B-8AA2-A802-F6C15854539A}"/>
                </a:ext>
              </a:extLst>
            </p:cNvPr>
            <p:cNvSpPr/>
            <p:nvPr/>
          </p:nvSpPr>
          <p:spPr>
            <a:xfrm rot="5986541" flipH="1">
              <a:off x="5332371" y="5811715"/>
              <a:ext cx="138571" cy="140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3588A8-64A5-3A65-694A-A0558C360D3C}"/>
                </a:ext>
              </a:extLst>
            </p:cNvPr>
            <p:cNvSpPr/>
            <p:nvPr/>
          </p:nvSpPr>
          <p:spPr>
            <a:xfrm rot="5986541">
              <a:off x="5111064" y="5631552"/>
              <a:ext cx="208734" cy="2318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CC08128-D402-168A-460D-57F742BFF936}"/>
                </a:ext>
              </a:extLst>
            </p:cNvPr>
            <p:cNvSpPr txBox="1"/>
            <p:nvPr/>
          </p:nvSpPr>
          <p:spPr>
            <a:xfrm>
              <a:off x="7678479" y="3360462"/>
              <a:ext cx="1573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ATPase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C3A22BB-1C9D-C4F2-30EB-751A1B781AE8}"/>
                </a:ext>
              </a:extLst>
            </p:cNvPr>
            <p:cNvSpPr txBox="1"/>
            <p:nvPr/>
          </p:nvSpPr>
          <p:spPr>
            <a:xfrm>
              <a:off x="7139974" y="4279735"/>
              <a:ext cx="21811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6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Depolarization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ACA73C2-8D45-BE00-4630-ACC67535B71A}"/>
                </a:ext>
              </a:extLst>
            </p:cNvPr>
            <p:cNvSpPr txBox="1"/>
            <p:nvPr/>
          </p:nvSpPr>
          <p:spPr>
            <a:xfrm>
              <a:off x="7585386" y="4982632"/>
              <a:ext cx="15731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++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A2868AC-C40C-CF2B-9D45-024F91255EA9}"/>
                </a:ext>
              </a:extLst>
            </p:cNvPr>
            <p:cNvSpPr txBox="1"/>
            <p:nvPr/>
          </p:nvSpPr>
          <p:spPr>
            <a:xfrm>
              <a:off x="7324901" y="5353134"/>
              <a:ext cx="1573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Channel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B2D2538-0393-6A83-0C21-0428A63C848C}"/>
                </a:ext>
              </a:extLst>
            </p:cNvPr>
            <p:cNvSpPr txBox="1"/>
            <p:nvPr/>
          </p:nvSpPr>
          <p:spPr>
            <a:xfrm>
              <a:off x="5772686" y="5065203"/>
              <a:ext cx="15731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++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134C93A-18ED-192F-83F0-0A17C5A95C65}"/>
                </a:ext>
              </a:extLst>
            </p:cNvPr>
            <p:cNvCxnSpPr>
              <a:cxnSpLocks/>
            </p:cNvCxnSpPr>
            <p:nvPr/>
          </p:nvCxnSpPr>
          <p:spPr>
            <a:xfrm>
              <a:off x="8452766" y="3945625"/>
              <a:ext cx="0" cy="438892"/>
            </a:xfrm>
            <a:prstGeom prst="straightConnector1">
              <a:avLst/>
            </a:prstGeom>
            <a:ln w="793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6B89F3A-CBDE-B2EF-A15D-A8FD46A878F6}"/>
                </a:ext>
              </a:extLst>
            </p:cNvPr>
            <p:cNvCxnSpPr>
              <a:cxnSpLocks/>
            </p:cNvCxnSpPr>
            <p:nvPr/>
          </p:nvCxnSpPr>
          <p:spPr>
            <a:xfrm>
              <a:off x="8452766" y="4614252"/>
              <a:ext cx="0" cy="438892"/>
            </a:xfrm>
            <a:prstGeom prst="straightConnector1">
              <a:avLst/>
            </a:prstGeom>
            <a:ln w="793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227B03C-A956-4F6D-79FF-630C56AC94D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039932" y="4952963"/>
              <a:ext cx="0" cy="438892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3004987-5E39-70CB-4E0B-AF01C0B707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2052" y="5288701"/>
              <a:ext cx="510690" cy="260869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DC6448A-01D9-D1E2-5B0C-7428EEC240AF}"/>
                </a:ext>
              </a:extLst>
            </p:cNvPr>
            <p:cNvSpPr txBox="1"/>
            <p:nvPr/>
          </p:nvSpPr>
          <p:spPr>
            <a:xfrm>
              <a:off x="6206744" y="3482009"/>
              <a:ext cx="777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ATP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DCFE756-40EF-D28E-7F4F-D9CACB6732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8175" y="3894452"/>
              <a:ext cx="389733" cy="420609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A16984C-BE50-63DC-A900-B8E764778652}"/>
                </a:ext>
              </a:extLst>
            </p:cNvPr>
            <p:cNvGrpSpPr/>
            <p:nvPr/>
          </p:nvGrpSpPr>
          <p:grpSpPr>
            <a:xfrm>
              <a:off x="6877581" y="3555350"/>
              <a:ext cx="345611" cy="269590"/>
              <a:chOff x="7035770" y="3285759"/>
              <a:chExt cx="345611" cy="269590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A901C7C-2304-0DDA-5E82-311F4F24C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381" y="3285759"/>
                <a:ext cx="0" cy="2695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F517AD1-2A43-FC20-D65C-77863B2A3D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5770" y="3418269"/>
                <a:ext cx="338436" cy="228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345534BA-B9F8-44C6-B9C1-883B40C32D53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H="1">
              <a:off x="5160406" y="5881764"/>
              <a:ext cx="63018" cy="403175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8EF6A17-3F92-3BEA-98F8-F004B84DCC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3090" y="2316314"/>
              <a:ext cx="0" cy="570733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ylinder 436">
              <a:extLst>
                <a:ext uri="{FF2B5EF4-FFF2-40B4-BE49-F238E27FC236}">
                  <a16:creationId xmlns:a16="http://schemas.microsoft.com/office/drawing/2014/main" id="{599ABBDF-9D4A-7505-0DF0-6EF91407CEBE}"/>
                </a:ext>
              </a:extLst>
            </p:cNvPr>
            <p:cNvSpPr/>
            <p:nvPr/>
          </p:nvSpPr>
          <p:spPr bwMode="auto">
            <a:xfrm flipH="1">
              <a:off x="4103151" y="1652925"/>
              <a:ext cx="519878" cy="780710"/>
            </a:xfrm>
            <a:prstGeom prst="can">
              <a:avLst>
                <a:gd name="adj" fmla="val 68892"/>
              </a:avLst>
            </a:prstGeom>
            <a:solidFill>
              <a:srgbClr val="92D05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35D60F9-2641-259B-801D-C13608087466}"/>
                </a:ext>
              </a:extLst>
            </p:cNvPr>
            <p:cNvCxnSpPr>
              <a:cxnSpLocks/>
            </p:cNvCxnSpPr>
            <p:nvPr/>
          </p:nvCxnSpPr>
          <p:spPr>
            <a:xfrm>
              <a:off x="4363090" y="3687860"/>
              <a:ext cx="0" cy="425846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7780624-768E-8E9B-6262-91AF8911FBF9}"/>
                </a:ext>
              </a:extLst>
            </p:cNvPr>
            <p:cNvSpPr txBox="1"/>
            <p:nvPr/>
          </p:nvSpPr>
          <p:spPr>
            <a:xfrm>
              <a:off x="3673849" y="4037793"/>
              <a:ext cx="1499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Pyruvate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3AFB601-81DF-C100-DE87-F2D7FD59A396}"/>
                </a:ext>
              </a:extLst>
            </p:cNvPr>
            <p:cNvSpPr txBox="1"/>
            <p:nvPr/>
          </p:nvSpPr>
          <p:spPr>
            <a:xfrm>
              <a:off x="3631801" y="3368849"/>
              <a:ext cx="1499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G6P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A98F344-C50D-6DA7-5C72-6263A46D6F6D}"/>
                </a:ext>
              </a:extLst>
            </p:cNvPr>
            <p:cNvSpPr txBox="1"/>
            <p:nvPr/>
          </p:nvSpPr>
          <p:spPr>
            <a:xfrm>
              <a:off x="3622742" y="2769720"/>
              <a:ext cx="1499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Glucose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EDC9C9F-1EAE-10E0-EDFB-8316E5170F10}"/>
                </a:ext>
              </a:extLst>
            </p:cNvPr>
            <p:cNvCxnSpPr>
              <a:cxnSpLocks/>
            </p:cNvCxnSpPr>
            <p:nvPr/>
          </p:nvCxnSpPr>
          <p:spPr>
            <a:xfrm>
              <a:off x="4363090" y="3058167"/>
              <a:ext cx="0" cy="425846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>
              <a:extLst>
                <a:ext uri="{FF2B5EF4-FFF2-40B4-BE49-F238E27FC236}">
                  <a16:creationId xmlns:a16="http://schemas.microsoft.com/office/drawing/2014/main" id="{3FDB1C79-8A6B-514B-9F52-D433CD5B6651}"/>
                </a:ext>
              </a:extLst>
            </p:cNvPr>
            <p:cNvCxnSpPr>
              <a:cxnSpLocks/>
            </p:cNvCxnSpPr>
            <p:nvPr/>
          </p:nvCxnSpPr>
          <p:spPr>
            <a:xfrm>
              <a:off x="4351264" y="4390186"/>
              <a:ext cx="532953" cy="300056"/>
            </a:xfrm>
            <a:prstGeom prst="bentConnector3">
              <a:avLst>
                <a:gd name="adj1" fmla="val 4392"/>
              </a:avLst>
            </a:prstGeom>
            <a:ln w="79375">
              <a:solidFill>
                <a:schemeClr val="tx1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567456F-B4A8-6DD2-DEC8-0BE913531860}"/>
                </a:ext>
              </a:extLst>
            </p:cNvPr>
            <p:cNvSpPr txBox="1"/>
            <p:nvPr/>
          </p:nvSpPr>
          <p:spPr>
            <a:xfrm>
              <a:off x="5700959" y="6388783"/>
              <a:ext cx="1499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Exocytosis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C4014A-42CB-28CA-9AB5-4463142DF084}"/>
              </a:ext>
            </a:extLst>
          </p:cNvPr>
          <p:cNvGrpSpPr/>
          <p:nvPr/>
        </p:nvGrpSpPr>
        <p:grpSpPr>
          <a:xfrm>
            <a:off x="290619" y="1907326"/>
            <a:ext cx="4457643" cy="4533827"/>
            <a:chOff x="290619" y="1907326"/>
            <a:chExt cx="4457643" cy="453382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1066FE0B-46B4-E472-1768-D1FDE2BD999A}"/>
                </a:ext>
              </a:extLst>
            </p:cNvPr>
            <p:cNvGrpSpPr/>
            <p:nvPr/>
          </p:nvGrpSpPr>
          <p:grpSpPr>
            <a:xfrm>
              <a:off x="2427568" y="3489569"/>
              <a:ext cx="1706692" cy="2480914"/>
              <a:chOff x="2427568" y="3489569"/>
              <a:chExt cx="1706692" cy="2480914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1F2D2DC-6006-4BE6-891F-B16BF2D44BFC}"/>
                  </a:ext>
                </a:extLst>
              </p:cNvPr>
              <p:cNvSpPr txBox="1"/>
              <p:nvPr/>
            </p:nvSpPr>
            <p:spPr>
              <a:xfrm>
                <a:off x="2635216" y="5601151"/>
                <a:ext cx="14990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95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Amplifies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5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83E2247-DDCA-6522-1C30-EF9FEC0394B5}"/>
                  </a:ext>
                </a:extLst>
              </p:cNvPr>
              <p:cNvSpPr txBox="1"/>
              <p:nvPr/>
            </p:nvSpPr>
            <p:spPr>
              <a:xfrm>
                <a:off x="2437755" y="3489569"/>
                <a:ext cx="791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95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ATP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5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25D8B93-194F-BF67-B74C-5C097ED5DCE6}"/>
                  </a:ext>
                </a:extLst>
              </p:cNvPr>
              <p:cNvSpPr txBox="1"/>
              <p:nvPr/>
            </p:nvSpPr>
            <p:spPr>
              <a:xfrm>
                <a:off x="2427568" y="4684107"/>
                <a:ext cx="9245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95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CAMP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5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8EF9D85-1DFA-EA84-CD11-8D492FB7A1D1}"/>
                  </a:ext>
                </a:extLst>
              </p:cNvPr>
              <p:cNvSpPr txBox="1"/>
              <p:nvPr/>
            </p:nvSpPr>
            <p:spPr>
              <a:xfrm>
                <a:off x="2754754" y="3943878"/>
                <a:ext cx="791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95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AC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5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7" name="Elbow Connector 126">
              <a:extLst>
                <a:ext uri="{FF2B5EF4-FFF2-40B4-BE49-F238E27FC236}">
                  <a16:creationId xmlns:a16="http://schemas.microsoft.com/office/drawing/2014/main" id="{0C53E3D3-CABA-35CE-0A0C-18A8C0A14D2C}"/>
                </a:ext>
              </a:extLst>
            </p:cNvPr>
            <p:cNvCxnSpPr>
              <a:cxnSpLocks/>
            </p:cNvCxnSpPr>
            <p:nvPr/>
          </p:nvCxnSpPr>
          <p:spPr>
            <a:xfrm>
              <a:off x="2833736" y="5062961"/>
              <a:ext cx="1914526" cy="519570"/>
            </a:xfrm>
            <a:prstGeom prst="bentConnector3">
              <a:avLst>
                <a:gd name="adj1" fmla="val -1993"/>
              </a:avLst>
            </a:prstGeom>
            <a:ln w="79375">
              <a:solidFill>
                <a:srgbClr val="FF95FF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E86B55-CD60-6C90-DBC1-DFA5240FF4EC}"/>
                </a:ext>
              </a:extLst>
            </p:cNvPr>
            <p:cNvGrpSpPr/>
            <p:nvPr/>
          </p:nvGrpSpPr>
          <p:grpSpPr>
            <a:xfrm>
              <a:off x="290619" y="1907326"/>
              <a:ext cx="2543118" cy="4533827"/>
              <a:chOff x="290619" y="1907326"/>
              <a:chExt cx="2543118" cy="4533827"/>
            </a:xfrm>
          </p:grpSpPr>
          <p:sp>
            <p:nvSpPr>
              <p:cNvPr id="6" name="Cylinder 170">
                <a:extLst>
                  <a:ext uri="{FF2B5EF4-FFF2-40B4-BE49-F238E27FC236}">
                    <a16:creationId xmlns:a16="http://schemas.microsoft.com/office/drawing/2014/main" id="{3A842D8A-EAD9-DA78-1D12-0DB4555730CE}"/>
                  </a:ext>
                </a:extLst>
              </p:cNvPr>
              <p:cNvSpPr/>
              <p:nvPr/>
            </p:nvSpPr>
            <p:spPr bwMode="auto">
              <a:xfrm rot="16200000">
                <a:off x="2043983" y="3552754"/>
                <a:ext cx="356110" cy="715193"/>
              </a:xfrm>
              <a:prstGeom prst="can">
                <a:avLst>
                  <a:gd name="adj" fmla="val 68892"/>
                </a:avLst>
              </a:prstGeom>
              <a:solidFill>
                <a:srgbClr val="B27D52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1002F654-B6DE-CDB5-F7D2-D3BADF5516D5}"/>
                  </a:ext>
                </a:extLst>
              </p:cNvPr>
              <p:cNvSpPr/>
              <p:nvPr/>
            </p:nvSpPr>
            <p:spPr>
              <a:xfrm>
                <a:off x="1969173" y="4188702"/>
                <a:ext cx="587340" cy="330155"/>
              </a:xfrm>
              <a:prstGeom prst="cube">
                <a:avLst/>
              </a:prstGeom>
              <a:solidFill>
                <a:srgbClr val="B27D5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9">
                <a:extLst>
                  <a:ext uri="{FF2B5EF4-FFF2-40B4-BE49-F238E27FC236}">
                    <a16:creationId xmlns:a16="http://schemas.microsoft.com/office/drawing/2014/main" id="{A7326933-800A-FA73-9E6C-3A5E8E89D5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72053" flipH="1">
                <a:off x="882124" y="3313691"/>
                <a:ext cx="712074" cy="1064138"/>
              </a:xfrm>
              <a:custGeom>
                <a:avLst/>
                <a:gdLst>
                  <a:gd name="T0" fmla="*/ 0 w 408"/>
                  <a:gd name="T1" fmla="*/ 0 h 816"/>
                  <a:gd name="T2" fmla="*/ 2147483646 w 408"/>
                  <a:gd name="T3" fmla="*/ 2147483646 h 816"/>
                  <a:gd name="T4" fmla="*/ 2147483646 w 408"/>
                  <a:gd name="T5" fmla="*/ 2147483646 h 816"/>
                  <a:gd name="T6" fmla="*/ 2147483646 w 408"/>
                  <a:gd name="T7" fmla="*/ 2147483646 h 8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816"/>
                  <a:gd name="T14" fmla="*/ 408 w 408"/>
                  <a:gd name="T15" fmla="*/ 816 h 8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816">
                    <a:moveTo>
                      <a:pt x="0" y="0"/>
                    </a:moveTo>
                    <a:cubicBezTo>
                      <a:pt x="16" y="63"/>
                      <a:pt x="32" y="126"/>
                      <a:pt x="80" y="200"/>
                    </a:cubicBezTo>
                    <a:cubicBezTo>
                      <a:pt x="127" y="273"/>
                      <a:pt x="233" y="337"/>
                      <a:pt x="288" y="440"/>
                    </a:cubicBezTo>
                    <a:cubicBezTo>
                      <a:pt x="342" y="542"/>
                      <a:pt x="375" y="679"/>
                      <a:pt x="408" y="816"/>
                    </a:cubicBezTo>
                  </a:path>
                </a:pathLst>
              </a:custGeom>
              <a:noFill/>
              <a:ln w="107950">
                <a:solidFill>
                  <a:srgbClr val="B27D52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9">
                <a:extLst>
                  <a:ext uri="{FF2B5EF4-FFF2-40B4-BE49-F238E27FC236}">
                    <a16:creationId xmlns:a16="http://schemas.microsoft.com/office/drawing/2014/main" id="{B5B15905-BFA9-410D-E115-1BF40CB7A2E7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12532" flipH="1">
                <a:off x="846981" y="3746414"/>
                <a:ext cx="777040" cy="1215418"/>
              </a:xfrm>
              <a:custGeom>
                <a:avLst/>
                <a:gdLst>
                  <a:gd name="T0" fmla="*/ 0 w 408"/>
                  <a:gd name="T1" fmla="*/ 0 h 816"/>
                  <a:gd name="T2" fmla="*/ 2147483646 w 408"/>
                  <a:gd name="T3" fmla="*/ 2147483646 h 816"/>
                  <a:gd name="T4" fmla="*/ 2147483646 w 408"/>
                  <a:gd name="T5" fmla="*/ 2147483646 h 816"/>
                  <a:gd name="T6" fmla="*/ 2147483646 w 408"/>
                  <a:gd name="T7" fmla="*/ 2147483646 h 8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816"/>
                  <a:gd name="T14" fmla="*/ 408 w 408"/>
                  <a:gd name="T15" fmla="*/ 816 h 8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816">
                    <a:moveTo>
                      <a:pt x="0" y="0"/>
                    </a:moveTo>
                    <a:cubicBezTo>
                      <a:pt x="16" y="63"/>
                      <a:pt x="32" y="126"/>
                      <a:pt x="80" y="200"/>
                    </a:cubicBezTo>
                    <a:cubicBezTo>
                      <a:pt x="127" y="273"/>
                      <a:pt x="233" y="337"/>
                      <a:pt x="288" y="440"/>
                    </a:cubicBezTo>
                    <a:cubicBezTo>
                      <a:pt x="342" y="542"/>
                      <a:pt x="375" y="679"/>
                      <a:pt x="408" y="816"/>
                    </a:cubicBezTo>
                  </a:path>
                </a:pathLst>
              </a:custGeom>
              <a:noFill/>
              <a:ln w="107950">
                <a:solidFill>
                  <a:srgbClr val="B27D52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23D34A49-410F-E15E-4809-96B2680F010B}"/>
                  </a:ext>
                </a:extLst>
              </p:cNvPr>
              <p:cNvCxnSpPr>
                <a:cxnSpLocks/>
                <a:stCxn id="124" idx="2"/>
              </p:cNvCxnSpPr>
              <p:nvPr/>
            </p:nvCxnSpPr>
            <p:spPr>
              <a:xfrm flipH="1">
                <a:off x="2833736" y="3858901"/>
                <a:ext cx="1" cy="857844"/>
              </a:xfrm>
              <a:prstGeom prst="straightConnector1">
                <a:avLst/>
              </a:prstGeom>
              <a:ln w="79375">
                <a:solidFill>
                  <a:srgbClr val="FF95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" name="Picture 181" descr="Artery.png">
                <a:extLst>
                  <a:ext uri="{FF2B5EF4-FFF2-40B4-BE49-F238E27FC236}">
                    <a16:creationId xmlns:a16="http://schemas.microsoft.com/office/drawing/2014/main" id="{D7A40493-3865-FAAE-7BF1-F6F4FAA35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481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867856">
                <a:off x="-1099496" y="3314774"/>
                <a:ext cx="4533827" cy="171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28BF4BA-4245-79FB-61A4-69D9EF8D17AE}"/>
                  </a:ext>
                </a:extLst>
              </p:cNvPr>
              <p:cNvSpPr txBox="1"/>
              <p:nvPr/>
            </p:nvSpPr>
            <p:spPr>
              <a:xfrm>
                <a:off x="290619" y="3758740"/>
                <a:ext cx="10903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GLP-1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GIP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B911D9B-625B-A151-D8B1-226ECFE7070D}"/>
              </a:ext>
            </a:extLst>
          </p:cNvPr>
          <p:cNvSpPr txBox="1"/>
          <p:nvPr/>
        </p:nvSpPr>
        <p:spPr>
          <a:xfrm>
            <a:off x="5808103" y="562705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Insulin</a:t>
            </a:r>
          </a:p>
        </p:txBody>
      </p:sp>
    </p:spTree>
    <p:extLst>
      <p:ext uri="{BB962C8B-B14F-4D97-AF65-F5344CB8AC3E}">
        <p14:creationId xmlns:p14="http://schemas.microsoft.com/office/powerpoint/2010/main" val="3784320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>
            <a:extLst>
              <a:ext uri="{FF2B5EF4-FFF2-40B4-BE49-F238E27FC236}">
                <a16:creationId xmlns:a16="http://schemas.microsoft.com/office/drawing/2014/main" id="{06C53CBB-4BBF-09CD-0608-3B003AF55CD2}"/>
              </a:ext>
            </a:extLst>
          </p:cNvPr>
          <p:cNvSpPr>
            <a:spLocks/>
          </p:cNvSpPr>
          <p:nvPr/>
        </p:nvSpPr>
        <p:spPr bwMode="auto">
          <a:xfrm>
            <a:off x="2103365" y="1908590"/>
            <a:ext cx="5505217" cy="4153167"/>
          </a:xfrm>
          <a:prstGeom prst="roundRect">
            <a:avLst>
              <a:gd name="adj" fmla="val 30198"/>
            </a:avLst>
          </a:prstGeom>
          <a:solidFill>
            <a:srgbClr val="FFFF00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Cylinder 170">
            <a:extLst>
              <a:ext uri="{FF2B5EF4-FFF2-40B4-BE49-F238E27FC236}">
                <a16:creationId xmlns:a16="http://schemas.microsoft.com/office/drawing/2014/main" id="{3A842D8A-EAD9-DA78-1D12-0DB4555730CE}"/>
              </a:ext>
            </a:extLst>
          </p:cNvPr>
          <p:cNvSpPr/>
          <p:nvPr/>
        </p:nvSpPr>
        <p:spPr bwMode="auto">
          <a:xfrm rot="16200000">
            <a:off x="2043983" y="3552754"/>
            <a:ext cx="356110" cy="715193"/>
          </a:xfrm>
          <a:prstGeom prst="can">
            <a:avLst>
              <a:gd name="adj" fmla="val 68892"/>
            </a:avLst>
          </a:prstGeom>
          <a:solidFill>
            <a:srgbClr val="B27D52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8" name="Rectangle 166">
            <a:extLst>
              <a:ext uri="{FF2B5EF4-FFF2-40B4-BE49-F238E27FC236}">
                <a16:creationId xmlns:a16="http://schemas.microsoft.com/office/drawing/2014/main" id="{DA229765-A637-69D0-7DC1-E0FA5B4C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46" y="128992"/>
            <a:ext cx="8708645" cy="738664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CHRONIC GLUCOCORTICOID EXPOSURE IMPAIRS 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INSULIN SECRETION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A9766-0B76-8363-CF0A-5E50FAAACD64}"/>
              </a:ext>
            </a:extLst>
          </p:cNvPr>
          <p:cNvSpPr txBox="1"/>
          <p:nvPr/>
        </p:nvSpPr>
        <p:spPr>
          <a:xfrm>
            <a:off x="2307356" y="828716"/>
            <a:ext cx="457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Raalte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DH et al,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 Clin Invest 39:81-94, 2009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Eriksen et al,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Diabetologia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58:920-928, 2015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1002F654-B6DE-CDB5-F7D2-D3BADF5516D5}"/>
              </a:ext>
            </a:extLst>
          </p:cNvPr>
          <p:cNvSpPr/>
          <p:nvPr/>
        </p:nvSpPr>
        <p:spPr>
          <a:xfrm>
            <a:off x="1969173" y="4188702"/>
            <a:ext cx="587340" cy="330155"/>
          </a:xfrm>
          <a:prstGeom prst="cube">
            <a:avLst/>
          </a:prstGeom>
          <a:solidFill>
            <a:srgbClr val="B27D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84908B33-4556-F3D6-ADCD-97F310A087A3}"/>
              </a:ext>
            </a:extLst>
          </p:cNvPr>
          <p:cNvSpPr/>
          <p:nvPr/>
        </p:nvSpPr>
        <p:spPr>
          <a:xfrm>
            <a:off x="5325912" y="2690251"/>
            <a:ext cx="1296459" cy="834141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01131-8F9B-E045-CEBC-E3A83E1A27A0}"/>
              </a:ext>
            </a:extLst>
          </p:cNvPr>
          <p:cNvSpPr txBox="1"/>
          <p:nvPr/>
        </p:nvSpPr>
        <p:spPr>
          <a:xfrm>
            <a:off x="5305011" y="2766632"/>
            <a:ext cx="1239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GC Receptor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9">
            <a:extLst>
              <a:ext uri="{FF2B5EF4-FFF2-40B4-BE49-F238E27FC236}">
                <a16:creationId xmlns:a16="http://schemas.microsoft.com/office/drawing/2014/main" id="{A7326933-800A-FA73-9E6C-3A5E8E89D558}"/>
              </a:ext>
            </a:extLst>
          </p:cNvPr>
          <p:cNvSpPr>
            <a:spLocks/>
          </p:cNvSpPr>
          <p:nvPr/>
        </p:nvSpPr>
        <p:spPr bwMode="auto">
          <a:xfrm rot="14472053" flipH="1">
            <a:off x="882124" y="3313691"/>
            <a:ext cx="712074" cy="1064138"/>
          </a:xfrm>
          <a:custGeom>
            <a:avLst/>
            <a:gdLst>
              <a:gd name="T0" fmla="*/ 0 w 408"/>
              <a:gd name="T1" fmla="*/ 0 h 816"/>
              <a:gd name="T2" fmla="*/ 2147483646 w 408"/>
              <a:gd name="T3" fmla="*/ 2147483646 h 816"/>
              <a:gd name="T4" fmla="*/ 2147483646 w 408"/>
              <a:gd name="T5" fmla="*/ 2147483646 h 816"/>
              <a:gd name="T6" fmla="*/ 2147483646 w 408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816"/>
              <a:gd name="T14" fmla="*/ 408 w 40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816">
                <a:moveTo>
                  <a:pt x="0" y="0"/>
                </a:moveTo>
                <a:cubicBezTo>
                  <a:pt x="16" y="63"/>
                  <a:pt x="32" y="126"/>
                  <a:pt x="80" y="200"/>
                </a:cubicBezTo>
                <a:cubicBezTo>
                  <a:pt x="127" y="273"/>
                  <a:pt x="233" y="337"/>
                  <a:pt x="288" y="440"/>
                </a:cubicBezTo>
                <a:cubicBezTo>
                  <a:pt x="342" y="542"/>
                  <a:pt x="375" y="679"/>
                  <a:pt x="408" y="816"/>
                </a:cubicBezTo>
              </a:path>
            </a:pathLst>
          </a:custGeom>
          <a:noFill/>
          <a:ln w="107950">
            <a:solidFill>
              <a:srgbClr val="B27D52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id="{B5B15905-BFA9-410D-E115-1BF40CB7A2E7}"/>
              </a:ext>
            </a:extLst>
          </p:cNvPr>
          <p:cNvSpPr>
            <a:spLocks/>
          </p:cNvSpPr>
          <p:nvPr/>
        </p:nvSpPr>
        <p:spPr bwMode="auto">
          <a:xfrm rot="14312532" flipH="1">
            <a:off x="846981" y="3746414"/>
            <a:ext cx="777040" cy="1215418"/>
          </a:xfrm>
          <a:custGeom>
            <a:avLst/>
            <a:gdLst>
              <a:gd name="T0" fmla="*/ 0 w 408"/>
              <a:gd name="T1" fmla="*/ 0 h 816"/>
              <a:gd name="T2" fmla="*/ 2147483646 w 408"/>
              <a:gd name="T3" fmla="*/ 2147483646 h 816"/>
              <a:gd name="T4" fmla="*/ 2147483646 w 408"/>
              <a:gd name="T5" fmla="*/ 2147483646 h 816"/>
              <a:gd name="T6" fmla="*/ 2147483646 w 408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816"/>
              <a:gd name="T14" fmla="*/ 408 w 40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816">
                <a:moveTo>
                  <a:pt x="0" y="0"/>
                </a:moveTo>
                <a:cubicBezTo>
                  <a:pt x="16" y="63"/>
                  <a:pt x="32" y="126"/>
                  <a:pt x="80" y="200"/>
                </a:cubicBezTo>
                <a:cubicBezTo>
                  <a:pt x="127" y="273"/>
                  <a:pt x="233" y="337"/>
                  <a:pt x="288" y="440"/>
                </a:cubicBezTo>
                <a:cubicBezTo>
                  <a:pt x="342" y="542"/>
                  <a:pt x="375" y="679"/>
                  <a:pt x="408" y="816"/>
                </a:cubicBezTo>
              </a:path>
            </a:pathLst>
          </a:custGeom>
          <a:noFill/>
          <a:ln w="107950">
            <a:solidFill>
              <a:srgbClr val="B27D52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39966C-3E0E-311B-A5C4-4C244E9909CA}"/>
              </a:ext>
            </a:extLst>
          </p:cNvPr>
          <p:cNvSpPr txBox="1"/>
          <p:nvPr/>
        </p:nvSpPr>
        <p:spPr>
          <a:xfrm>
            <a:off x="314799" y="1193030"/>
            <a:ext cx="216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Sites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corticoid action</a:t>
            </a: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7C00B30E-68BA-C5B9-3F54-722C3817FFF0}"/>
              </a:ext>
            </a:extLst>
          </p:cNvPr>
          <p:cNvSpPr/>
          <p:nvPr/>
        </p:nvSpPr>
        <p:spPr>
          <a:xfrm>
            <a:off x="81192" y="1218378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iamond 58">
            <a:extLst>
              <a:ext uri="{FF2B5EF4-FFF2-40B4-BE49-F238E27FC236}">
                <a16:creationId xmlns:a16="http://schemas.microsoft.com/office/drawing/2014/main" id="{3E3EE91F-9E73-0860-7EB4-9E9B0ABAA0B7}"/>
              </a:ext>
            </a:extLst>
          </p:cNvPr>
          <p:cNvSpPr/>
          <p:nvPr/>
        </p:nvSpPr>
        <p:spPr>
          <a:xfrm>
            <a:off x="36859" y="3745509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491EE7-F66C-D0E7-DB45-DBBF5EAAF5EF}"/>
              </a:ext>
            </a:extLst>
          </p:cNvPr>
          <p:cNvGrpSpPr/>
          <p:nvPr/>
        </p:nvGrpSpPr>
        <p:grpSpPr>
          <a:xfrm>
            <a:off x="2780973" y="2078258"/>
            <a:ext cx="1508759" cy="461665"/>
            <a:chOff x="2712149" y="1495390"/>
            <a:chExt cx="1508759" cy="46166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AAD3AF6-52C6-6A53-501C-01D713DCDC12}"/>
                </a:ext>
              </a:extLst>
            </p:cNvPr>
            <p:cNvSpPr txBox="1"/>
            <p:nvPr/>
          </p:nvSpPr>
          <p:spPr>
            <a:xfrm>
              <a:off x="2980935" y="1495390"/>
              <a:ext cx="123997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Glu2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Diamond 62">
              <a:extLst>
                <a:ext uri="{FF2B5EF4-FFF2-40B4-BE49-F238E27FC236}">
                  <a16:creationId xmlns:a16="http://schemas.microsoft.com/office/drawing/2014/main" id="{3E070E2C-5E1D-3654-D4C6-E92CDB155527}"/>
                </a:ext>
              </a:extLst>
            </p:cNvPr>
            <p:cNvSpPr/>
            <p:nvPr/>
          </p:nvSpPr>
          <p:spPr>
            <a:xfrm>
              <a:off x="2712149" y="1523698"/>
              <a:ext cx="284926" cy="338059"/>
            </a:xfrm>
            <a:prstGeom prst="diamond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Down Arrow 63">
              <a:extLst>
                <a:ext uri="{FF2B5EF4-FFF2-40B4-BE49-F238E27FC236}">
                  <a16:creationId xmlns:a16="http://schemas.microsoft.com/office/drawing/2014/main" id="{D001E73F-B8B6-0A15-0FA2-74EDB84EA16D}"/>
                </a:ext>
              </a:extLst>
            </p:cNvPr>
            <p:cNvSpPr/>
            <p:nvPr/>
          </p:nvSpPr>
          <p:spPr bwMode="auto">
            <a:xfrm>
              <a:off x="3020221" y="1574355"/>
              <a:ext cx="232833" cy="33443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E010F3E-D1D2-D2DE-3BDE-BBBB560603C4}"/>
              </a:ext>
            </a:extLst>
          </p:cNvPr>
          <p:cNvCxnSpPr>
            <a:cxnSpLocks/>
          </p:cNvCxnSpPr>
          <p:nvPr/>
        </p:nvCxnSpPr>
        <p:spPr>
          <a:xfrm>
            <a:off x="7789167" y="5172409"/>
            <a:ext cx="2546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 9">
            <a:extLst>
              <a:ext uri="{FF2B5EF4-FFF2-40B4-BE49-F238E27FC236}">
                <a16:creationId xmlns:a16="http://schemas.microsoft.com/office/drawing/2014/main" id="{DA650FD2-FC68-0074-A3DA-B5B736D671A1}"/>
              </a:ext>
            </a:extLst>
          </p:cNvPr>
          <p:cNvSpPr>
            <a:spLocks/>
          </p:cNvSpPr>
          <p:nvPr/>
        </p:nvSpPr>
        <p:spPr bwMode="auto">
          <a:xfrm rot="242282" flipH="1">
            <a:off x="6558081" y="1795265"/>
            <a:ext cx="647700" cy="1042099"/>
          </a:xfrm>
          <a:custGeom>
            <a:avLst/>
            <a:gdLst>
              <a:gd name="T0" fmla="*/ 0 w 408"/>
              <a:gd name="T1" fmla="*/ 0 h 816"/>
              <a:gd name="T2" fmla="*/ 2147483646 w 408"/>
              <a:gd name="T3" fmla="*/ 2147483646 h 816"/>
              <a:gd name="T4" fmla="*/ 2147483646 w 408"/>
              <a:gd name="T5" fmla="*/ 2147483646 h 816"/>
              <a:gd name="T6" fmla="*/ 2147483646 w 408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816"/>
              <a:gd name="T14" fmla="*/ 408 w 40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816">
                <a:moveTo>
                  <a:pt x="0" y="0"/>
                </a:moveTo>
                <a:cubicBezTo>
                  <a:pt x="16" y="63"/>
                  <a:pt x="32" y="126"/>
                  <a:pt x="80" y="200"/>
                </a:cubicBezTo>
                <a:cubicBezTo>
                  <a:pt x="127" y="273"/>
                  <a:pt x="233" y="337"/>
                  <a:pt x="288" y="440"/>
                </a:cubicBezTo>
                <a:cubicBezTo>
                  <a:pt x="342" y="542"/>
                  <a:pt x="375" y="679"/>
                  <a:pt x="408" y="816"/>
                </a:cubicBezTo>
              </a:path>
            </a:pathLst>
          </a:custGeom>
          <a:noFill/>
          <a:ln w="107950">
            <a:solidFill>
              <a:srgbClr val="FF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449F2D53-36DF-A6E4-2EE1-2CA48877D7EA}"/>
              </a:ext>
            </a:extLst>
          </p:cNvPr>
          <p:cNvSpPr/>
          <p:nvPr/>
        </p:nvSpPr>
        <p:spPr>
          <a:xfrm>
            <a:off x="6622371" y="1109182"/>
            <a:ext cx="1830395" cy="1657450"/>
          </a:xfrm>
          <a:prstGeom prst="star5">
            <a:avLst>
              <a:gd name="adj" fmla="val 31255"/>
              <a:gd name="hf" fmla="val 105146"/>
              <a:gd name="vf" fmla="val 110557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766EC-ABB3-434F-A98D-712F3F2DA6FC}"/>
              </a:ext>
            </a:extLst>
          </p:cNvPr>
          <p:cNvSpPr txBox="1"/>
          <p:nvPr/>
        </p:nvSpPr>
        <p:spPr>
          <a:xfrm>
            <a:off x="6648800" y="1603357"/>
            <a:ext cx="1734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corticoids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FA7B0BF-73FA-8153-A076-4D2CDB32F9A7}"/>
              </a:ext>
            </a:extLst>
          </p:cNvPr>
          <p:cNvSpPr txBox="1"/>
          <p:nvPr/>
        </p:nvSpPr>
        <p:spPr>
          <a:xfrm>
            <a:off x="4004649" y="3082211"/>
            <a:ext cx="1499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Diamond 118">
            <a:extLst>
              <a:ext uri="{FF2B5EF4-FFF2-40B4-BE49-F238E27FC236}">
                <a16:creationId xmlns:a16="http://schemas.microsoft.com/office/drawing/2014/main" id="{6CAA4251-EB46-A12B-19A4-56123E67D215}"/>
              </a:ext>
            </a:extLst>
          </p:cNvPr>
          <p:cNvSpPr/>
          <p:nvPr/>
        </p:nvSpPr>
        <p:spPr>
          <a:xfrm>
            <a:off x="4509807" y="2420167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Diamond 119">
            <a:extLst>
              <a:ext uri="{FF2B5EF4-FFF2-40B4-BE49-F238E27FC236}">
                <a16:creationId xmlns:a16="http://schemas.microsoft.com/office/drawing/2014/main" id="{A04099FB-E51C-8331-DB7F-3228A532001A}"/>
              </a:ext>
            </a:extLst>
          </p:cNvPr>
          <p:cNvSpPr/>
          <p:nvPr/>
        </p:nvSpPr>
        <p:spPr>
          <a:xfrm>
            <a:off x="4875043" y="3058781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Diamond 121">
            <a:extLst>
              <a:ext uri="{FF2B5EF4-FFF2-40B4-BE49-F238E27FC236}">
                <a16:creationId xmlns:a16="http://schemas.microsoft.com/office/drawing/2014/main" id="{5C172C4C-FF0C-837A-6BE8-6BB7CB09D802}"/>
              </a:ext>
            </a:extLst>
          </p:cNvPr>
          <p:cNvSpPr/>
          <p:nvPr/>
        </p:nvSpPr>
        <p:spPr>
          <a:xfrm>
            <a:off x="2384023" y="5385614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181" descr="Artery.png">
            <a:extLst>
              <a:ext uri="{FF2B5EF4-FFF2-40B4-BE49-F238E27FC236}">
                <a16:creationId xmlns:a16="http://schemas.microsoft.com/office/drawing/2014/main" id="{FACF876B-23A9-3008-1B12-1EBAEF1A66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48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7856">
            <a:off x="-1099496" y="3314774"/>
            <a:ext cx="4533827" cy="171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28BF4BA-4245-79FB-61A4-69D9EF8D17AE}"/>
              </a:ext>
            </a:extLst>
          </p:cNvPr>
          <p:cNvSpPr txBox="1"/>
          <p:nvPr/>
        </p:nvSpPr>
        <p:spPr>
          <a:xfrm>
            <a:off x="275472" y="3758741"/>
            <a:ext cx="109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GLP-1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GIP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066FE0B-46B4-E472-1768-D1FDE2BD999A}"/>
              </a:ext>
            </a:extLst>
          </p:cNvPr>
          <p:cNvGrpSpPr/>
          <p:nvPr/>
        </p:nvGrpSpPr>
        <p:grpSpPr>
          <a:xfrm>
            <a:off x="2427568" y="3489569"/>
            <a:ext cx="1706692" cy="2480914"/>
            <a:chOff x="2427568" y="3489569"/>
            <a:chExt cx="1706692" cy="248091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1F2D2DC-6006-4BE6-891F-B16BF2D44BFC}"/>
                </a:ext>
              </a:extLst>
            </p:cNvPr>
            <p:cNvSpPr txBox="1"/>
            <p:nvPr/>
          </p:nvSpPr>
          <p:spPr>
            <a:xfrm>
              <a:off x="2635216" y="5601151"/>
              <a:ext cx="1499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Amplifies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5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83E2247-DDCA-6522-1C30-EF9FEC0394B5}"/>
                </a:ext>
              </a:extLst>
            </p:cNvPr>
            <p:cNvSpPr txBox="1"/>
            <p:nvPr/>
          </p:nvSpPr>
          <p:spPr>
            <a:xfrm>
              <a:off x="2437755" y="3489569"/>
              <a:ext cx="7919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ATP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5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25D8B93-194F-BF67-B74C-5C097ED5DCE6}"/>
                </a:ext>
              </a:extLst>
            </p:cNvPr>
            <p:cNvSpPr txBox="1"/>
            <p:nvPr/>
          </p:nvSpPr>
          <p:spPr>
            <a:xfrm>
              <a:off x="2427568" y="4684107"/>
              <a:ext cx="9245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CAMP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5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8EF9D85-1DFA-EA84-CD11-8D492FB7A1D1}"/>
                </a:ext>
              </a:extLst>
            </p:cNvPr>
            <p:cNvSpPr txBox="1"/>
            <p:nvPr/>
          </p:nvSpPr>
          <p:spPr>
            <a:xfrm>
              <a:off x="2754754" y="3943878"/>
              <a:ext cx="7919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5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0C53E3D3-CABA-35CE-0A0C-18A8C0A14D2C}"/>
              </a:ext>
            </a:extLst>
          </p:cNvPr>
          <p:cNvCxnSpPr>
            <a:cxnSpLocks/>
          </p:cNvCxnSpPr>
          <p:nvPr/>
        </p:nvCxnSpPr>
        <p:spPr>
          <a:xfrm>
            <a:off x="2833736" y="5062961"/>
            <a:ext cx="1914526" cy="519570"/>
          </a:xfrm>
          <a:prstGeom prst="bentConnector3">
            <a:avLst>
              <a:gd name="adj1" fmla="val -1993"/>
            </a:avLst>
          </a:prstGeom>
          <a:ln w="79375">
            <a:solidFill>
              <a:srgbClr val="FF95FF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3D34A49-410F-E15E-4809-96B2680F010B}"/>
              </a:ext>
            </a:extLst>
          </p:cNvPr>
          <p:cNvCxnSpPr>
            <a:cxnSpLocks/>
            <a:stCxn id="124" idx="2"/>
          </p:cNvCxnSpPr>
          <p:nvPr/>
        </p:nvCxnSpPr>
        <p:spPr>
          <a:xfrm flipH="1">
            <a:off x="2833736" y="3858901"/>
            <a:ext cx="1" cy="857844"/>
          </a:xfrm>
          <a:prstGeom prst="straightConnector1">
            <a:avLst/>
          </a:prstGeom>
          <a:ln w="79375">
            <a:solidFill>
              <a:srgbClr val="FF95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Diamond 134">
            <a:extLst>
              <a:ext uri="{FF2B5EF4-FFF2-40B4-BE49-F238E27FC236}">
                <a16:creationId xmlns:a16="http://schemas.microsoft.com/office/drawing/2014/main" id="{2BE0CA03-A110-6915-FE23-CEF5DA8631FA}"/>
              </a:ext>
            </a:extLst>
          </p:cNvPr>
          <p:cNvSpPr/>
          <p:nvPr/>
        </p:nvSpPr>
        <p:spPr>
          <a:xfrm>
            <a:off x="1771933" y="3003045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0D8E4DC-C468-F806-0B42-FFB840C3684F}"/>
              </a:ext>
            </a:extLst>
          </p:cNvPr>
          <p:cNvGrpSpPr/>
          <p:nvPr/>
        </p:nvGrpSpPr>
        <p:grpSpPr>
          <a:xfrm>
            <a:off x="3622742" y="1652925"/>
            <a:ext cx="5698338" cy="5105190"/>
            <a:chOff x="3622742" y="1652925"/>
            <a:chExt cx="5698338" cy="5105190"/>
          </a:xfrm>
        </p:grpSpPr>
        <p:sp>
          <p:nvSpPr>
            <p:cNvPr id="11" name="Cylinder 170">
              <a:extLst>
                <a:ext uri="{FF2B5EF4-FFF2-40B4-BE49-F238E27FC236}">
                  <a16:creationId xmlns:a16="http://schemas.microsoft.com/office/drawing/2014/main" id="{9AEEAD99-BFD0-665A-1126-1BBF8E48F93D}"/>
                </a:ext>
              </a:extLst>
            </p:cNvPr>
            <p:cNvSpPr/>
            <p:nvPr/>
          </p:nvSpPr>
          <p:spPr bwMode="auto">
            <a:xfrm rot="5580159">
              <a:off x="7427373" y="3422095"/>
              <a:ext cx="274320" cy="573577"/>
            </a:xfrm>
            <a:prstGeom prst="can">
              <a:avLst>
                <a:gd name="adj" fmla="val 68892"/>
              </a:avLst>
            </a:prstGeom>
            <a:solidFill>
              <a:srgbClr val="92D05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endParaRPr>
            </a:p>
          </p:txBody>
        </p:sp>
        <p:sp>
          <p:nvSpPr>
            <p:cNvPr id="12" name="Cylinder 170">
              <a:extLst>
                <a:ext uri="{FF2B5EF4-FFF2-40B4-BE49-F238E27FC236}">
                  <a16:creationId xmlns:a16="http://schemas.microsoft.com/office/drawing/2014/main" id="{3EC11742-B0F6-02E7-D6A6-13A64979CB58}"/>
                </a:ext>
              </a:extLst>
            </p:cNvPr>
            <p:cNvSpPr/>
            <p:nvPr/>
          </p:nvSpPr>
          <p:spPr bwMode="auto">
            <a:xfrm rot="5580159">
              <a:off x="7414157" y="4880510"/>
              <a:ext cx="277783" cy="573577"/>
            </a:xfrm>
            <a:prstGeom prst="can">
              <a:avLst>
                <a:gd name="adj" fmla="val 68892"/>
              </a:avLst>
            </a:prstGeom>
            <a:solidFill>
              <a:srgbClr val="92D05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8F362D9-E794-CC5F-0A3A-7814885CF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51076">
              <a:off x="4947470" y="4170354"/>
              <a:ext cx="1192338" cy="980004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7000B53-62C6-C5EB-671A-B46D097F49DF}"/>
                </a:ext>
              </a:extLst>
            </p:cNvPr>
            <p:cNvSpPr/>
            <p:nvPr/>
          </p:nvSpPr>
          <p:spPr>
            <a:xfrm>
              <a:off x="5316129" y="6538861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1E19BB-E1AB-83D6-BAC8-66615D622033}"/>
                </a:ext>
              </a:extLst>
            </p:cNvPr>
            <p:cNvSpPr/>
            <p:nvPr/>
          </p:nvSpPr>
          <p:spPr>
            <a:xfrm flipH="1">
              <a:off x="5411517" y="6400234"/>
              <a:ext cx="138570" cy="140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24A7A6E-32EB-6AF1-C9B5-2DDD82B469E8}"/>
                </a:ext>
              </a:extLst>
            </p:cNvPr>
            <p:cNvSpPr/>
            <p:nvPr/>
          </p:nvSpPr>
          <p:spPr>
            <a:xfrm rot="2659545">
              <a:off x="5140686" y="6259565"/>
              <a:ext cx="138571" cy="1475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43107C2-E84C-0C8A-E4EA-955A397FD1C8}"/>
                </a:ext>
              </a:extLst>
            </p:cNvPr>
            <p:cNvSpPr/>
            <p:nvPr/>
          </p:nvSpPr>
          <p:spPr>
            <a:xfrm flipH="1">
              <a:off x="5542027" y="6511447"/>
              <a:ext cx="138570" cy="140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CC6880-6A5E-57C8-CF84-641E9BDE2048}"/>
                </a:ext>
              </a:extLst>
            </p:cNvPr>
            <p:cNvSpPr/>
            <p:nvPr/>
          </p:nvSpPr>
          <p:spPr>
            <a:xfrm>
              <a:off x="5083699" y="6419362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AC9C7A6-0EAE-2CB8-8093-90D6985064CF}"/>
                </a:ext>
              </a:extLst>
            </p:cNvPr>
            <p:cNvSpPr/>
            <p:nvPr/>
          </p:nvSpPr>
          <p:spPr>
            <a:xfrm>
              <a:off x="4897962" y="6256466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3AE275-3AB6-1C8E-B742-A39C30F019A1}"/>
                </a:ext>
              </a:extLst>
            </p:cNvPr>
            <p:cNvSpPr/>
            <p:nvPr/>
          </p:nvSpPr>
          <p:spPr>
            <a:xfrm rot="2659545" flipH="1">
              <a:off x="5243578" y="6419554"/>
              <a:ext cx="138570" cy="140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571D30-9862-18B2-76B4-97E5B0E0B82D}"/>
                </a:ext>
              </a:extLst>
            </p:cNvPr>
            <p:cNvSpPr/>
            <p:nvPr/>
          </p:nvSpPr>
          <p:spPr>
            <a:xfrm>
              <a:off x="5517040" y="6197590"/>
              <a:ext cx="138571" cy="1475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54C746-CBA1-8B78-357F-E244D2FEE652}"/>
                </a:ext>
              </a:extLst>
            </p:cNvPr>
            <p:cNvSpPr/>
            <p:nvPr/>
          </p:nvSpPr>
          <p:spPr>
            <a:xfrm>
              <a:off x="5285311" y="6165317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4B3CD9-39EE-B03A-3EE0-0BAFC25D6595}"/>
                </a:ext>
              </a:extLst>
            </p:cNvPr>
            <p:cNvSpPr/>
            <p:nvPr/>
          </p:nvSpPr>
          <p:spPr>
            <a:xfrm rot="5986541">
              <a:off x="5465426" y="5250151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DFF50D5-99E3-5EB7-69A0-82DC4251F4F7}"/>
                </a:ext>
              </a:extLst>
            </p:cNvPr>
            <p:cNvSpPr/>
            <p:nvPr/>
          </p:nvSpPr>
          <p:spPr>
            <a:xfrm rot="5986541" flipH="1">
              <a:off x="5685186" y="5659449"/>
              <a:ext cx="138571" cy="140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02C00CA-4AD9-8B8D-2C0B-5193F7C7CC1F}"/>
                </a:ext>
              </a:extLst>
            </p:cNvPr>
            <p:cNvSpPr/>
            <p:nvPr/>
          </p:nvSpPr>
          <p:spPr>
            <a:xfrm rot="5986541">
              <a:off x="5241809" y="5322106"/>
              <a:ext cx="138571" cy="1475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10A2924-BD1C-CD29-D237-5CB3918F3387}"/>
                </a:ext>
              </a:extLst>
            </p:cNvPr>
            <p:cNvSpPr/>
            <p:nvPr/>
          </p:nvSpPr>
          <p:spPr>
            <a:xfrm rot="5986541" flipH="1">
              <a:off x="5296822" y="5469169"/>
              <a:ext cx="138571" cy="140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32889AD-DBEE-07AA-E1EB-1C07282318F0}"/>
                </a:ext>
              </a:extLst>
            </p:cNvPr>
            <p:cNvSpPr/>
            <p:nvPr/>
          </p:nvSpPr>
          <p:spPr>
            <a:xfrm rot="5986541">
              <a:off x="4911888" y="5514607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F22A675-951B-E1C4-B1BB-9E2019D32D91}"/>
                </a:ext>
              </a:extLst>
            </p:cNvPr>
            <p:cNvSpPr/>
            <p:nvPr/>
          </p:nvSpPr>
          <p:spPr>
            <a:xfrm rot="5986541">
              <a:off x="5039038" y="5327398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0D57E3B-3ACB-30E7-EEE5-0E9C491DDBDB}"/>
                </a:ext>
              </a:extLst>
            </p:cNvPr>
            <p:cNvSpPr/>
            <p:nvPr/>
          </p:nvSpPr>
          <p:spPr>
            <a:xfrm rot="5986541" flipH="1">
              <a:off x="5448819" y="5548546"/>
              <a:ext cx="138571" cy="140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A1D2A4A-2B41-45ED-A7DD-DC681FAD6B01}"/>
                </a:ext>
              </a:extLst>
            </p:cNvPr>
            <p:cNvSpPr/>
            <p:nvPr/>
          </p:nvSpPr>
          <p:spPr>
            <a:xfrm rot="5986541">
              <a:off x="4978749" y="5755303"/>
              <a:ext cx="138571" cy="1475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B4A7A1C-8C42-94D9-3B14-4FF88A0C9A76}"/>
                </a:ext>
              </a:extLst>
            </p:cNvPr>
            <p:cNvSpPr/>
            <p:nvPr/>
          </p:nvSpPr>
          <p:spPr>
            <a:xfrm rot="5986541">
              <a:off x="5619488" y="5579284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37CD30-11A9-0694-E133-DFC9D8F82790}"/>
                </a:ext>
              </a:extLst>
            </p:cNvPr>
            <p:cNvSpPr/>
            <p:nvPr/>
          </p:nvSpPr>
          <p:spPr>
            <a:xfrm rot="5986541">
              <a:off x="5128483" y="5514958"/>
              <a:ext cx="138571" cy="1475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2118821-D2C6-B06C-7175-CB0CAB041318}"/>
                </a:ext>
              </a:extLst>
            </p:cNvPr>
            <p:cNvSpPr/>
            <p:nvPr/>
          </p:nvSpPr>
          <p:spPr>
            <a:xfrm rot="6101178" flipH="1">
              <a:off x="5337864" y="5659013"/>
              <a:ext cx="138571" cy="140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E2C9751-BF99-8EE9-38F2-698C3234B924}"/>
                </a:ext>
              </a:extLst>
            </p:cNvPr>
            <p:cNvSpPr/>
            <p:nvPr/>
          </p:nvSpPr>
          <p:spPr>
            <a:xfrm rot="5986541">
              <a:off x="5488579" y="5756635"/>
              <a:ext cx="195491" cy="2081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F41FDA2-3F4B-8AA2-A802-F6C15854539A}"/>
                </a:ext>
              </a:extLst>
            </p:cNvPr>
            <p:cNvSpPr/>
            <p:nvPr/>
          </p:nvSpPr>
          <p:spPr>
            <a:xfrm rot="5986541" flipH="1">
              <a:off x="5332371" y="5811715"/>
              <a:ext cx="138571" cy="140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3588A8-64A5-3A65-694A-A0558C360D3C}"/>
                </a:ext>
              </a:extLst>
            </p:cNvPr>
            <p:cNvSpPr/>
            <p:nvPr/>
          </p:nvSpPr>
          <p:spPr>
            <a:xfrm rot="5986541">
              <a:off x="5111064" y="5631552"/>
              <a:ext cx="208734" cy="2318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CC08128-D402-168A-460D-57F742BFF936}"/>
                </a:ext>
              </a:extLst>
            </p:cNvPr>
            <p:cNvSpPr txBox="1"/>
            <p:nvPr/>
          </p:nvSpPr>
          <p:spPr>
            <a:xfrm>
              <a:off x="7678479" y="3360462"/>
              <a:ext cx="1573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ATPase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C3A22BB-1C9D-C4F2-30EB-751A1B781AE8}"/>
                </a:ext>
              </a:extLst>
            </p:cNvPr>
            <p:cNvSpPr txBox="1"/>
            <p:nvPr/>
          </p:nvSpPr>
          <p:spPr>
            <a:xfrm>
              <a:off x="7139974" y="4279735"/>
              <a:ext cx="21811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6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Depolarization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ACA73C2-8D45-BE00-4630-ACC67535B71A}"/>
                </a:ext>
              </a:extLst>
            </p:cNvPr>
            <p:cNvSpPr txBox="1"/>
            <p:nvPr/>
          </p:nvSpPr>
          <p:spPr>
            <a:xfrm>
              <a:off x="7585386" y="4982632"/>
              <a:ext cx="15731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++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A2868AC-C40C-CF2B-9D45-024F91255EA9}"/>
                </a:ext>
              </a:extLst>
            </p:cNvPr>
            <p:cNvSpPr txBox="1"/>
            <p:nvPr/>
          </p:nvSpPr>
          <p:spPr>
            <a:xfrm>
              <a:off x="7324901" y="5353134"/>
              <a:ext cx="1573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Channel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B2D2538-0393-6A83-0C21-0428A63C848C}"/>
                </a:ext>
              </a:extLst>
            </p:cNvPr>
            <p:cNvSpPr txBox="1"/>
            <p:nvPr/>
          </p:nvSpPr>
          <p:spPr>
            <a:xfrm>
              <a:off x="5772686" y="5065203"/>
              <a:ext cx="15731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++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134C93A-18ED-192F-83F0-0A17C5A95C65}"/>
                </a:ext>
              </a:extLst>
            </p:cNvPr>
            <p:cNvCxnSpPr>
              <a:cxnSpLocks/>
            </p:cNvCxnSpPr>
            <p:nvPr/>
          </p:nvCxnSpPr>
          <p:spPr>
            <a:xfrm>
              <a:off x="8452766" y="3945625"/>
              <a:ext cx="0" cy="438892"/>
            </a:xfrm>
            <a:prstGeom prst="straightConnector1">
              <a:avLst/>
            </a:prstGeom>
            <a:ln w="793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6B89F3A-CBDE-B2EF-A15D-A8FD46A878F6}"/>
                </a:ext>
              </a:extLst>
            </p:cNvPr>
            <p:cNvCxnSpPr>
              <a:cxnSpLocks/>
            </p:cNvCxnSpPr>
            <p:nvPr/>
          </p:nvCxnSpPr>
          <p:spPr>
            <a:xfrm>
              <a:off x="8452766" y="4614252"/>
              <a:ext cx="0" cy="438892"/>
            </a:xfrm>
            <a:prstGeom prst="straightConnector1">
              <a:avLst/>
            </a:prstGeom>
            <a:ln w="793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227B03C-A956-4F6D-79FF-630C56AC94D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039932" y="4952963"/>
              <a:ext cx="0" cy="438892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3004987-5E39-70CB-4E0B-AF01C0B707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2052" y="5288701"/>
              <a:ext cx="510690" cy="260869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DC6448A-01D9-D1E2-5B0C-7428EEC240AF}"/>
                </a:ext>
              </a:extLst>
            </p:cNvPr>
            <p:cNvSpPr txBox="1"/>
            <p:nvPr/>
          </p:nvSpPr>
          <p:spPr>
            <a:xfrm>
              <a:off x="6206744" y="3482009"/>
              <a:ext cx="777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ATP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DCFE756-40EF-D28E-7F4F-D9CACB6732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8175" y="3894452"/>
              <a:ext cx="389733" cy="420609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A16984C-BE50-63DC-A900-B8E764778652}"/>
                </a:ext>
              </a:extLst>
            </p:cNvPr>
            <p:cNvGrpSpPr/>
            <p:nvPr/>
          </p:nvGrpSpPr>
          <p:grpSpPr>
            <a:xfrm>
              <a:off x="6877581" y="3555350"/>
              <a:ext cx="345611" cy="269590"/>
              <a:chOff x="7035770" y="3285759"/>
              <a:chExt cx="345611" cy="269590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A901C7C-2304-0DDA-5E82-311F4F24C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381" y="3285759"/>
                <a:ext cx="0" cy="2695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F517AD1-2A43-FC20-D65C-77863B2A3D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5770" y="3418269"/>
                <a:ext cx="338436" cy="228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345534BA-B9F8-44C6-B9C1-883B40C32D53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H="1">
              <a:off x="5160406" y="5881764"/>
              <a:ext cx="63018" cy="403175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8EF6A17-3F92-3BEA-98F8-F004B84DCC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3090" y="2316314"/>
              <a:ext cx="0" cy="570733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ylinder 436">
              <a:extLst>
                <a:ext uri="{FF2B5EF4-FFF2-40B4-BE49-F238E27FC236}">
                  <a16:creationId xmlns:a16="http://schemas.microsoft.com/office/drawing/2014/main" id="{599ABBDF-9D4A-7505-0DF0-6EF91407CEBE}"/>
                </a:ext>
              </a:extLst>
            </p:cNvPr>
            <p:cNvSpPr/>
            <p:nvPr/>
          </p:nvSpPr>
          <p:spPr bwMode="auto">
            <a:xfrm flipH="1">
              <a:off x="4103151" y="1652925"/>
              <a:ext cx="519878" cy="780710"/>
            </a:xfrm>
            <a:prstGeom prst="can">
              <a:avLst>
                <a:gd name="adj" fmla="val 68892"/>
              </a:avLst>
            </a:prstGeom>
            <a:solidFill>
              <a:srgbClr val="92D05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35D60F9-2641-259B-801D-C13608087466}"/>
                </a:ext>
              </a:extLst>
            </p:cNvPr>
            <p:cNvCxnSpPr>
              <a:cxnSpLocks/>
            </p:cNvCxnSpPr>
            <p:nvPr/>
          </p:nvCxnSpPr>
          <p:spPr>
            <a:xfrm>
              <a:off x="4363090" y="3687860"/>
              <a:ext cx="0" cy="425846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7780624-768E-8E9B-6262-91AF8911FBF9}"/>
                </a:ext>
              </a:extLst>
            </p:cNvPr>
            <p:cNvSpPr txBox="1"/>
            <p:nvPr/>
          </p:nvSpPr>
          <p:spPr>
            <a:xfrm>
              <a:off x="3673849" y="4037793"/>
              <a:ext cx="1499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Pyruvate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3AFB601-81DF-C100-DE87-F2D7FD59A396}"/>
                </a:ext>
              </a:extLst>
            </p:cNvPr>
            <p:cNvSpPr txBox="1"/>
            <p:nvPr/>
          </p:nvSpPr>
          <p:spPr>
            <a:xfrm>
              <a:off x="3631801" y="3368849"/>
              <a:ext cx="1499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G6P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A98F344-C50D-6DA7-5C72-6263A46D6F6D}"/>
                </a:ext>
              </a:extLst>
            </p:cNvPr>
            <p:cNvSpPr txBox="1"/>
            <p:nvPr/>
          </p:nvSpPr>
          <p:spPr>
            <a:xfrm>
              <a:off x="3622742" y="2769720"/>
              <a:ext cx="1499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Glucose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EDC9C9F-1EAE-10E0-EDFB-8316E5170F10}"/>
                </a:ext>
              </a:extLst>
            </p:cNvPr>
            <p:cNvCxnSpPr>
              <a:cxnSpLocks/>
            </p:cNvCxnSpPr>
            <p:nvPr/>
          </p:nvCxnSpPr>
          <p:spPr>
            <a:xfrm>
              <a:off x="4363090" y="3058167"/>
              <a:ext cx="0" cy="425846"/>
            </a:xfrm>
            <a:prstGeom prst="straightConnector1">
              <a:avLst/>
            </a:prstGeom>
            <a:ln w="793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>
              <a:extLst>
                <a:ext uri="{FF2B5EF4-FFF2-40B4-BE49-F238E27FC236}">
                  <a16:creationId xmlns:a16="http://schemas.microsoft.com/office/drawing/2014/main" id="{3FDB1C79-8A6B-514B-9F52-D433CD5B6651}"/>
                </a:ext>
              </a:extLst>
            </p:cNvPr>
            <p:cNvCxnSpPr>
              <a:cxnSpLocks/>
            </p:cNvCxnSpPr>
            <p:nvPr/>
          </p:nvCxnSpPr>
          <p:spPr>
            <a:xfrm>
              <a:off x="4351264" y="4390186"/>
              <a:ext cx="532953" cy="300056"/>
            </a:xfrm>
            <a:prstGeom prst="bentConnector3">
              <a:avLst>
                <a:gd name="adj1" fmla="val 4392"/>
              </a:avLst>
            </a:prstGeom>
            <a:ln w="79375">
              <a:solidFill>
                <a:schemeClr val="tx1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567456F-B4A8-6DD2-DEC8-0BE913531860}"/>
                </a:ext>
              </a:extLst>
            </p:cNvPr>
            <p:cNvSpPr txBox="1"/>
            <p:nvPr/>
          </p:nvSpPr>
          <p:spPr>
            <a:xfrm>
              <a:off x="5700959" y="6388783"/>
              <a:ext cx="1499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Exocytosis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842743-18BC-93F3-A0A4-0FB24CD4EA9B}"/>
              </a:ext>
            </a:extLst>
          </p:cNvPr>
          <p:cNvSpPr txBox="1"/>
          <p:nvPr/>
        </p:nvSpPr>
        <p:spPr>
          <a:xfrm>
            <a:off x="5808103" y="562705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Insulin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9E374191-CA0A-27E4-DE72-9E2940BA499F}"/>
              </a:ext>
            </a:extLst>
          </p:cNvPr>
          <p:cNvSpPr/>
          <p:nvPr/>
        </p:nvSpPr>
        <p:spPr>
          <a:xfrm>
            <a:off x="6682769" y="4698426"/>
            <a:ext cx="284926" cy="33805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927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F98BF0-5F4A-250E-1833-0FA88245D742}"/>
              </a:ext>
            </a:extLst>
          </p:cNvPr>
          <p:cNvGrpSpPr/>
          <p:nvPr/>
        </p:nvGrpSpPr>
        <p:grpSpPr>
          <a:xfrm>
            <a:off x="468608" y="99781"/>
            <a:ext cx="8174341" cy="1488002"/>
            <a:chOff x="468608" y="99781"/>
            <a:chExt cx="8174341" cy="1488002"/>
          </a:xfrm>
        </p:grpSpPr>
        <p:sp>
          <p:nvSpPr>
            <p:cNvPr id="505860" name="TextBox 126">
              <a:extLst>
                <a:ext uri="{FF2B5EF4-FFF2-40B4-BE49-F238E27FC236}">
                  <a16:creationId xmlns:a16="http://schemas.microsoft.com/office/drawing/2014/main" id="{782CDC0D-0BFF-4840-328F-FB115850B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08" y="99781"/>
              <a:ext cx="8174341" cy="120032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EFFECT OF DEXAMETHASONE ON INS-1 CELL DEATH 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(TUNEL ASSAY) AND APOTOTIC MARKERS 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(CASPASE-3 ACTIVITY)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E0774EE-57EC-F8E4-A998-3780013D77B3}"/>
                </a:ext>
              </a:extLst>
            </p:cNvPr>
            <p:cNvSpPr txBox="1"/>
            <p:nvPr/>
          </p:nvSpPr>
          <p:spPr>
            <a:xfrm>
              <a:off x="2829730" y="1280006"/>
              <a:ext cx="35525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Ranta</a:t>
              </a: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 et al, Diabetes 55:1380-90, 2006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F4A20A-BE7F-7244-48E1-31DC8A094D18}"/>
              </a:ext>
            </a:extLst>
          </p:cNvPr>
          <p:cNvGrpSpPr/>
          <p:nvPr/>
        </p:nvGrpSpPr>
        <p:grpSpPr>
          <a:xfrm>
            <a:off x="3174053" y="3991806"/>
            <a:ext cx="4716253" cy="2541260"/>
            <a:chOff x="3174053" y="4251658"/>
            <a:chExt cx="4716253" cy="254126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6001AD-3E35-ACA3-070B-F9263393F5B0}"/>
                </a:ext>
              </a:extLst>
            </p:cNvPr>
            <p:cNvGrpSpPr/>
            <p:nvPr/>
          </p:nvGrpSpPr>
          <p:grpSpPr>
            <a:xfrm>
              <a:off x="3174053" y="5442200"/>
              <a:ext cx="1125304" cy="1350718"/>
              <a:chOff x="3174053" y="5442200"/>
              <a:chExt cx="1125304" cy="135071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03EC773-6A9A-F660-744B-2795D0A30D0C}"/>
                  </a:ext>
                </a:extLst>
              </p:cNvPr>
              <p:cNvGrpSpPr/>
              <p:nvPr/>
            </p:nvGrpSpPr>
            <p:grpSpPr>
              <a:xfrm>
                <a:off x="3552814" y="5442200"/>
                <a:ext cx="278242" cy="468828"/>
                <a:chOff x="1256945" y="2238375"/>
                <a:chExt cx="84678" cy="339518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EBCFDBF-6267-D03D-0716-D456BE5E270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299284" y="2238375"/>
                  <a:ext cx="0" cy="33634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77A212E-9042-86CC-6122-FA226A43D30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256945" y="2238375"/>
                  <a:ext cx="84678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07081F5-3D2F-861A-EE9F-81594E8191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256945" y="2577893"/>
                  <a:ext cx="84678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0" name="Text Box 45">
                <a:extLst>
                  <a:ext uri="{FF2B5EF4-FFF2-40B4-BE49-F238E27FC236}">
                    <a16:creationId xmlns:a16="http://schemas.microsoft.com/office/drawing/2014/main" id="{720EF0C0-A1FD-DA7D-54FD-7225A516C6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4053" y="6227542"/>
                <a:ext cx="1125304" cy="565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72229" tIns="36114" rIns="72229" bIns="36114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457200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3FEFF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rPr>
                  <a:t>Dexa</a:t>
                </a: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FEFF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rPr>
                  <a:t> +</a:t>
                </a:r>
              </a:p>
              <a:p>
                <a:pPr marL="0" marR="0" lvl="0" indent="0" algn="ctr" defTabSz="457200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FEFF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rPr>
                  <a:t>Exendin-4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ADBED35-6521-81A7-66D4-25C5782AE434}"/>
                  </a:ext>
                </a:extLst>
              </p:cNvPr>
              <p:cNvSpPr/>
              <p:nvPr/>
            </p:nvSpPr>
            <p:spPr bwMode="auto">
              <a:xfrm>
                <a:off x="3263115" y="5542676"/>
                <a:ext cx="897330" cy="672958"/>
              </a:xfrm>
              <a:prstGeom prst="rect">
                <a:avLst/>
              </a:prstGeom>
              <a:solidFill>
                <a:srgbClr val="73FE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EF0115-1FD4-3F6A-EC98-12F37B00E9EF}"/>
                </a:ext>
              </a:extLst>
            </p:cNvPr>
            <p:cNvGrpSpPr/>
            <p:nvPr/>
          </p:nvGrpSpPr>
          <p:grpSpPr>
            <a:xfrm>
              <a:off x="6765002" y="4251658"/>
              <a:ext cx="1125304" cy="2541260"/>
              <a:chOff x="6765002" y="4251658"/>
              <a:chExt cx="1125304" cy="2541260"/>
            </a:xfrm>
          </p:grpSpPr>
          <p:sp>
            <p:nvSpPr>
              <p:cNvPr id="505867" name="Text Box 45">
                <a:extLst>
                  <a:ext uri="{FF2B5EF4-FFF2-40B4-BE49-F238E27FC236}">
                    <a16:creationId xmlns:a16="http://schemas.microsoft.com/office/drawing/2014/main" id="{B7FB3E7B-4756-BD31-8778-1B95FA5100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5002" y="6227542"/>
                <a:ext cx="1125304" cy="565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72229" tIns="36114" rIns="72229" bIns="36114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457200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3FEFF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rPr>
                  <a:t>Dexa</a:t>
                </a: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FEFF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rPr>
                  <a:t> +</a:t>
                </a:r>
              </a:p>
              <a:p>
                <a:pPr marL="0" marR="0" lvl="0" indent="0" algn="ctr" defTabSz="457200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FEFF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rPr>
                  <a:t>Exendin-4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DC07769-4099-788C-5619-777B87F8B6B9}"/>
                  </a:ext>
                </a:extLst>
              </p:cNvPr>
              <p:cNvGrpSpPr/>
              <p:nvPr/>
            </p:nvGrpSpPr>
            <p:grpSpPr>
              <a:xfrm>
                <a:off x="7158389" y="4251658"/>
                <a:ext cx="278242" cy="468828"/>
                <a:chOff x="1256945" y="2238375"/>
                <a:chExt cx="84678" cy="339518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A67274F-4EE3-D4A3-7136-B1FB4D21437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299284" y="2238375"/>
                  <a:ext cx="0" cy="33634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DA9D6AB-33CD-37A1-5161-273E17EB143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256945" y="2238375"/>
                  <a:ext cx="84678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6AEB9DF-BEF2-28B8-1541-5B94405F4DB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256945" y="2577893"/>
                  <a:ext cx="84678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DD111BB-62DC-EB1C-DF93-BF68C7EAF7C4}"/>
                  </a:ext>
                </a:extLst>
              </p:cNvPr>
              <p:cNvSpPr/>
              <p:nvPr/>
            </p:nvSpPr>
            <p:spPr bwMode="auto">
              <a:xfrm>
                <a:off x="6848845" y="4474751"/>
                <a:ext cx="897330" cy="1739909"/>
              </a:xfrm>
              <a:prstGeom prst="rect">
                <a:avLst/>
              </a:prstGeom>
              <a:solidFill>
                <a:srgbClr val="73FE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7F4BFA4-9234-0D66-2AD0-D646B4E80E12}"/>
              </a:ext>
            </a:extLst>
          </p:cNvPr>
          <p:cNvGrpSpPr/>
          <p:nvPr/>
        </p:nvGrpSpPr>
        <p:grpSpPr>
          <a:xfrm>
            <a:off x="132436" y="1682052"/>
            <a:ext cx="3102142" cy="4851014"/>
            <a:chOff x="132436" y="1941904"/>
            <a:chExt cx="3102142" cy="485101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9C28AE-077C-19D5-8843-78DD1925E231}"/>
                </a:ext>
              </a:extLst>
            </p:cNvPr>
            <p:cNvGrpSpPr/>
            <p:nvPr/>
          </p:nvGrpSpPr>
          <p:grpSpPr>
            <a:xfrm>
              <a:off x="1482939" y="5360136"/>
              <a:ext cx="278242" cy="468828"/>
              <a:chOff x="1256945" y="2238375"/>
              <a:chExt cx="84678" cy="33951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626BA4F-13AD-7CCC-DF88-7DDE459803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99284" y="2238375"/>
                <a:ext cx="0" cy="33634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AAB6DB6-24F9-E21D-793E-3F44C0CB2F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56945" y="2238375"/>
                <a:ext cx="8467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A7950F4-6B05-75AC-0E26-AC3D7250C2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56945" y="2577893"/>
                <a:ext cx="8467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0689" name="Line 12">
              <a:extLst>
                <a:ext uri="{FF2B5EF4-FFF2-40B4-BE49-F238E27FC236}">
                  <a16:creationId xmlns:a16="http://schemas.microsoft.com/office/drawing/2014/main" id="{16ACCD47-1A34-1023-564E-A786E5B01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7492" y="2127809"/>
              <a:ext cx="0" cy="41208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7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962" name="Text Box 36">
              <a:extLst>
                <a:ext uri="{FF2B5EF4-FFF2-40B4-BE49-F238E27FC236}">
                  <a16:creationId xmlns:a16="http://schemas.microsoft.com/office/drawing/2014/main" id="{A7467C49-CAE3-22A5-C8A1-72A9A66CA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304345" y="3646105"/>
              <a:ext cx="3500494" cy="626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Tunel Assay 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(% Fractionated Nuclei)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05963" name="Text Box 37">
              <a:extLst>
                <a:ext uri="{FF2B5EF4-FFF2-40B4-BE49-F238E27FC236}">
                  <a16:creationId xmlns:a16="http://schemas.microsoft.com/office/drawing/2014/main" id="{3F1619D1-C34E-0529-58B8-191792A74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997" y="1941904"/>
              <a:ext cx="444027" cy="38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8 -</a:t>
              </a:r>
            </a:p>
          </p:txBody>
        </p:sp>
        <p:sp>
          <p:nvSpPr>
            <p:cNvPr id="505964" name="Text Box 38">
              <a:extLst>
                <a:ext uri="{FF2B5EF4-FFF2-40B4-BE49-F238E27FC236}">
                  <a16:creationId xmlns:a16="http://schemas.microsoft.com/office/drawing/2014/main" id="{228C7F97-0799-04F6-97F8-6E5A2D97E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997" y="3003537"/>
              <a:ext cx="444027" cy="38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6 -</a:t>
              </a:r>
            </a:p>
          </p:txBody>
        </p:sp>
        <p:sp>
          <p:nvSpPr>
            <p:cNvPr id="505965" name="Text Box 39">
              <a:extLst>
                <a:ext uri="{FF2B5EF4-FFF2-40B4-BE49-F238E27FC236}">
                  <a16:creationId xmlns:a16="http://schemas.microsoft.com/office/drawing/2014/main" id="{69455D9D-522D-6D23-46A6-328DBBE35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997" y="4024978"/>
              <a:ext cx="444027" cy="38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4 -</a:t>
              </a:r>
            </a:p>
          </p:txBody>
        </p:sp>
        <p:sp>
          <p:nvSpPr>
            <p:cNvPr id="505966" name="Text Box 40">
              <a:extLst>
                <a:ext uri="{FF2B5EF4-FFF2-40B4-BE49-F238E27FC236}">
                  <a16:creationId xmlns:a16="http://schemas.microsoft.com/office/drawing/2014/main" id="{691D8EA2-0EE6-FEC9-9B81-E5A01BA8F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223" y="6037715"/>
              <a:ext cx="444027" cy="380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0 -</a:t>
              </a:r>
            </a:p>
          </p:txBody>
        </p:sp>
        <p:grpSp>
          <p:nvGrpSpPr>
            <p:cNvPr id="506036" name="Group 506035">
              <a:extLst>
                <a:ext uri="{FF2B5EF4-FFF2-40B4-BE49-F238E27FC236}">
                  <a16:creationId xmlns:a16="http://schemas.microsoft.com/office/drawing/2014/main" id="{99464531-B61E-AB9F-83A2-21C2E480FC3B}"/>
                </a:ext>
              </a:extLst>
            </p:cNvPr>
            <p:cNvGrpSpPr/>
            <p:nvPr/>
          </p:nvGrpSpPr>
          <p:grpSpPr>
            <a:xfrm>
              <a:off x="2481944" y="2403010"/>
              <a:ext cx="278242" cy="468828"/>
              <a:chOff x="1256945" y="2238375"/>
              <a:chExt cx="84678" cy="339518"/>
            </a:xfrm>
          </p:grpSpPr>
          <p:cxnSp>
            <p:nvCxnSpPr>
              <p:cNvPr id="506037" name="Straight Connector 506036">
                <a:extLst>
                  <a:ext uri="{FF2B5EF4-FFF2-40B4-BE49-F238E27FC236}">
                    <a16:creationId xmlns:a16="http://schemas.microsoft.com/office/drawing/2014/main" id="{492B0A0D-E415-F8D0-2ABE-4C04FA1540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99284" y="2238375"/>
                <a:ext cx="0" cy="33634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6038" name="Straight Connector 506037">
                <a:extLst>
                  <a:ext uri="{FF2B5EF4-FFF2-40B4-BE49-F238E27FC236}">
                    <a16:creationId xmlns:a16="http://schemas.microsoft.com/office/drawing/2014/main" id="{0B106920-E58F-F0C7-EC47-A215D63F65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56945" y="2238375"/>
                <a:ext cx="8467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6039" name="Straight Connector 506038">
                <a:extLst>
                  <a:ext uri="{FF2B5EF4-FFF2-40B4-BE49-F238E27FC236}">
                    <a16:creationId xmlns:a16="http://schemas.microsoft.com/office/drawing/2014/main" id="{9D7BBA3D-4BE3-B829-EB61-327762D438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56945" y="2577893"/>
                <a:ext cx="8467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" name="Text Box 39">
              <a:extLst>
                <a:ext uri="{FF2B5EF4-FFF2-40B4-BE49-F238E27FC236}">
                  <a16:creationId xmlns:a16="http://schemas.microsoft.com/office/drawing/2014/main" id="{D3152A2D-DFDB-6D0C-B75A-A84C2A76F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997" y="5046419"/>
              <a:ext cx="444027" cy="38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2 -</a:t>
              </a:r>
            </a:p>
          </p:txBody>
        </p:sp>
        <p:sp>
          <p:nvSpPr>
            <p:cNvPr id="11" name="Text Box 45">
              <a:extLst>
                <a:ext uri="{FF2B5EF4-FFF2-40B4-BE49-F238E27FC236}">
                  <a16:creationId xmlns:a16="http://schemas.microsoft.com/office/drawing/2014/main" id="{3E40BCDE-9EC4-110C-06B6-981D04D97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345" y="6227542"/>
              <a:ext cx="1194233" cy="5653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Dexameth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-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asone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2" name="Text Box 45">
              <a:extLst>
                <a:ext uri="{FF2B5EF4-FFF2-40B4-BE49-F238E27FC236}">
                  <a16:creationId xmlns:a16="http://schemas.microsoft.com/office/drawing/2014/main" id="{B2864907-0842-165C-FCDE-41FB3CD50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4442" y="6227542"/>
              <a:ext cx="875236" cy="3191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Control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C229F1-88D5-8E66-5186-047FB20BA319}"/>
                </a:ext>
              </a:extLst>
            </p:cNvPr>
            <p:cNvSpPr/>
            <p:nvPr/>
          </p:nvSpPr>
          <p:spPr bwMode="auto">
            <a:xfrm>
              <a:off x="1173395" y="5589465"/>
              <a:ext cx="897330" cy="64008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4F9A13-B498-6331-0651-22921B0B88D1}"/>
                </a:ext>
              </a:extLst>
            </p:cNvPr>
            <p:cNvSpPr/>
            <p:nvPr/>
          </p:nvSpPr>
          <p:spPr bwMode="auto">
            <a:xfrm>
              <a:off x="2193135" y="2737864"/>
              <a:ext cx="897330" cy="347777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463F5C-6074-EF72-5BCD-E48D237CDAE8}"/>
                </a:ext>
              </a:extLst>
            </p:cNvPr>
            <p:cNvSpPr txBox="1"/>
            <p:nvPr/>
          </p:nvSpPr>
          <p:spPr>
            <a:xfrm>
              <a:off x="2066940" y="1961509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P&lt;0.001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B3F205-A84E-EE5D-030C-8596EA5FD413}"/>
              </a:ext>
            </a:extLst>
          </p:cNvPr>
          <p:cNvGrpSpPr/>
          <p:nvPr/>
        </p:nvGrpSpPr>
        <p:grpSpPr>
          <a:xfrm>
            <a:off x="4676237" y="1600200"/>
            <a:ext cx="4250739" cy="4932866"/>
            <a:chOff x="4676237" y="1860052"/>
            <a:chExt cx="4250739" cy="4932866"/>
          </a:xfrm>
        </p:grpSpPr>
        <p:sp>
          <p:nvSpPr>
            <p:cNvPr id="505870" name="Line 12">
              <a:extLst>
                <a:ext uri="{FF2B5EF4-FFF2-40B4-BE49-F238E27FC236}">
                  <a16:creationId xmlns:a16="http://schemas.microsoft.com/office/drawing/2014/main" id="{326BB2C9-C5FA-0184-B446-EF24B30FD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5856" y="2116635"/>
              <a:ext cx="0" cy="41208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7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876" name="Text Box 36">
              <a:extLst>
                <a:ext uri="{FF2B5EF4-FFF2-40B4-BE49-F238E27FC236}">
                  <a16:creationId xmlns:a16="http://schemas.microsoft.com/office/drawing/2014/main" id="{779E7084-6E44-FA20-91CE-4321C5517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863264" y="3646105"/>
              <a:ext cx="3500494" cy="626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Caspase-3 Activity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(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mbol" pitchFamily="2" charset="2"/>
                  <a:ea typeface="MS PGothic" panose="020B0600070205080204" pitchFamily="34" charset="-128"/>
                  <a:cs typeface="+mn-cs"/>
                </a:rPr>
                <a:t>m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mol/mg protein)</a:t>
              </a:r>
            </a:p>
          </p:txBody>
        </p:sp>
        <p:sp>
          <p:nvSpPr>
            <p:cNvPr id="505878" name="Text Box 38">
              <a:extLst>
                <a:ext uri="{FF2B5EF4-FFF2-40B4-BE49-F238E27FC236}">
                  <a16:creationId xmlns:a16="http://schemas.microsoft.com/office/drawing/2014/main" id="{B841B380-3485-EB9D-A0FF-8EC28C6DE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6493" y="1930850"/>
              <a:ext cx="729362" cy="38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- 100</a:t>
              </a:r>
            </a:p>
          </p:txBody>
        </p:sp>
        <p:sp>
          <p:nvSpPr>
            <p:cNvPr id="505879" name="Text Box 39">
              <a:extLst>
                <a:ext uri="{FF2B5EF4-FFF2-40B4-BE49-F238E27FC236}">
                  <a16:creationId xmlns:a16="http://schemas.microsoft.com/office/drawing/2014/main" id="{AB678F54-834D-4932-0D35-84994B4BF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6493" y="3992772"/>
              <a:ext cx="586695" cy="38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- 50</a:t>
              </a:r>
            </a:p>
          </p:txBody>
        </p:sp>
        <p:sp>
          <p:nvSpPr>
            <p:cNvPr id="505880" name="Text Box 40">
              <a:extLst>
                <a:ext uri="{FF2B5EF4-FFF2-40B4-BE49-F238E27FC236}">
                  <a16:creationId xmlns:a16="http://schemas.microsoft.com/office/drawing/2014/main" id="{AE728ADB-9F87-E4A7-A76B-E37CF27F6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796493" y="6024548"/>
              <a:ext cx="589279" cy="380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- 0</a:t>
              </a:r>
            </a:p>
          </p:txBody>
        </p:sp>
        <p:sp>
          <p:nvSpPr>
            <p:cNvPr id="505885" name="Text Box 38">
              <a:extLst>
                <a:ext uri="{FF2B5EF4-FFF2-40B4-BE49-F238E27FC236}">
                  <a16:creationId xmlns:a16="http://schemas.microsoft.com/office/drawing/2014/main" id="{ABD9305B-0179-A8E9-6F44-AD099CB80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6493" y="2971859"/>
              <a:ext cx="586695" cy="38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- 75</a:t>
              </a:r>
            </a:p>
          </p:txBody>
        </p:sp>
        <p:sp>
          <p:nvSpPr>
            <p:cNvPr id="3" name="Text Box 39">
              <a:extLst>
                <a:ext uri="{FF2B5EF4-FFF2-40B4-BE49-F238E27FC236}">
                  <a16:creationId xmlns:a16="http://schemas.microsoft.com/office/drawing/2014/main" id="{EC337F1A-A6BF-BD5D-600C-7D0A8DE01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6493" y="5013685"/>
              <a:ext cx="586695" cy="38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- 25</a:t>
              </a:r>
            </a:p>
          </p:txBody>
        </p:sp>
        <p:sp>
          <p:nvSpPr>
            <p:cNvPr id="5" name="Text Box 45">
              <a:extLst>
                <a:ext uri="{FF2B5EF4-FFF2-40B4-BE49-F238E27FC236}">
                  <a16:creationId xmlns:a16="http://schemas.microsoft.com/office/drawing/2014/main" id="{F3250077-CF56-C305-569B-DC7FB4E2E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1294" y="6227542"/>
              <a:ext cx="1194233" cy="5653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Dexameth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-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asone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" name="Text Box 45">
              <a:extLst>
                <a:ext uri="{FF2B5EF4-FFF2-40B4-BE49-F238E27FC236}">
                  <a16:creationId xmlns:a16="http://schemas.microsoft.com/office/drawing/2014/main" id="{07C10A17-9ED9-EDA0-62CA-0A5B3EC66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6237" y="6227542"/>
              <a:ext cx="875236" cy="3191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229" tIns="36114" rIns="72229" bIns="361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rPr>
                <a:t>Control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186D51A-49EF-D82C-1D79-83ED57CBFEFC}"/>
                </a:ext>
              </a:extLst>
            </p:cNvPr>
            <p:cNvGrpSpPr/>
            <p:nvPr/>
          </p:nvGrpSpPr>
          <p:grpSpPr>
            <a:xfrm>
              <a:off x="5024974" y="4896285"/>
              <a:ext cx="278242" cy="468828"/>
              <a:chOff x="1256945" y="2238375"/>
              <a:chExt cx="84678" cy="33951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8639438-971E-0E0E-A2CC-DFFE3B2633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99284" y="2238375"/>
                <a:ext cx="0" cy="33634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70BD5C5-12AB-66E9-1ADE-4E1EE8CB3C9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56945" y="2238375"/>
                <a:ext cx="8467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D68FB0B-5CD0-9EFB-3918-179B3363A7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56945" y="2577893"/>
                <a:ext cx="8467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D18F638-A188-7010-8C00-8B8C60CC7DD7}"/>
                </a:ext>
              </a:extLst>
            </p:cNvPr>
            <p:cNvGrpSpPr/>
            <p:nvPr/>
          </p:nvGrpSpPr>
          <p:grpSpPr>
            <a:xfrm>
              <a:off x="6089289" y="2291508"/>
              <a:ext cx="278242" cy="468828"/>
              <a:chOff x="1256945" y="2238375"/>
              <a:chExt cx="84678" cy="339518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657CF78-41B0-8841-7BBE-60046CA249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99284" y="2238375"/>
                <a:ext cx="0" cy="33634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0E8B21C-75CA-B0DC-E11C-7D615D36F0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56945" y="2238375"/>
                <a:ext cx="8467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2329FE0-40EB-DF0D-73CF-AC360A3CBF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56945" y="2577893"/>
                <a:ext cx="8467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2472E51-188C-6156-3AE6-3560CB345ED1}"/>
                </a:ext>
              </a:extLst>
            </p:cNvPr>
            <p:cNvSpPr/>
            <p:nvPr/>
          </p:nvSpPr>
          <p:spPr bwMode="auto">
            <a:xfrm>
              <a:off x="4715430" y="5051028"/>
              <a:ext cx="897330" cy="116363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896B87B-8742-B89F-13B0-40CF7DD26E70}"/>
                </a:ext>
              </a:extLst>
            </p:cNvPr>
            <p:cNvSpPr/>
            <p:nvPr/>
          </p:nvSpPr>
          <p:spPr bwMode="auto">
            <a:xfrm>
              <a:off x="5779745" y="2492239"/>
              <a:ext cx="897330" cy="372242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961920-0AC1-7D7F-9D89-ED5CF7FB2E54}"/>
                </a:ext>
              </a:extLst>
            </p:cNvPr>
            <p:cNvSpPr txBox="1"/>
            <p:nvPr/>
          </p:nvSpPr>
          <p:spPr>
            <a:xfrm>
              <a:off x="5737034" y="1860052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P&lt;0.001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3FA0599-EAE1-A207-21A1-1304BE6DBCC9}"/>
              </a:ext>
            </a:extLst>
          </p:cNvPr>
          <p:cNvSpPr txBox="1"/>
          <p:nvPr/>
        </p:nvSpPr>
        <p:spPr>
          <a:xfrm>
            <a:off x="-743578" y="27432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9B014EB-52AD-DA50-0616-F3B349279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5" y="4590769"/>
            <a:ext cx="3621496" cy="2267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18067-29D0-4545-2FA2-F1061D863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0" y="1500298"/>
            <a:ext cx="2794000" cy="889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76099A8-2BC9-675A-B1DD-E217E28F5AA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3445529" y="392724"/>
            <a:ext cx="2105695" cy="2245608"/>
          </a:xfrm>
          <a:prstGeom prst="rect">
            <a:avLst/>
          </a:prstGeom>
        </p:spPr>
      </p:pic>
      <p:sp>
        <p:nvSpPr>
          <p:cNvPr id="66" name="Right Arrow 65">
            <a:extLst>
              <a:ext uri="{FF2B5EF4-FFF2-40B4-BE49-F238E27FC236}">
                <a16:creationId xmlns:a16="http://schemas.microsoft.com/office/drawing/2014/main" id="{CD6AE4E8-39F9-99A1-333B-3B07771E2834}"/>
              </a:ext>
            </a:extLst>
          </p:cNvPr>
          <p:cNvSpPr/>
          <p:nvPr/>
        </p:nvSpPr>
        <p:spPr>
          <a:xfrm rot="19752569">
            <a:off x="5463200" y="2950432"/>
            <a:ext cx="1044515" cy="403630"/>
          </a:xfrm>
          <a:prstGeom prst="rightArrow">
            <a:avLst>
              <a:gd name="adj1" fmla="val 50000"/>
              <a:gd name="adj2" fmla="val 81464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ight Arrow 67">
            <a:extLst>
              <a:ext uri="{FF2B5EF4-FFF2-40B4-BE49-F238E27FC236}">
                <a16:creationId xmlns:a16="http://schemas.microsoft.com/office/drawing/2014/main" id="{6F704564-B38F-2740-F9CF-89110F0C6343}"/>
              </a:ext>
            </a:extLst>
          </p:cNvPr>
          <p:cNvSpPr/>
          <p:nvPr/>
        </p:nvSpPr>
        <p:spPr>
          <a:xfrm rot="2427668">
            <a:off x="5645521" y="4267661"/>
            <a:ext cx="1044515" cy="403630"/>
          </a:xfrm>
          <a:prstGeom prst="rightArrow">
            <a:avLst>
              <a:gd name="adj1" fmla="val 50000"/>
              <a:gd name="adj2" fmla="val 81464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ight Arrow 68">
            <a:extLst>
              <a:ext uri="{FF2B5EF4-FFF2-40B4-BE49-F238E27FC236}">
                <a16:creationId xmlns:a16="http://schemas.microsoft.com/office/drawing/2014/main" id="{124AA653-3134-F01A-72D0-354D7ADC5DCC}"/>
              </a:ext>
            </a:extLst>
          </p:cNvPr>
          <p:cNvSpPr/>
          <p:nvPr/>
        </p:nvSpPr>
        <p:spPr>
          <a:xfrm rot="7910897">
            <a:off x="2329360" y="4292059"/>
            <a:ext cx="1044515" cy="403630"/>
          </a:xfrm>
          <a:prstGeom prst="rightArrow">
            <a:avLst>
              <a:gd name="adj1" fmla="val 50000"/>
              <a:gd name="adj2" fmla="val 81464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4FC67916-2623-171A-9ECA-0238B2C635B0}"/>
              </a:ext>
            </a:extLst>
          </p:cNvPr>
          <p:cNvSpPr/>
          <p:nvPr/>
        </p:nvSpPr>
        <p:spPr>
          <a:xfrm rot="14525762">
            <a:off x="2420749" y="2659592"/>
            <a:ext cx="1044515" cy="403630"/>
          </a:xfrm>
          <a:prstGeom prst="rightArrow">
            <a:avLst>
              <a:gd name="adj1" fmla="val 50000"/>
              <a:gd name="adj2" fmla="val 81464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DED44497-C8BD-8C4F-501F-93F725E5BFD6}"/>
              </a:ext>
            </a:extLst>
          </p:cNvPr>
          <p:cNvSpPr/>
          <p:nvPr/>
        </p:nvSpPr>
        <p:spPr>
          <a:xfrm rot="16200000">
            <a:off x="3775585" y="2782267"/>
            <a:ext cx="1044515" cy="403630"/>
          </a:xfrm>
          <a:prstGeom prst="rightArrow">
            <a:avLst>
              <a:gd name="adj1" fmla="val 50000"/>
              <a:gd name="adj2" fmla="val 81464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08A15-C8BC-D261-23E8-A35DC9125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87344">
            <a:off x="5391622" y="4067425"/>
            <a:ext cx="3440994" cy="2604305"/>
          </a:xfrm>
          <a:prstGeom prst="rect">
            <a:avLst/>
          </a:prstGeom>
        </p:spPr>
      </p:pic>
      <p:sp>
        <p:nvSpPr>
          <p:cNvPr id="58407" name="TextBox 82">
            <a:extLst>
              <a:ext uri="{FF2B5EF4-FFF2-40B4-BE49-F238E27FC236}">
                <a16:creationId xmlns:a16="http://schemas.microsoft.com/office/drawing/2014/main" id="{7130DAEA-1EC4-7BCE-C25A-77343CB6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359" y="575120"/>
            <a:ext cx="1683474" cy="400110"/>
          </a:xfrm>
          <a:prstGeom prst="rect">
            <a:avLst/>
          </a:prstGeom>
          <a:solidFill>
            <a:srgbClr val="00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ADIPOCYTE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7F7518-6069-D460-2746-54D50D946910}"/>
              </a:ext>
            </a:extLst>
          </p:cNvPr>
          <p:cNvSpPr txBox="1"/>
          <p:nvPr/>
        </p:nvSpPr>
        <p:spPr bwMode="auto">
          <a:xfrm>
            <a:off x="7299744" y="6299962"/>
            <a:ext cx="1274709" cy="400110"/>
          </a:xfrm>
          <a:prstGeom prst="rect">
            <a:avLst/>
          </a:prstGeom>
          <a:solidFill>
            <a:srgbClr val="966A3B"/>
          </a:solidFill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muscle</a:t>
            </a:r>
          </a:p>
        </p:txBody>
      </p:sp>
      <p:sp>
        <p:nvSpPr>
          <p:cNvPr id="58389" name="TextBox 84">
            <a:extLst>
              <a:ext uri="{FF2B5EF4-FFF2-40B4-BE49-F238E27FC236}">
                <a16:creationId xmlns:a16="http://schemas.microsoft.com/office/drawing/2014/main" id="{8B423972-6038-C3E1-0957-98D3EF0E2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037" y="1685444"/>
            <a:ext cx="941283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LIVER</a:t>
            </a:r>
          </a:p>
        </p:txBody>
      </p:sp>
      <p:sp>
        <p:nvSpPr>
          <p:cNvPr id="2" name="TextBox 84">
            <a:extLst>
              <a:ext uri="{FF2B5EF4-FFF2-40B4-BE49-F238E27FC236}">
                <a16:creationId xmlns:a16="http://schemas.microsoft.com/office/drawing/2014/main" id="{31CF5968-C062-CEA6-F595-4538E49E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678" y="1246860"/>
            <a:ext cx="726481" cy="400110"/>
          </a:xfrm>
          <a:prstGeom prst="rect">
            <a:avLst/>
          </a:prstGeom>
          <a:solidFill>
            <a:srgbClr val="BD67FF"/>
          </a:solidFill>
          <a:ln>
            <a:solidFill>
              <a:srgbClr val="BD67FF"/>
            </a:solidFill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D641A-08F9-28BD-5D4E-6A24769623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96" y="2066296"/>
            <a:ext cx="2691610" cy="17980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2AE173-A348-3DD2-D41C-55AB5EED5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478" y="460460"/>
            <a:ext cx="1989774" cy="21219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1337E9-6977-9AE1-8F5E-46DEE10C2BCD}"/>
              </a:ext>
            </a:extLst>
          </p:cNvPr>
          <p:cNvSpPr txBox="1"/>
          <p:nvPr/>
        </p:nvSpPr>
        <p:spPr>
          <a:xfrm>
            <a:off x="3094902" y="3255381"/>
            <a:ext cx="2791853" cy="954107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GLUCO-CORTICOIDS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892976-7D63-5DA7-ED40-19B994BE1985}"/>
              </a:ext>
            </a:extLst>
          </p:cNvPr>
          <p:cNvGrpSpPr/>
          <p:nvPr/>
        </p:nvGrpSpPr>
        <p:grpSpPr>
          <a:xfrm>
            <a:off x="3867333" y="1051549"/>
            <a:ext cx="1307730" cy="1031347"/>
            <a:chOff x="3942647" y="1224560"/>
            <a:chExt cx="1307730" cy="1031347"/>
          </a:xfrm>
        </p:grpSpPr>
        <p:sp>
          <p:nvSpPr>
            <p:cNvPr id="33" name="Down Arrow 32">
              <a:extLst>
                <a:ext uri="{FF2B5EF4-FFF2-40B4-BE49-F238E27FC236}">
                  <a16:creationId xmlns:a16="http://schemas.microsoft.com/office/drawing/2014/main" id="{B2DF4B79-A0C8-D34C-F578-E18837576BFE}"/>
                </a:ext>
              </a:extLst>
            </p:cNvPr>
            <p:cNvSpPr/>
            <p:nvPr/>
          </p:nvSpPr>
          <p:spPr bwMode="auto">
            <a:xfrm rot="10800000">
              <a:off x="3942647" y="1224560"/>
              <a:ext cx="232833" cy="33443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DB4A7489-CB70-B54D-2BB2-6A7D81439D51}"/>
                </a:ext>
              </a:extLst>
            </p:cNvPr>
            <p:cNvSpPr/>
            <p:nvPr/>
          </p:nvSpPr>
          <p:spPr bwMode="auto">
            <a:xfrm>
              <a:off x="3942647" y="1730452"/>
              <a:ext cx="232833" cy="33584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13" name="TextBox 33">
              <a:extLst>
                <a:ext uri="{FF2B5EF4-FFF2-40B4-BE49-F238E27FC236}">
                  <a16:creationId xmlns:a16="http://schemas.microsoft.com/office/drawing/2014/main" id="{AE166567-61F8-934F-12C6-C4278B879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1102" y="1609576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Glucose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Uptake</a:t>
              </a:r>
            </a:p>
          </p:txBody>
        </p:sp>
        <p:sp>
          <p:nvSpPr>
            <p:cNvPr id="22" name="TextBox 33">
              <a:extLst>
                <a:ext uri="{FF2B5EF4-FFF2-40B4-BE49-F238E27FC236}">
                  <a16:creationId xmlns:a16="http://schemas.microsoft.com/office/drawing/2014/main" id="{4BAB2368-BF88-547F-C499-7921509F1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436" y="1270159"/>
              <a:ext cx="11849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Lipolysis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4652B9-0DC3-4B1D-D177-96B376057F2F}"/>
              </a:ext>
            </a:extLst>
          </p:cNvPr>
          <p:cNvGrpSpPr/>
          <p:nvPr/>
        </p:nvGrpSpPr>
        <p:grpSpPr>
          <a:xfrm>
            <a:off x="6743180" y="2207962"/>
            <a:ext cx="1732030" cy="1177995"/>
            <a:chOff x="3942647" y="1169575"/>
            <a:chExt cx="1732030" cy="1177995"/>
          </a:xfrm>
        </p:grpSpPr>
        <p:sp>
          <p:nvSpPr>
            <p:cNvPr id="27" name="Down Arrow 26">
              <a:extLst>
                <a:ext uri="{FF2B5EF4-FFF2-40B4-BE49-F238E27FC236}">
                  <a16:creationId xmlns:a16="http://schemas.microsoft.com/office/drawing/2014/main" id="{E951323D-C0F8-08AA-F3E3-442757C146E8}"/>
                </a:ext>
              </a:extLst>
            </p:cNvPr>
            <p:cNvSpPr/>
            <p:nvPr/>
          </p:nvSpPr>
          <p:spPr bwMode="auto">
            <a:xfrm rot="10800000">
              <a:off x="3942647" y="1224560"/>
              <a:ext cx="232833" cy="33443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3">
              <a:extLst>
                <a:ext uri="{FF2B5EF4-FFF2-40B4-BE49-F238E27FC236}">
                  <a16:creationId xmlns:a16="http://schemas.microsoft.com/office/drawing/2014/main" id="{D06BE7B9-3D5D-4F04-C8F6-BAA72D389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489" y="1701239"/>
              <a:ext cx="15311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Lipogenesis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(DNL)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894063-9363-5B87-A3C5-D57C88BAA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5379" y="1169575"/>
              <a:ext cx="14542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Gluco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b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neogenesis</a:t>
              </a:r>
            </a:p>
          </p:txBody>
        </p:sp>
      </p:grpSp>
      <p:sp>
        <p:nvSpPr>
          <p:cNvPr id="35" name="Down Arrow 34">
            <a:extLst>
              <a:ext uri="{FF2B5EF4-FFF2-40B4-BE49-F238E27FC236}">
                <a16:creationId xmlns:a16="http://schemas.microsoft.com/office/drawing/2014/main" id="{86E83A90-557B-9B68-CC76-C6BEC7C197A5}"/>
              </a:ext>
            </a:extLst>
          </p:cNvPr>
          <p:cNvSpPr/>
          <p:nvPr/>
        </p:nvSpPr>
        <p:spPr bwMode="auto">
          <a:xfrm>
            <a:off x="1165128" y="1828599"/>
            <a:ext cx="232833" cy="33584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45">
            <a:extLst>
              <a:ext uri="{FF2B5EF4-FFF2-40B4-BE49-F238E27FC236}">
                <a16:creationId xmlns:a16="http://schemas.microsoft.com/office/drawing/2014/main" id="{BEFFA743-CA3A-9F2D-661F-72AD624A4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826" y="1837610"/>
            <a:ext cx="1326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GLP-1/GIP</a:t>
            </a:r>
          </a:p>
        </p:txBody>
      </p:sp>
      <p:sp>
        <p:nvSpPr>
          <p:cNvPr id="58383" name="TextBox 85">
            <a:extLst>
              <a:ext uri="{FF2B5EF4-FFF2-40B4-BE49-F238E27FC236}">
                <a16:creationId xmlns:a16="http://schemas.microsoft.com/office/drawing/2014/main" id="{E83AD22D-781E-9021-61C2-B0467C651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280" y="6249214"/>
            <a:ext cx="1609928" cy="400110"/>
          </a:xfrm>
          <a:prstGeom prst="rect">
            <a:avLst/>
          </a:prstGeom>
          <a:solidFill>
            <a:srgbClr val="FF40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PANCREAS</a:t>
            </a:r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20FD1716-C07F-6F4B-BCB0-A38943BB8EC7}"/>
              </a:ext>
            </a:extLst>
          </p:cNvPr>
          <p:cNvSpPr/>
          <p:nvPr/>
        </p:nvSpPr>
        <p:spPr bwMode="auto">
          <a:xfrm>
            <a:off x="312138" y="4932450"/>
            <a:ext cx="232834" cy="33302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431" name="TextBox 45">
            <a:extLst>
              <a:ext uri="{FF2B5EF4-FFF2-40B4-BE49-F238E27FC236}">
                <a16:creationId xmlns:a16="http://schemas.microsoft.com/office/drawing/2014/main" id="{56766271-39E9-E602-DCFC-D36BAEE48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22" y="4865363"/>
            <a:ext cx="2234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Insulin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Sectetion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Down Arrow 75">
            <a:extLst>
              <a:ext uri="{FF2B5EF4-FFF2-40B4-BE49-F238E27FC236}">
                <a16:creationId xmlns:a16="http://schemas.microsoft.com/office/drawing/2014/main" id="{B01BF302-09B9-3F8E-D56C-00E6FB686DB8}"/>
              </a:ext>
            </a:extLst>
          </p:cNvPr>
          <p:cNvSpPr/>
          <p:nvPr/>
        </p:nvSpPr>
        <p:spPr bwMode="auto">
          <a:xfrm rot="10800000">
            <a:off x="312844" y="5287856"/>
            <a:ext cx="231423" cy="334434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5">
            <a:extLst>
              <a:ext uri="{FF2B5EF4-FFF2-40B4-BE49-F238E27FC236}">
                <a16:creationId xmlns:a16="http://schemas.microsoft.com/office/drawing/2014/main" id="{DF17B4F9-B204-C49B-CCC8-2AA3C1BAE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22" y="5261621"/>
            <a:ext cx="23647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GLP-1 Resistance</a:t>
            </a:r>
          </a:p>
        </p:txBody>
      </p:sp>
      <p:sp>
        <p:nvSpPr>
          <p:cNvPr id="42" name="TextBox 45">
            <a:extLst>
              <a:ext uri="{FF2B5EF4-FFF2-40B4-BE49-F238E27FC236}">
                <a16:creationId xmlns:a16="http://schemas.microsoft.com/office/drawing/2014/main" id="{3BC57D80-6C87-8BE4-3B81-0523063F4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22" y="5619690"/>
            <a:ext cx="2592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Glucagon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Sectetion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1C8C601D-DDB7-869A-8869-DE214C33F2C5}"/>
              </a:ext>
            </a:extLst>
          </p:cNvPr>
          <p:cNvSpPr/>
          <p:nvPr/>
        </p:nvSpPr>
        <p:spPr bwMode="auto">
          <a:xfrm rot="10800000">
            <a:off x="312844" y="5667014"/>
            <a:ext cx="231423" cy="334434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own Arrow 53">
            <a:extLst>
              <a:ext uri="{FF2B5EF4-FFF2-40B4-BE49-F238E27FC236}">
                <a16:creationId xmlns:a16="http://schemas.microsoft.com/office/drawing/2014/main" id="{2D6DD1FB-B307-B2C8-5263-D9AA2663C0DA}"/>
              </a:ext>
            </a:extLst>
          </p:cNvPr>
          <p:cNvSpPr/>
          <p:nvPr/>
        </p:nvSpPr>
        <p:spPr bwMode="auto">
          <a:xfrm>
            <a:off x="6901770" y="4644188"/>
            <a:ext cx="232833" cy="33584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33">
            <a:extLst>
              <a:ext uri="{FF2B5EF4-FFF2-40B4-BE49-F238E27FC236}">
                <a16:creationId xmlns:a16="http://schemas.microsoft.com/office/drawing/2014/main" id="{F2F706CB-9BCB-0DF0-99DF-C0F0254AC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066" y="4619980"/>
            <a:ext cx="2082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Glucose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Uptake/Oxidation</a:t>
            </a:r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FD96BC9F-74E2-94D8-0193-7A25F21580E7}"/>
              </a:ext>
            </a:extLst>
          </p:cNvPr>
          <p:cNvSpPr/>
          <p:nvPr/>
        </p:nvSpPr>
        <p:spPr bwMode="auto">
          <a:xfrm>
            <a:off x="6309972" y="5303322"/>
            <a:ext cx="232833" cy="33584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33">
            <a:extLst>
              <a:ext uri="{FF2B5EF4-FFF2-40B4-BE49-F238E27FC236}">
                <a16:creationId xmlns:a16="http://schemas.microsoft.com/office/drawing/2014/main" id="{69B0FA9C-F4CE-AB03-AD28-266B56C6B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907" y="5201959"/>
            <a:ext cx="1274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Glycogen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Synthesis</a:t>
            </a:r>
          </a:p>
        </p:txBody>
      </p:sp>
      <p:sp>
        <p:nvSpPr>
          <p:cNvPr id="62" name="Down Arrow 61">
            <a:extLst>
              <a:ext uri="{FF2B5EF4-FFF2-40B4-BE49-F238E27FC236}">
                <a16:creationId xmlns:a16="http://schemas.microsoft.com/office/drawing/2014/main" id="{E76FC22F-7D8B-0368-52FC-CE19CB903D1D}"/>
              </a:ext>
            </a:extLst>
          </p:cNvPr>
          <p:cNvSpPr/>
          <p:nvPr/>
        </p:nvSpPr>
        <p:spPr bwMode="auto">
          <a:xfrm rot="10800000">
            <a:off x="5914382" y="5751322"/>
            <a:ext cx="232833" cy="33443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33">
            <a:extLst>
              <a:ext uri="{FF2B5EF4-FFF2-40B4-BE49-F238E27FC236}">
                <a16:creationId xmlns:a16="http://schemas.microsoft.com/office/drawing/2014/main" id="{045540A0-C1F8-ADC4-C0EE-8D8C9BEB7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188" y="5639167"/>
            <a:ext cx="1531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Degradation</a:t>
            </a:r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id="{35F0DB3C-D79D-9F8B-A977-6E6D04F93771}"/>
              </a:ext>
            </a:extLst>
          </p:cNvPr>
          <p:cNvSpPr/>
          <p:nvPr/>
        </p:nvSpPr>
        <p:spPr bwMode="auto">
          <a:xfrm rot="10800000">
            <a:off x="6721844" y="2745695"/>
            <a:ext cx="232833" cy="33443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166">
            <a:extLst>
              <a:ext uri="{FF2B5EF4-FFF2-40B4-BE49-F238E27FC236}">
                <a16:creationId xmlns:a16="http://schemas.microsoft.com/office/drawing/2014/main" id="{A73D2593-E469-AED6-73A8-C7364F8D9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873" y="65168"/>
            <a:ext cx="2250690" cy="369332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SUMMARY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187" descr="lipi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6" t="23497"/>
          <a:stretch>
            <a:fillRect/>
          </a:stretch>
        </p:blipFill>
        <p:spPr bwMode="auto">
          <a:xfrm>
            <a:off x="6826250" y="1054100"/>
            <a:ext cx="200818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083" name="Picture 186" descr="Musc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005">
            <a:off x="5462588" y="5095875"/>
            <a:ext cx="30876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084" name="Picture 183" descr="Live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4829175"/>
            <a:ext cx="18034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085" name="Object 22"/>
          <p:cNvGraphicFramePr>
            <a:graphicFrameLocks noChangeAspect="1"/>
          </p:cNvGraphicFramePr>
          <p:nvPr/>
        </p:nvGraphicFramePr>
        <p:xfrm>
          <a:off x="4646613" y="3327400"/>
          <a:ext cx="7937" cy="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8" imgW="10094976" imgH="6736080" progId="">
                  <p:embed/>
                </p:oleObj>
              </mc:Choice>
              <mc:Fallback>
                <p:oleObj name="CorelDRAW" r:id="rId8" imgW="10094976" imgH="6736080" progId="">
                  <p:embed/>
                  <p:pic>
                    <p:nvPicPr>
                      <p:cNvPr id="43008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3327400"/>
                        <a:ext cx="7937" cy="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086" name="Group 40"/>
          <p:cNvGrpSpPr>
            <a:grpSpLocks/>
          </p:cNvGrpSpPr>
          <p:nvPr/>
        </p:nvGrpSpPr>
        <p:grpSpPr bwMode="auto">
          <a:xfrm>
            <a:off x="2890838" y="3057525"/>
            <a:ext cx="3529012" cy="922338"/>
            <a:chOff x="1958" y="1906"/>
            <a:chExt cx="2609" cy="682"/>
          </a:xfrm>
        </p:grpSpPr>
        <p:sp>
          <p:nvSpPr>
            <p:cNvPr id="430114" name="Freeform 41"/>
            <p:cNvSpPr>
              <a:spLocks/>
            </p:cNvSpPr>
            <p:nvPr/>
          </p:nvSpPr>
          <p:spPr bwMode="auto">
            <a:xfrm>
              <a:off x="1973" y="1919"/>
              <a:ext cx="2579" cy="656"/>
            </a:xfrm>
            <a:custGeom>
              <a:avLst/>
              <a:gdLst>
                <a:gd name="T0" fmla="*/ 0 w 6878"/>
                <a:gd name="T1" fmla="*/ 0 h 1966"/>
                <a:gd name="T2" fmla="*/ 0 w 6878"/>
                <a:gd name="T3" fmla="*/ 0 h 1966"/>
                <a:gd name="T4" fmla="*/ 0 w 6878"/>
                <a:gd name="T5" fmla="*/ 0 h 1966"/>
                <a:gd name="T6" fmla="*/ 0 w 6878"/>
                <a:gd name="T7" fmla="*/ 0 h 1966"/>
                <a:gd name="T8" fmla="*/ 0 w 6878"/>
                <a:gd name="T9" fmla="*/ 0 h 1966"/>
                <a:gd name="T10" fmla="*/ 0 w 6878"/>
                <a:gd name="T11" fmla="*/ 0 h 1966"/>
                <a:gd name="T12" fmla="*/ 0 w 6878"/>
                <a:gd name="T13" fmla="*/ 0 h 1966"/>
                <a:gd name="T14" fmla="*/ 0 w 6878"/>
                <a:gd name="T15" fmla="*/ 0 h 1966"/>
                <a:gd name="T16" fmla="*/ 0 w 6878"/>
                <a:gd name="T17" fmla="*/ 0 h 1966"/>
                <a:gd name="T18" fmla="*/ 0 w 6878"/>
                <a:gd name="T19" fmla="*/ 0 h 1966"/>
                <a:gd name="T20" fmla="*/ 0 w 6878"/>
                <a:gd name="T21" fmla="*/ 0 h 1966"/>
                <a:gd name="T22" fmla="*/ 0 w 6878"/>
                <a:gd name="T23" fmla="*/ 0 h 1966"/>
                <a:gd name="T24" fmla="*/ 0 w 6878"/>
                <a:gd name="T25" fmla="*/ 0 h 1966"/>
                <a:gd name="T26" fmla="*/ 0 w 6878"/>
                <a:gd name="T27" fmla="*/ 0 h 1966"/>
                <a:gd name="T28" fmla="*/ 0 w 6878"/>
                <a:gd name="T29" fmla="*/ 0 h 1966"/>
                <a:gd name="T30" fmla="*/ 0 w 6878"/>
                <a:gd name="T31" fmla="*/ 0 h 1966"/>
                <a:gd name="T32" fmla="*/ 0 w 6878"/>
                <a:gd name="T33" fmla="*/ 0 h 1966"/>
                <a:gd name="T34" fmla="*/ 0 w 6878"/>
                <a:gd name="T35" fmla="*/ 0 h 1966"/>
                <a:gd name="T36" fmla="*/ 0 w 6878"/>
                <a:gd name="T37" fmla="*/ 0 h 1966"/>
                <a:gd name="T38" fmla="*/ 0 w 6878"/>
                <a:gd name="T39" fmla="*/ 0 h 1966"/>
                <a:gd name="T40" fmla="*/ 0 w 6878"/>
                <a:gd name="T41" fmla="*/ 0 h 1966"/>
                <a:gd name="T42" fmla="*/ 0 w 6878"/>
                <a:gd name="T43" fmla="*/ 0 h 1966"/>
                <a:gd name="T44" fmla="*/ 0 w 6878"/>
                <a:gd name="T45" fmla="*/ 0 h 1966"/>
                <a:gd name="T46" fmla="*/ 0 w 6878"/>
                <a:gd name="T47" fmla="*/ 0 h 1966"/>
                <a:gd name="T48" fmla="*/ 0 w 6878"/>
                <a:gd name="T49" fmla="*/ 0 h 1966"/>
                <a:gd name="T50" fmla="*/ 0 w 6878"/>
                <a:gd name="T51" fmla="*/ 0 h 1966"/>
                <a:gd name="T52" fmla="*/ 0 w 6878"/>
                <a:gd name="T53" fmla="*/ 0 h 1966"/>
                <a:gd name="T54" fmla="*/ 0 w 6878"/>
                <a:gd name="T55" fmla="*/ 0 h 1966"/>
                <a:gd name="T56" fmla="*/ 0 w 6878"/>
                <a:gd name="T57" fmla="*/ 0 h 1966"/>
                <a:gd name="T58" fmla="*/ 0 w 6878"/>
                <a:gd name="T59" fmla="*/ 0 h 1966"/>
                <a:gd name="T60" fmla="*/ 0 w 6878"/>
                <a:gd name="T61" fmla="*/ 0 h 1966"/>
                <a:gd name="T62" fmla="*/ 0 w 6878"/>
                <a:gd name="T63" fmla="*/ 0 h 1966"/>
                <a:gd name="T64" fmla="*/ 0 w 6878"/>
                <a:gd name="T65" fmla="*/ 0 h 1966"/>
                <a:gd name="T66" fmla="*/ 0 w 6878"/>
                <a:gd name="T67" fmla="*/ 0 h 1966"/>
                <a:gd name="T68" fmla="*/ 0 w 6878"/>
                <a:gd name="T69" fmla="*/ 0 h 1966"/>
                <a:gd name="T70" fmla="*/ 0 w 6878"/>
                <a:gd name="T71" fmla="*/ 0 h 1966"/>
                <a:gd name="T72" fmla="*/ 0 w 6878"/>
                <a:gd name="T73" fmla="*/ 0 h 1966"/>
                <a:gd name="T74" fmla="*/ 0 w 6878"/>
                <a:gd name="T75" fmla="*/ 0 h 1966"/>
                <a:gd name="T76" fmla="*/ 0 w 6878"/>
                <a:gd name="T77" fmla="*/ 0 h 1966"/>
                <a:gd name="T78" fmla="*/ 0 w 6878"/>
                <a:gd name="T79" fmla="*/ 0 h 1966"/>
                <a:gd name="T80" fmla="*/ 0 w 6878"/>
                <a:gd name="T81" fmla="*/ 0 h 1966"/>
                <a:gd name="T82" fmla="*/ 0 w 6878"/>
                <a:gd name="T83" fmla="*/ 0 h 1966"/>
                <a:gd name="T84" fmla="*/ 0 w 6878"/>
                <a:gd name="T85" fmla="*/ 0 h 19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78"/>
                <a:gd name="T130" fmla="*/ 0 h 1966"/>
                <a:gd name="T131" fmla="*/ 6878 w 6878"/>
                <a:gd name="T132" fmla="*/ 1966 h 19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78" h="1966">
                  <a:moveTo>
                    <a:pt x="3438" y="1966"/>
                  </a:moveTo>
                  <a:lnTo>
                    <a:pt x="3615" y="1964"/>
                  </a:lnTo>
                  <a:lnTo>
                    <a:pt x="3789" y="1961"/>
                  </a:lnTo>
                  <a:lnTo>
                    <a:pt x="3961" y="1954"/>
                  </a:lnTo>
                  <a:lnTo>
                    <a:pt x="4130" y="1945"/>
                  </a:lnTo>
                  <a:lnTo>
                    <a:pt x="4296" y="1935"/>
                  </a:lnTo>
                  <a:lnTo>
                    <a:pt x="4459" y="1922"/>
                  </a:lnTo>
                  <a:lnTo>
                    <a:pt x="4618" y="1906"/>
                  </a:lnTo>
                  <a:lnTo>
                    <a:pt x="4775" y="1888"/>
                  </a:lnTo>
                  <a:lnTo>
                    <a:pt x="4927" y="1868"/>
                  </a:lnTo>
                  <a:lnTo>
                    <a:pt x="5075" y="1847"/>
                  </a:lnTo>
                  <a:lnTo>
                    <a:pt x="5220" y="1823"/>
                  </a:lnTo>
                  <a:lnTo>
                    <a:pt x="5359" y="1797"/>
                  </a:lnTo>
                  <a:lnTo>
                    <a:pt x="5494" y="1769"/>
                  </a:lnTo>
                  <a:lnTo>
                    <a:pt x="5624" y="1741"/>
                  </a:lnTo>
                  <a:lnTo>
                    <a:pt x="5749" y="1710"/>
                  </a:lnTo>
                  <a:lnTo>
                    <a:pt x="5869" y="1677"/>
                  </a:lnTo>
                  <a:lnTo>
                    <a:pt x="5981" y="1644"/>
                  </a:lnTo>
                  <a:lnTo>
                    <a:pt x="6091" y="1608"/>
                  </a:lnTo>
                  <a:lnTo>
                    <a:pt x="6193" y="1570"/>
                  </a:lnTo>
                  <a:lnTo>
                    <a:pt x="6288" y="1532"/>
                  </a:lnTo>
                  <a:lnTo>
                    <a:pt x="6378" y="1491"/>
                  </a:lnTo>
                  <a:lnTo>
                    <a:pt x="6462" y="1451"/>
                  </a:lnTo>
                  <a:lnTo>
                    <a:pt x="6538" y="1408"/>
                  </a:lnTo>
                  <a:lnTo>
                    <a:pt x="6607" y="1364"/>
                  </a:lnTo>
                  <a:lnTo>
                    <a:pt x="6668" y="1320"/>
                  </a:lnTo>
                  <a:lnTo>
                    <a:pt x="6722" y="1274"/>
                  </a:lnTo>
                  <a:lnTo>
                    <a:pt x="6768" y="1228"/>
                  </a:lnTo>
                  <a:lnTo>
                    <a:pt x="6807" y="1180"/>
                  </a:lnTo>
                  <a:lnTo>
                    <a:pt x="6837" y="1133"/>
                  </a:lnTo>
                  <a:lnTo>
                    <a:pt x="6860" y="1083"/>
                  </a:lnTo>
                  <a:lnTo>
                    <a:pt x="6873" y="1033"/>
                  </a:lnTo>
                  <a:lnTo>
                    <a:pt x="6878" y="983"/>
                  </a:lnTo>
                  <a:lnTo>
                    <a:pt x="6873" y="932"/>
                  </a:lnTo>
                  <a:lnTo>
                    <a:pt x="6860" y="883"/>
                  </a:lnTo>
                  <a:lnTo>
                    <a:pt x="6837" y="833"/>
                  </a:lnTo>
                  <a:lnTo>
                    <a:pt x="6807" y="786"/>
                  </a:lnTo>
                  <a:lnTo>
                    <a:pt x="6768" y="738"/>
                  </a:lnTo>
                  <a:lnTo>
                    <a:pt x="6722" y="690"/>
                  </a:lnTo>
                  <a:lnTo>
                    <a:pt x="6668" y="645"/>
                  </a:lnTo>
                  <a:lnTo>
                    <a:pt x="6607" y="601"/>
                  </a:lnTo>
                  <a:lnTo>
                    <a:pt x="6538" y="557"/>
                  </a:lnTo>
                  <a:lnTo>
                    <a:pt x="6462" y="515"/>
                  </a:lnTo>
                  <a:lnTo>
                    <a:pt x="6378" y="474"/>
                  </a:lnTo>
                  <a:lnTo>
                    <a:pt x="6288" y="434"/>
                  </a:lnTo>
                  <a:lnTo>
                    <a:pt x="6193" y="396"/>
                  </a:lnTo>
                  <a:lnTo>
                    <a:pt x="6091" y="358"/>
                  </a:lnTo>
                  <a:lnTo>
                    <a:pt x="5981" y="322"/>
                  </a:lnTo>
                  <a:lnTo>
                    <a:pt x="5869" y="289"/>
                  </a:lnTo>
                  <a:lnTo>
                    <a:pt x="5749" y="256"/>
                  </a:lnTo>
                  <a:lnTo>
                    <a:pt x="5624" y="225"/>
                  </a:lnTo>
                  <a:lnTo>
                    <a:pt x="5494" y="196"/>
                  </a:lnTo>
                  <a:lnTo>
                    <a:pt x="5359" y="168"/>
                  </a:lnTo>
                  <a:lnTo>
                    <a:pt x="5220" y="143"/>
                  </a:lnTo>
                  <a:lnTo>
                    <a:pt x="5075" y="119"/>
                  </a:lnTo>
                  <a:lnTo>
                    <a:pt x="4927" y="98"/>
                  </a:lnTo>
                  <a:lnTo>
                    <a:pt x="4775" y="77"/>
                  </a:lnTo>
                  <a:lnTo>
                    <a:pt x="4618" y="60"/>
                  </a:lnTo>
                  <a:lnTo>
                    <a:pt x="4459" y="44"/>
                  </a:lnTo>
                  <a:lnTo>
                    <a:pt x="4296" y="31"/>
                  </a:lnTo>
                  <a:lnTo>
                    <a:pt x="4130" y="20"/>
                  </a:lnTo>
                  <a:lnTo>
                    <a:pt x="3961" y="11"/>
                  </a:lnTo>
                  <a:lnTo>
                    <a:pt x="3789" y="5"/>
                  </a:lnTo>
                  <a:lnTo>
                    <a:pt x="3615" y="1"/>
                  </a:lnTo>
                  <a:lnTo>
                    <a:pt x="3438" y="0"/>
                  </a:lnTo>
                  <a:lnTo>
                    <a:pt x="3262" y="1"/>
                  </a:lnTo>
                  <a:lnTo>
                    <a:pt x="3088" y="5"/>
                  </a:lnTo>
                  <a:lnTo>
                    <a:pt x="2917" y="11"/>
                  </a:lnTo>
                  <a:lnTo>
                    <a:pt x="2747" y="20"/>
                  </a:lnTo>
                  <a:lnTo>
                    <a:pt x="2582" y="31"/>
                  </a:lnTo>
                  <a:lnTo>
                    <a:pt x="2418" y="44"/>
                  </a:lnTo>
                  <a:lnTo>
                    <a:pt x="2258" y="60"/>
                  </a:lnTo>
                  <a:lnTo>
                    <a:pt x="2103" y="77"/>
                  </a:lnTo>
                  <a:lnTo>
                    <a:pt x="1951" y="98"/>
                  </a:lnTo>
                  <a:lnTo>
                    <a:pt x="1802" y="119"/>
                  </a:lnTo>
                  <a:lnTo>
                    <a:pt x="1658" y="143"/>
                  </a:lnTo>
                  <a:lnTo>
                    <a:pt x="1518" y="168"/>
                  </a:lnTo>
                  <a:lnTo>
                    <a:pt x="1384" y="196"/>
                  </a:lnTo>
                  <a:lnTo>
                    <a:pt x="1254" y="225"/>
                  </a:lnTo>
                  <a:lnTo>
                    <a:pt x="1128" y="256"/>
                  </a:lnTo>
                  <a:lnTo>
                    <a:pt x="1009" y="289"/>
                  </a:lnTo>
                  <a:lnTo>
                    <a:pt x="895" y="322"/>
                  </a:lnTo>
                  <a:lnTo>
                    <a:pt x="787" y="358"/>
                  </a:lnTo>
                  <a:lnTo>
                    <a:pt x="685" y="396"/>
                  </a:lnTo>
                  <a:lnTo>
                    <a:pt x="589" y="434"/>
                  </a:lnTo>
                  <a:lnTo>
                    <a:pt x="499" y="474"/>
                  </a:lnTo>
                  <a:lnTo>
                    <a:pt x="416" y="515"/>
                  </a:lnTo>
                  <a:lnTo>
                    <a:pt x="340" y="557"/>
                  </a:lnTo>
                  <a:lnTo>
                    <a:pt x="271" y="601"/>
                  </a:lnTo>
                  <a:lnTo>
                    <a:pt x="210" y="645"/>
                  </a:lnTo>
                  <a:lnTo>
                    <a:pt x="155" y="690"/>
                  </a:lnTo>
                  <a:lnTo>
                    <a:pt x="109" y="738"/>
                  </a:lnTo>
                  <a:lnTo>
                    <a:pt x="70" y="786"/>
                  </a:lnTo>
                  <a:lnTo>
                    <a:pt x="40" y="833"/>
                  </a:lnTo>
                  <a:lnTo>
                    <a:pt x="18" y="883"/>
                  </a:lnTo>
                  <a:lnTo>
                    <a:pt x="5" y="932"/>
                  </a:lnTo>
                  <a:lnTo>
                    <a:pt x="0" y="983"/>
                  </a:lnTo>
                  <a:lnTo>
                    <a:pt x="5" y="1033"/>
                  </a:lnTo>
                  <a:lnTo>
                    <a:pt x="18" y="1083"/>
                  </a:lnTo>
                  <a:lnTo>
                    <a:pt x="40" y="1133"/>
                  </a:lnTo>
                  <a:lnTo>
                    <a:pt x="70" y="1180"/>
                  </a:lnTo>
                  <a:lnTo>
                    <a:pt x="109" y="1228"/>
                  </a:lnTo>
                  <a:lnTo>
                    <a:pt x="155" y="1274"/>
                  </a:lnTo>
                  <a:lnTo>
                    <a:pt x="210" y="1320"/>
                  </a:lnTo>
                  <a:lnTo>
                    <a:pt x="271" y="1364"/>
                  </a:lnTo>
                  <a:lnTo>
                    <a:pt x="340" y="1408"/>
                  </a:lnTo>
                  <a:lnTo>
                    <a:pt x="416" y="1451"/>
                  </a:lnTo>
                  <a:lnTo>
                    <a:pt x="499" y="1491"/>
                  </a:lnTo>
                  <a:lnTo>
                    <a:pt x="589" y="1532"/>
                  </a:lnTo>
                  <a:lnTo>
                    <a:pt x="685" y="1570"/>
                  </a:lnTo>
                  <a:lnTo>
                    <a:pt x="787" y="1608"/>
                  </a:lnTo>
                  <a:lnTo>
                    <a:pt x="895" y="1644"/>
                  </a:lnTo>
                  <a:lnTo>
                    <a:pt x="1009" y="1677"/>
                  </a:lnTo>
                  <a:lnTo>
                    <a:pt x="1128" y="1710"/>
                  </a:lnTo>
                  <a:lnTo>
                    <a:pt x="1254" y="1741"/>
                  </a:lnTo>
                  <a:lnTo>
                    <a:pt x="1384" y="1769"/>
                  </a:lnTo>
                  <a:lnTo>
                    <a:pt x="1518" y="1797"/>
                  </a:lnTo>
                  <a:lnTo>
                    <a:pt x="1658" y="1823"/>
                  </a:lnTo>
                  <a:lnTo>
                    <a:pt x="1802" y="1847"/>
                  </a:lnTo>
                  <a:lnTo>
                    <a:pt x="1951" y="1868"/>
                  </a:lnTo>
                  <a:lnTo>
                    <a:pt x="2103" y="1888"/>
                  </a:lnTo>
                  <a:lnTo>
                    <a:pt x="2258" y="1906"/>
                  </a:lnTo>
                  <a:lnTo>
                    <a:pt x="2418" y="1922"/>
                  </a:lnTo>
                  <a:lnTo>
                    <a:pt x="2582" y="1935"/>
                  </a:lnTo>
                  <a:lnTo>
                    <a:pt x="2747" y="1945"/>
                  </a:lnTo>
                  <a:lnTo>
                    <a:pt x="2917" y="1954"/>
                  </a:lnTo>
                  <a:lnTo>
                    <a:pt x="3088" y="1961"/>
                  </a:lnTo>
                  <a:lnTo>
                    <a:pt x="3262" y="1964"/>
                  </a:lnTo>
                  <a:lnTo>
                    <a:pt x="3438" y="19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5" name="Freeform 42"/>
            <p:cNvSpPr>
              <a:spLocks/>
            </p:cNvSpPr>
            <p:nvPr/>
          </p:nvSpPr>
          <p:spPr bwMode="auto">
            <a:xfrm>
              <a:off x="3262" y="2247"/>
              <a:ext cx="1305" cy="341"/>
            </a:xfrm>
            <a:custGeom>
              <a:avLst/>
              <a:gdLst>
                <a:gd name="T0" fmla="*/ 0 w 3479"/>
                <a:gd name="T1" fmla="*/ 0 h 1022"/>
                <a:gd name="T2" fmla="*/ 0 w 3479"/>
                <a:gd name="T3" fmla="*/ 0 h 1022"/>
                <a:gd name="T4" fmla="*/ 0 w 3479"/>
                <a:gd name="T5" fmla="*/ 0 h 1022"/>
                <a:gd name="T6" fmla="*/ 0 w 3479"/>
                <a:gd name="T7" fmla="*/ 0 h 1022"/>
                <a:gd name="T8" fmla="*/ 0 w 3479"/>
                <a:gd name="T9" fmla="*/ 0 h 1022"/>
                <a:gd name="T10" fmla="*/ 0 w 3479"/>
                <a:gd name="T11" fmla="*/ 0 h 1022"/>
                <a:gd name="T12" fmla="*/ 0 w 3479"/>
                <a:gd name="T13" fmla="*/ 0 h 1022"/>
                <a:gd name="T14" fmla="*/ 0 w 3479"/>
                <a:gd name="T15" fmla="*/ 0 h 1022"/>
                <a:gd name="T16" fmla="*/ 0 w 3479"/>
                <a:gd name="T17" fmla="*/ 0 h 1022"/>
                <a:gd name="T18" fmla="*/ 0 w 3479"/>
                <a:gd name="T19" fmla="*/ 0 h 1022"/>
                <a:gd name="T20" fmla="*/ 0 w 3479"/>
                <a:gd name="T21" fmla="*/ 0 h 1022"/>
                <a:gd name="T22" fmla="*/ 0 w 3479"/>
                <a:gd name="T23" fmla="*/ 0 h 1022"/>
                <a:gd name="T24" fmla="*/ 0 w 3479"/>
                <a:gd name="T25" fmla="*/ 0 h 1022"/>
                <a:gd name="T26" fmla="*/ 0 w 3479"/>
                <a:gd name="T27" fmla="*/ 0 h 1022"/>
                <a:gd name="T28" fmla="*/ 0 w 3479"/>
                <a:gd name="T29" fmla="*/ 0 h 1022"/>
                <a:gd name="T30" fmla="*/ 0 w 3479"/>
                <a:gd name="T31" fmla="*/ 0 h 1022"/>
                <a:gd name="T32" fmla="*/ 0 w 3479"/>
                <a:gd name="T33" fmla="*/ 0 h 1022"/>
                <a:gd name="T34" fmla="*/ 0 w 3479"/>
                <a:gd name="T35" fmla="*/ 0 h 1022"/>
                <a:gd name="T36" fmla="*/ 0 w 3479"/>
                <a:gd name="T37" fmla="*/ 0 h 1022"/>
                <a:gd name="T38" fmla="*/ 0 w 3479"/>
                <a:gd name="T39" fmla="*/ 0 h 1022"/>
                <a:gd name="T40" fmla="*/ 0 w 3479"/>
                <a:gd name="T41" fmla="*/ 0 h 1022"/>
                <a:gd name="T42" fmla="*/ 0 w 3479"/>
                <a:gd name="T43" fmla="*/ 0 h 1022"/>
                <a:gd name="T44" fmla="*/ 0 w 3479"/>
                <a:gd name="T45" fmla="*/ 0 h 1022"/>
                <a:gd name="T46" fmla="*/ 0 w 3479"/>
                <a:gd name="T47" fmla="*/ 0 h 1022"/>
                <a:gd name="T48" fmla="*/ 0 w 3479"/>
                <a:gd name="T49" fmla="*/ 0 h 1022"/>
                <a:gd name="T50" fmla="*/ 0 w 3479"/>
                <a:gd name="T51" fmla="*/ 0 h 1022"/>
                <a:gd name="T52" fmla="*/ 0 w 3479"/>
                <a:gd name="T53" fmla="*/ 0 h 1022"/>
                <a:gd name="T54" fmla="*/ 0 w 3479"/>
                <a:gd name="T55" fmla="*/ 0 h 1022"/>
                <a:gd name="T56" fmla="*/ 0 w 3479"/>
                <a:gd name="T57" fmla="*/ 0 h 1022"/>
                <a:gd name="T58" fmla="*/ 0 w 3479"/>
                <a:gd name="T59" fmla="*/ 0 h 1022"/>
                <a:gd name="T60" fmla="*/ 0 w 3479"/>
                <a:gd name="T61" fmla="*/ 0 h 1022"/>
                <a:gd name="T62" fmla="*/ 0 w 3479"/>
                <a:gd name="T63" fmla="*/ 0 h 1022"/>
                <a:gd name="T64" fmla="*/ 0 w 3479"/>
                <a:gd name="T65" fmla="*/ 0 h 1022"/>
                <a:gd name="T66" fmla="*/ 0 w 3479"/>
                <a:gd name="T67" fmla="*/ 0 h 1022"/>
                <a:gd name="T68" fmla="*/ 0 w 3479"/>
                <a:gd name="T69" fmla="*/ 0 h 1022"/>
                <a:gd name="T70" fmla="*/ 0 w 3479"/>
                <a:gd name="T71" fmla="*/ 0 h 1022"/>
                <a:gd name="T72" fmla="*/ 0 w 3479"/>
                <a:gd name="T73" fmla="*/ 0 h 1022"/>
                <a:gd name="T74" fmla="*/ 0 w 3479"/>
                <a:gd name="T75" fmla="*/ 0 h 1022"/>
                <a:gd name="T76" fmla="*/ 0 w 3479"/>
                <a:gd name="T77" fmla="*/ 0 h 1022"/>
                <a:gd name="T78" fmla="*/ 0 w 3479"/>
                <a:gd name="T79" fmla="*/ 0 h 1022"/>
                <a:gd name="T80" fmla="*/ 0 w 3479"/>
                <a:gd name="T81" fmla="*/ 0 h 1022"/>
                <a:gd name="T82" fmla="*/ 0 w 3479"/>
                <a:gd name="T83" fmla="*/ 0 h 1022"/>
                <a:gd name="T84" fmla="*/ 0 w 3479"/>
                <a:gd name="T85" fmla="*/ 0 h 1022"/>
                <a:gd name="T86" fmla="*/ 0 w 3479"/>
                <a:gd name="T87" fmla="*/ 0 h 10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9"/>
                <a:gd name="T133" fmla="*/ 0 h 1022"/>
                <a:gd name="T134" fmla="*/ 3479 w 3479"/>
                <a:gd name="T135" fmla="*/ 1022 h 10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9" h="1022">
                  <a:moveTo>
                    <a:pt x="3399" y="0"/>
                  </a:moveTo>
                  <a:lnTo>
                    <a:pt x="3399" y="0"/>
                  </a:lnTo>
                  <a:lnTo>
                    <a:pt x="3398" y="21"/>
                  </a:lnTo>
                  <a:lnTo>
                    <a:pt x="3396" y="44"/>
                  </a:lnTo>
                  <a:lnTo>
                    <a:pt x="3391" y="65"/>
                  </a:lnTo>
                  <a:lnTo>
                    <a:pt x="3384" y="87"/>
                  </a:lnTo>
                  <a:lnTo>
                    <a:pt x="3375" y="108"/>
                  </a:lnTo>
                  <a:lnTo>
                    <a:pt x="3365" y="131"/>
                  </a:lnTo>
                  <a:lnTo>
                    <a:pt x="3352" y="152"/>
                  </a:lnTo>
                  <a:lnTo>
                    <a:pt x="3337" y="174"/>
                  </a:lnTo>
                  <a:lnTo>
                    <a:pt x="3319" y="196"/>
                  </a:lnTo>
                  <a:lnTo>
                    <a:pt x="3302" y="218"/>
                  </a:lnTo>
                  <a:lnTo>
                    <a:pt x="3280" y="240"/>
                  </a:lnTo>
                  <a:lnTo>
                    <a:pt x="3258" y="262"/>
                  </a:lnTo>
                  <a:lnTo>
                    <a:pt x="3233" y="284"/>
                  </a:lnTo>
                  <a:lnTo>
                    <a:pt x="3205" y="305"/>
                  </a:lnTo>
                  <a:lnTo>
                    <a:pt x="3177" y="328"/>
                  </a:lnTo>
                  <a:lnTo>
                    <a:pt x="3146" y="349"/>
                  </a:lnTo>
                  <a:lnTo>
                    <a:pt x="3114" y="371"/>
                  </a:lnTo>
                  <a:lnTo>
                    <a:pt x="3079" y="391"/>
                  </a:lnTo>
                  <a:lnTo>
                    <a:pt x="3043" y="412"/>
                  </a:lnTo>
                  <a:lnTo>
                    <a:pt x="3005" y="432"/>
                  </a:lnTo>
                  <a:lnTo>
                    <a:pt x="2965" y="453"/>
                  </a:lnTo>
                  <a:lnTo>
                    <a:pt x="2924" y="473"/>
                  </a:lnTo>
                  <a:lnTo>
                    <a:pt x="2880" y="493"/>
                  </a:lnTo>
                  <a:lnTo>
                    <a:pt x="2835" y="512"/>
                  </a:lnTo>
                  <a:lnTo>
                    <a:pt x="2788" y="531"/>
                  </a:lnTo>
                  <a:lnTo>
                    <a:pt x="2741" y="550"/>
                  </a:lnTo>
                  <a:lnTo>
                    <a:pt x="2691" y="569"/>
                  </a:lnTo>
                  <a:lnTo>
                    <a:pt x="2640" y="587"/>
                  </a:lnTo>
                  <a:lnTo>
                    <a:pt x="2586" y="605"/>
                  </a:lnTo>
                  <a:lnTo>
                    <a:pt x="2533" y="622"/>
                  </a:lnTo>
                  <a:lnTo>
                    <a:pt x="2477" y="639"/>
                  </a:lnTo>
                  <a:lnTo>
                    <a:pt x="2419" y="656"/>
                  </a:lnTo>
                  <a:lnTo>
                    <a:pt x="2360" y="672"/>
                  </a:lnTo>
                  <a:lnTo>
                    <a:pt x="2301" y="688"/>
                  </a:lnTo>
                  <a:lnTo>
                    <a:pt x="2239" y="704"/>
                  </a:lnTo>
                  <a:lnTo>
                    <a:pt x="2176" y="719"/>
                  </a:lnTo>
                  <a:lnTo>
                    <a:pt x="2112" y="734"/>
                  </a:lnTo>
                  <a:lnTo>
                    <a:pt x="2048" y="748"/>
                  </a:lnTo>
                  <a:lnTo>
                    <a:pt x="1981" y="762"/>
                  </a:lnTo>
                  <a:lnTo>
                    <a:pt x="1914" y="776"/>
                  </a:lnTo>
                  <a:lnTo>
                    <a:pt x="1845" y="789"/>
                  </a:lnTo>
                  <a:lnTo>
                    <a:pt x="1775" y="801"/>
                  </a:lnTo>
                  <a:lnTo>
                    <a:pt x="1703" y="813"/>
                  </a:lnTo>
                  <a:lnTo>
                    <a:pt x="1631" y="824"/>
                  </a:lnTo>
                  <a:lnTo>
                    <a:pt x="1558" y="835"/>
                  </a:lnTo>
                  <a:lnTo>
                    <a:pt x="1483" y="846"/>
                  </a:lnTo>
                  <a:lnTo>
                    <a:pt x="1409" y="857"/>
                  </a:lnTo>
                  <a:lnTo>
                    <a:pt x="1333" y="866"/>
                  </a:lnTo>
                  <a:lnTo>
                    <a:pt x="1255" y="874"/>
                  </a:lnTo>
                  <a:lnTo>
                    <a:pt x="1177" y="884"/>
                  </a:lnTo>
                  <a:lnTo>
                    <a:pt x="1097" y="891"/>
                  </a:lnTo>
                  <a:lnTo>
                    <a:pt x="1018" y="899"/>
                  </a:lnTo>
                  <a:lnTo>
                    <a:pt x="937" y="905"/>
                  </a:lnTo>
                  <a:lnTo>
                    <a:pt x="855" y="912"/>
                  </a:lnTo>
                  <a:lnTo>
                    <a:pt x="773" y="917"/>
                  </a:lnTo>
                  <a:lnTo>
                    <a:pt x="690" y="923"/>
                  </a:lnTo>
                  <a:lnTo>
                    <a:pt x="606" y="928"/>
                  </a:lnTo>
                  <a:lnTo>
                    <a:pt x="521" y="931"/>
                  </a:lnTo>
                  <a:lnTo>
                    <a:pt x="436" y="935"/>
                  </a:lnTo>
                  <a:lnTo>
                    <a:pt x="350" y="937"/>
                  </a:lnTo>
                  <a:lnTo>
                    <a:pt x="264" y="940"/>
                  </a:lnTo>
                  <a:lnTo>
                    <a:pt x="176" y="942"/>
                  </a:lnTo>
                  <a:lnTo>
                    <a:pt x="89" y="942"/>
                  </a:lnTo>
                  <a:lnTo>
                    <a:pt x="0" y="943"/>
                  </a:lnTo>
                  <a:lnTo>
                    <a:pt x="0" y="1022"/>
                  </a:lnTo>
                  <a:lnTo>
                    <a:pt x="89" y="1022"/>
                  </a:lnTo>
                  <a:lnTo>
                    <a:pt x="177" y="1021"/>
                  </a:lnTo>
                  <a:lnTo>
                    <a:pt x="265" y="1019"/>
                  </a:lnTo>
                  <a:lnTo>
                    <a:pt x="352" y="1017"/>
                  </a:lnTo>
                  <a:lnTo>
                    <a:pt x="439" y="1015"/>
                  </a:lnTo>
                  <a:lnTo>
                    <a:pt x="524" y="1011"/>
                  </a:lnTo>
                  <a:lnTo>
                    <a:pt x="610" y="1006"/>
                  </a:lnTo>
                  <a:lnTo>
                    <a:pt x="694" y="1002"/>
                  </a:lnTo>
                  <a:lnTo>
                    <a:pt x="778" y="997"/>
                  </a:lnTo>
                  <a:lnTo>
                    <a:pt x="861" y="991"/>
                  </a:lnTo>
                  <a:lnTo>
                    <a:pt x="943" y="985"/>
                  </a:lnTo>
                  <a:lnTo>
                    <a:pt x="1025" y="978"/>
                  </a:lnTo>
                  <a:lnTo>
                    <a:pt x="1106" y="971"/>
                  </a:lnTo>
                  <a:lnTo>
                    <a:pt x="1185" y="962"/>
                  </a:lnTo>
                  <a:lnTo>
                    <a:pt x="1264" y="954"/>
                  </a:lnTo>
                  <a:lnTo>
                    <a:pt x="1342" y="945"/>
                  </a:lnTo>
                  <a:lnTo>
                    <a:pt x="1418" y="935"/>
                  </a:lnTo>
                  <a:lnTo>
                    <a:pt x="1494" y="924"/>
                  </a:lnTo>
                  <a:lnTo>
                    <a:pt x="1569" y="914"/>
                  </a:lnTo>
                  <a:lnTo>
                    <a:pt x="1644" y="903"/>
                  </a:lnTo>
                  <a:lnTo>
                    <a:pt x="1716" y="891"/>
                  </a:lnTo>
                  <a:lnTo>
                    <a:pt x="1788" y="879"/>
                  </a:lnTo>
                  <a:lnTo>
                    <a:pt x="1859" y="866"/>
                  </a:lnTo>
                  <a:lnTo>
                    <a:pt x="1928" y="853"/>
                  </a:lnTo>
                  <a:lnTo>
                    <a:pt x="1997" y="840"/>
                  </a:lnTo>
                  <a:lnTo>
                    <a:pt x="2063" y="826"/>
                  </a:lnTo>
                  <a:lnTo>
                    <a:pt x="2130" y="811"/>
                  </a:lnTo>
                  <a:lnTo>
                    <a:pt x="2194" y="796"/>
                  </a:lnTo>
                  <a:lnTo>
                    <a:pt x="2258" y="781"/>
                  </a:lnTo>
                  <a:lnTo>
                    <a:pt x="2320" y="765"/>
                  </a:lnTo>
                  <a:lnTo>
                    <a:pt x="2382" y="748"/>
                  </a:lnTo>
                  <a:lnTo>
                    <a:pt x="2441" y="732"/>
                  </a:lnTo>
                  <a:lnTo>
                    <a:pt x="2499" y="715"/>
                  </a:lnTo>
                  <a:lnTo>
                    <a:pt x="2555" y="697"/>
                  </a:lnTo>
                  <a:lnTo>
                    <a:pt x="2611" y="680"/>
                  </a:lnTo>
                  <a:lnTo>
                    <a:pt x="2665" y="662"/>
                  </a:lnTo>
                  <a:lnTo>
                    <a:pt x="2718" y="643"/>
                  </a:lnTo>
                  <a:lnTo>
                    <a:pt x="2768" y="624"/>
                  </a:lnTo>
                  <a:lnTo>
                    <a:pt x="2818" y="605"/>
                  </a:lnTo>
                  <a:lnTo>
                    <a:pt x="2866" y="586"/>
                  </a:lnTo>
                  <a:lnTo>
                    <a:pt x="2912" y="565"/>
                  </a:lnTo>
                  <a:lnTo>
                    <a:pt x="2957" y="544"/>
                  </a:lnTo>
                  <a:lnTo>
                    <a:pt x="3000" y="524"/>
                  </a:lnTo>
                  <a:lnTo>
                    <a:pt x="3041" y="502"/>
                  </a:lnTo>
                  <a:lnTo>
                    <a:pt x="3081" y="481"/>
                  </a:lnTo>
                  <a:lnTo>
                    <a:pt x="3120" y="460"/>
                  </a:lnTo>
                  <a:lnTo>
                    <a:pt x="3155" y="437"/>
                  </a:lnTo>
                  <a:lnTo>
                    <a:pt x="3190" y="415"/>
                  </a:lnTo>
                  <a:lnTo>
                    <a:pt x="3223" y="392"/>
                  </a:lnTo>
                  <a:lnTo>
                    <a:pt x="3254" y="368"/>
                  </a:lnTo>
                  <a:lnTo>
                    <a:pt x="3284" y="344"/>
                  </a:lnTo>
                  <a:lnTo>
                    <a:pt x="3311" y="321"/>
                  </a:lnTo>
                  <a:lnTo>
                    <a:pt x="3336" y="296"/>
                  </a:lnTo>
                  <a:lnTo>
                    <a:pt x="3360" y="272"/>
                  </a:lnTo>
                  <a:lnTo>
                    <a:pt x="3381" y="246"/>
                  </a:lnTo>
                  <a:lnTo>
                    <a:pt x="3401" y="221"/>
                  </a:lnTo>
                  <a:lnTo>
                    <a:pt x="3419" y="195"/>
                  </a:lnTo>
                  <a:lnTo>
                    <a:pt x="3435" y="167"/>
                  </a:lnTo>
                  <a:lnTo>
                    <a:pt x="3448" y="141"/>
                  </a:lnTo>
                  <a:lnTo>
                    <a:pt x="3459" y="114"/>
                  </a:lnTo>
                  <a:lnTo>
                    <a:pt x="3467" y="85"/>
                  </a:lnTo>
                  <a:lnTo>
                    <a:pt x="3474" y="57"/>
                  </a:lnTo>
                  <a:lnTo>
                    <a:pt x="3478" y="28"/>
                  </a:lnTo>
                  <a:lnTo>
                    <a:pt x="3479" y="0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6" name="Freeform 43"/>
            <p:cNvSpPr>
              <a:spLocks/>
            </p:cNvSpPr>
            <p:nvPr/>
          </p:nvSpPr>
          <p:spPr bwMode="auto">
            <a:xfrm>
              <a:off x="3262" y="1906"/>
              <a:ext cx="1305" cy="341"/>
            </a:xfrm>
            <a:custGeom>
              <a:avLst/>
              <a:gdLst>
                <a:gd name="T0" fmla="*/ 0 w 3479"/>
                <a:gd name="T1" fmla="*/ 0 h 1023"/>
                <a:gd name="T2" fmla="*/ 0 w 3479"/>
                <a:gd name="T3" fmla="*/ 0 h 1023"/>
                <a:gd name="T4" fmla="*/ 0 w 3479"/>
                <a:gd name="T5" fmla="*/ 0 h 1023"/>
                <a:gd name="T6" fmla="*/ 0 w 3479"/>
                <a:gd name="T7" fmla="*/ 0 h 1023"/>
                <a:gd name="T8" fmla="*/ 0 w 3479"/>
                <a:gd name="T9" fmla="*/ 0 h 1023"/>
                <a:gd name="T10" fmla="*/ 0 w 3479"/>
                <a:gd name="T11" fmla="*/ 0 h 1023"/>
                <a:gd name="T12" fmla="*/ 0 w 3479"/>
                <a:gd name="T13" fmla="*/ 0 h 1023"/>
                <a:gd name="T14" fmla="*/ 0 w 3479"/>
                <a:gd name="T15" fmla="*/ 0 h 1023"/>
                <a:gd name="T16" fmla="*/ 0 w 3479"/>
                <a:gd name="T17" fmla="*/ 0 h 1023"/>
                <a:gd name="T18" fmla="*/ 0 w 3479"/>
                <a:gd name="T19" fmla="*/ 0 h 1023"/>
                <a:gd name="T20" fmla="*/ 0 w 3479"/>
                <a:gd name="T21" fmla="*/ 0 h 1023"/>
                <a:gd name="T22" fmla="*/ 0 w 3479"/>
                <a:gd name="T23" fmla="*/ 0 h 1023"/>
                <a:gd name="T24" fmla="*/ 0 w 3479"/>
                <a:gd name="T25" fmla="*/ 0 h 1023"/>
                <a:gd name="T26" fmla="*/ 0 w 3479"/>
                <a:gd name="T27" fmla="*/ 0 h 1023"/>
                <a:gd name="T28" fmla="*/ 0 w 3479"/>
                <a:gd name="T29" fmla="*/ 0 h 1023"/>
                <a:gd name="T30" fmla="*/ 0 w 3479"/>
                <a:gd name="T31" fmla="*/ 0 h 1023"/>
                <a:gd name="T32" fmla="*/ 0 w 3479"/>
                <a:gd name="T33" fmla="*/ 0 h 1023"/>
                <a:gd name="T34" fmla="*/ 0 w 3479"/>
                <a:gd name="T35" fmla="*/ 0 h 1023"/>
                <a:gd name="T36" fmla="*/ 0 w 3479"/>
                <a:gd name="T37" fmla="*/ 0 h 1023"/>
                <a:gd name="T38" fmla="*/ 0 w 3479"/>
                <a:gd name="T39" fmla="*/ 0 h 1023"/>
                <a:gd name="T40" fmla="*/ 0 w 3479"/>
                <a:gd name="T41" fmla="*/ 0 h 1023"/>
                <a:gd name="T42" fmla="*/ 0 w 3479"/>
                <a:gd name="T43" fmla="*/ 0 h 1023"/>
                <a:gd name="T44" fmla="*/ 0 w 3479"/>
                <a:gd name="T45" fmla="*/ 0 h 1023"/>
                <a:gd name="T46" fmla="*/ 0 w 3479"/>
                <a:gd name="T47" fmla="*/ 0 h 1023"/>
                <a:gd name="T48" fmla="*/ 0 w 3479"/>
                <a:gd name="T49" fmla="*/ 0 h 1023"/>
                <a:gd name="T50" fmla="*/ 0 w 3479"/>
                <a:gd name="T51" fmla="*/ 0 h 1023"/>
                <a:gd name="T52" fmla="*/ 0 w 3479"/>
                <a:gd name="T53" fmla="*/ 0 h 1023"/>
                <a:gd name="T54" fmla="*/ 0 w 3479"/>
                <a:gd name="T55" fmla="*/ 0 h 1023"/>
                <a:gd name="T56" fmla="*/ 0 w 3479"/>
                <a:gd name="T57" fmla="*/ 0 h 1023"/>
                <a:gd name="T58" fmla="*/ 0 w 3479"/>
                <a:gd name="T59" fmla="*/ 0 h 1023"/>
                <a:gd name="T60" fmla="*/ 0 w 3479"/>
                <a:gd name="T61" fmla="*/ 0 h 1023"/>
                <a:gd name="T62" fmla="*/ 0 w 3479"/>
                <a:gd name="T63" fmla="*/ 0 h 1023"/>
                <a:gd name="T64" fmla="*/ 0 w 3479"/>
                <a:gd name="T65" fmla="*/ 0 h 1023"/>
                <a:gd name="T66" fmla="*/ 0 w 3479"/>
                <a:gd name="T67" fmla="*/ 0 h 1023"/>
                <a:gd name="T68" fmla="*/ 0 w 3479"/>
                <a:gd name="T69" fmla="*/ 0 h 1023"/>
                <a:gd name="T70" fmla="*/ 0 w 3479"/>
                <a:gd name="T71" fmla="*/ 0 h 1023"/>
                <a:gd name="T72" fmla="*/ 0 w 3479"/>
                <a:gd name="T73" fmla="*/ 0 h 1023"/>
                <a:gd name="T74" fmla="*/ 0 w 3479"/>
                <a:gd name="T75" fmla="*/ 0 h 1023"/>
                <a:gd name="T76" fmla="*/ 0 w 3479"/>
                <a:gd name="T77" fmla="*/ 0 h 1023"/>
                <a:gd name="T78" fmla="*/ 0 w 3479"/>
                <a:gd name="T79" fmla="*/ 0 h 1023"/>
                <a:gd name="T80" fmla="*/ 0 w 3479"/>
                <a:gd name="T81" fmla="*/ 0 h 1023"/>
                <a:gd name="T82" fmla="*/ 0 w 3479"/>
                <a:gd name="T83" fmla="*/ 0 h 1023"/>
                <a:gd name="T84" fmla="*/ 0 w 3479"/>
                <a:gd name="T85" fmla="*/ 0 h 1023"/>
                <a:gd name="T86" fmla="*/ 0 w 3479"/>
                <a:gd name="T87" fmla="*/ 0 h 10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9"/>
                <a:gd name="T133" fmla="*/ 0 h 1023"/>
                <a:gd name="T134" fmla="*/ 3479 w 3479"/>
                <a:gd name="T135" fmla="*/ 1023 h 10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9" h="1023">
                  <a:moveTo>
                    <a:pt x="0" y="79"/>
                  </a:moveTo>
                  <a:lnTo>
                    <a:pt x="0" y="79"/>
                  </a:lnTo>
                  <a:lnTo>
                    <a:pt x="89" y="80"/>
                  </a:lnTo>
                  <a:lnTo>
                    <a:pt x="176" y="80"/>
                  </a:lnTo>
                  <a:lnTo>
                    <a:pt x="264" y="83"/>
                  </a:lnTo>
                  <a:lnTo>
                    <a:pt x="350" y="84"/>
                  </a:lnTo>
                  <a:lnTo>
                    <a:pt x="436" y="88"/>
                  </a:lnTo>
                  <a:lnTo>
                    <a:pt x="521" y="91"/>
                  </a:lnTo>
                  <a:lnTo>
                    <a:pt x="606" y="95"/>
                  </a:lnTo>
                  <a:lnTo>
                    <a:pt x="690" y="100"/>
                  </a:lnTo>
                  <a:lnTo>
                    <a:pt x="773" y="104"/>
                  </a:lnTo>
                  <a:lnTo>
                    <a:pt x="855" y="110"/>
                  </a:lnTo>
                  <a:lnTo>
                    <a:pt x="937" y="117"/>
                  </a:lnTo>
                  <a:lnTo>
                    <a:pt x="1018" y="123"/>
                  </a:lnTo>
                  <a:lnTo>
                    <a:pt x="1097" y="132"/>
                  </a:lnTo>
                  <a:lnTo>
                    <a:pt x="1177" y="139"/>
                  </a:lnTo>
                  <a:lnTo>
                    <a:pt x="1255" y="148"/>
                  </a:lnTo>
                  <a:lnTo>
                    <a:pt x="1333" y="157"/>
                  </a:lnTo>
                  <a:lnTo>
                    <a:pt x="1409" y="166"/>
                  </a:lnTo>
                  <a:lnTo>
                    <a:pt x="1483" y="177"/>
                  </a:lnTo>
                  <a:lnTo>
                    <a:pt x="1558" y="187"/>
                  </a:lnTo>
                  <a:lnTo>
                    <a:pt x="1631" y="198"/>
                  </a:lnTo>
                  <a:lnTo>
                    <a:pt x="1703" y="210"/>
                  </a:lnTo>
                  <a:lnTo>
                    <a:pt x="1775" y="222"/>
                  </a:lnTo>
                  <a:lnTo>
                    <a:pt x="1845" y="234"/>
                  </a:lnTo>
                  <a:lnTo>
                    <a:pt x="1914" y="247"/>
                  </a:lnTo>
                  <a:lnTo>
                    <a:pt x="1981" y="260"/>
                  </a:lnTo>
                  <a:lnTo>
                    <a:pt x="2048" y="274"/>
                  </a:lnTo>
                  <a:lnTo>
                    <a:pt x="2112" y="288"/>
                  </a:lnTo>
                  <a:lnTo>
                    <a:pt x="2176" y="304"/>
                  </a:lnTo>
                  <a:lnTo>
                    <a:pt x="2239" y="318"/>
                  </a:lnTo>
                  <a:lnTo>
                    <a:pt x="2301" y="334"/>
                  </a:lnTo>
                  <a:lnTo>
                    <a:pt x="2360" y="350"/>
                  </a:lnTo>
                  <a:lnTo>
                    <a:pt x="2419" y="367"/>
                  </a:lnTo>
                  <a:lnTo>
                    <a:pt x="2477" y="384"/>
                  </a:lnTo>
                  <a:lnTo>
                    <a:pt x="2533" y="400"/>
                  </a:lnTo>
                  <a:lnTo>
                    <a:pt x="2586" y="418"/>
                  </a:lnTo>
                  <a:lnTo>
                    <a:pt x="2640" y="436"/>
                  </a:lnTo>
                  <a:lnTo>
                    <a:pt x="2691" y="454"/>
                  </a:lnTo>
                  <a:lnTo>
                    <a:pt x="2741" y="473"/>
                  </a:lnTo>
                  <a:lnTo>
                    <a:pt x="2788" y="492"/>
                  </a:lnTo>
                  <a:lnTo>
                    <a:pt x="2835" y="511"/>
                  </a:lnTo>
                  <a:lnTo>
                    <a:pt x="2880" y="530"/>
                  </a:lnTo>
                  <a:lnTo>
                    <a:pt x="2924" y="550"/>
                  </a:lnTo>
                  <a:lnTo>
                    <a:pt x="2965" y="570"/>
                  </a:lnTo>
                  <a:lnTo>
                    <a:pt x="3005" y="590"/>
                  </a:lnTo>
                  <a:lnTo>
                    <a:pt x="3043" y="610"/>
                  </a:lnTo>
                  <a:lnTo>
                    <a:pt x="3079" y="632"/>
                  </a:lnTo>
                  <a:lnTo>
                    <a:pt x="3114" y="652"/>
                  </a:lnTo>
                  <a:lnTo>
                    <a:pt x="3146" y="673"/>
                  </a:lnTo>
                  <a:lnTo>
                    <a:pt x="3177" y="695"/>
                  </a:lnTo>
                  <a:lnTo>
                    <a:pt x="3205" y="716"/>
                  </a:lnTo>
                  <a:lnTo>
                    <a:pt x="3233" y="739"/>
                  </a:lnTo>
                  <a:lnTo>
                    <a:pt x="3258" y="760"/>
                  </a:lnTo>
                  <a:lnTo>
                    <a:pt x="3280" y="782"/>
                  </a:lnTo>
                  <a:lnTo>
                    <a:pt x="3302" y="804"/>
                  </a:lnTo>
                  <a:lnTo>
                    <a:pt x="3319" y="827"/>
                  </a:lnTo>
                  <a:lnTo>
                    <a:pt x="3337" y="848"/>
                  </a:lnTo>
                  <a:lnTo>
                    <a:pt x="3352" y="871"/>
                  </a:lnTo>
                  <a:lnTo>
                    <a:pt x="3365" y="892"/>
                  </a:lnTo>
                  <a:lnTo>
                    <a:pt x="3375" y="913"/>
                  </a:lnTo>
                  <a:lnTo>
                    <a:pt x="3384" y="936"/>
                  </a:lnTo>
                  <a:lnTo>
                    <a:pt x="3391" y="957"/>
                  </a:lnTo>
                  <a:lnTo>
                    <a:pt x="3396" y="979"/>
                  </a:lnTo>
                  <a:lnTo>
                    <a:pt x="3398" y="1001"/>
                  </a:lnTo>
                  <a:lnTo>
                    <a:pt x="3399" y="1023"/>
                  </a:lnTo>
                  <a:lnTo>
                    <a:pt x="3479" y="1023"/>
                  </a:lnTo>
                  <a:lnTo>
                    <a:pt x="3478" y="994"/>
                  </a:lnTo>
                  <a:lnTo>
                    <a:pt x="3474" y="966"/>
                  </a:lnTo>
                  <a:lnTo>
                    <a:pt x="3467" y="937"/>
                  </a:lnTo>
                  <a:lnTo>
                    <a:pt x="3459" y="909"/>
                  </a:lnTo>
                  <a:lnTo>
                    <a:pt x="3448" y="881"/>
                  </a:lnTo>
                  <a:lnTo>
                    <a:pt x="3435" y="854"/>
                  </a:lnTo>
                  <a:lnTo>
                    <a:pt x="3419" y="828"/>
                  </a:lnTo>
                  <a:lnTo>
                    <a:pt x="3401" y="802"/>
                  </a:lnTo>
                  <a:lnTo>
                    <a:pt x="3381" y="777"/>
                  </a:lnTo>
                  <a:lnTo>
                    <a:pt x="3360" y="751"/>
                  </a:lnTo>
                  <a:lnTo>
                    <a:pt x="3336" y="726"/>
                  </a:lnTo>
                  <a:lnTo>
                    <a:pt x="3311" y="702"/>
                  </a:lnTo>
                  <a:lnTo>
                    <a:pt x="3284" y="678"/>
                  </a:lnTo>
                  <a:lnTo>
                    <a:pt x="3254" y="654"/>
                  </a:lnTo>
                  <a:lnTo>
                    <a:pt x="3223" y="631"/>
                  </a:lnTo>
                  <a:lnTo>
                    <a:pt x="3190" y="608"/>
                  </a:lnTo>
                  <a:lnTo>
                    <a:pt x="3155" y="586"/>
                  </a:lnTo>
                  <a:lnTo>
                    <a:pt x="3120" y="563"/>
                  </a:lnTo>
                  <a:lnTo>
                    <a:pt x="3081" y="542"/>
                  </a:lnTo>
                  <a:lnTo>
                    <a:pt x="3041" y="520"/>
                  </a:lnTo>
                  <a:lnTo>
                    <a:pt x="3000" y="499"/>
                  </a:lnTo>
                  <a:lnTo>
                    <a:pt x="2957" y="477"/>
                  </a:lnTo>
                  <a:lnTo>
                    <a:pt x="2912" y="457"/>
                  </a:lnTo>
                  <a:lnTo>
                    <a:pt x="2866" y="437"/>
                  </a:lnTo>
                  <a:lnTo>
                    <a:pt x="2818" y="418"/>
                  </a:lnTo>
                  <a:lnTo>
                    <a:pt x="2768" y="398"/>
                  </a:lnTo>
                  <a:lnTo>
                    <a:pt x="2718" y="379"/>
                  </a:lnTo>
                  <a:lnTo>
                    <a:pt x="2665" y="361"/>
                  </a:lnTo>
                  <a:lnTo>
                    <a:pt x="2611" y="342"/>
                  </a:lnTo>
                  <a:lnTo>
                    <a:pt x="2555" y="324"/>
                  </a:lnTo>
                  <a:lnTo>
                    <a:pt x="2499" y="307"/>
                  </a:lnTo>
                  <a:lnTo>
                    <a:pt x="2441" y="290"/>
                  </a:lnTo>
                  <a:lnTo>
                    <a:pt x="2382" y="273"/>
                  </a:lnTo>
                  <a:lnTo>
                    <a:pt x="2320" y="258"/>
                  </a:lnTo>
                  <a:lnTo>
                    <a:pt x="2258" y="242"/>
                  </a:lnTo>
                  <a:lnTo>
                    <a:pt x="2194" y="227"/>
                  </a:lnTo>
                  <a:lnTo>
                    <a:pt x="2130" y="211"/>
                  </a:lnTo>
                  <a:lnTo>
                    <a:pt x="2063" y="197"/>
                  </a:lnTo>
                  <a:lnTo>
                    <a:pt x="1997" y="183"/>
                  </a:lnTo>
                  <a:lnTo>
                    <a:pt x="1928" y="170"/>
                  </a:lnTo>
                  <a:lnTo>
                    <a:pt x="1859" y="157"/>
                  </a:lnTo>
                  <a:lnTo>
                    <a:pt x="1788" y="143"/>
                  </a:lnTo>
                  <a:lnTo>
                    <a:pt x="1716" y="132"/>
                  </a:lnTo>
                  <a:lnTo>
                    <a:pt x="1644" y="120"/>
                  </a:lnTo>
                  <a:lnTo>
                    <a:pt x="1569" y="109"/>
                  </a:lnTo>
                  <a:lnTo>
                    <a:pt x="1494" y="98"/>
                  </a:lnTo>
                  <a:lnTo>
                    <a:pt x="1418" y="88"/>
                  </a:lnTo>
                  <a:lnTo>
                    <a:pt x="1342" y="78"/>
                  </a:lnTo>
                  <a:lnTo>
                    <a:pt x="1264" y="69"/>
                  </a:lnTo>
                  <a:lnTo>
                    <a:pt x="1185" y="60"/>
                  </a:lnTo>
                  <a:lnTo>
                    <a:pt x="1106" y="52"/>
                  </a:lnTo>
                  <a:lnTo>
                    <a:pt x="1025" y="45"/>
                  </a:lnTo>
                  <a:lnTo>
                    <a:pt x="943" y="38"/>
                  </a:lnTo>
                  <a:lnTo>
                    <a:pt x="861" y="32"/>
                  </a:lnTo>
                  <a:lnTo>
                    <a:pt x="778" y="26"/>
                  </a:lnTo>
                  <a:lnTo>
                    <a:pt x="694" y="20"/>
                  </a:lnTo>
                  <a:lnTo>
                    <a:pt x="610" y="15"/>
                  </a:lnTo>
                  <a:lnTo>
                    <a:pt x="524" y="12"/>
                  </a:lnTo>
                  <a:lnTo>
                    <a:pt x="439" y="8"/>
                  </a:lnTo>
                  <a:lnTo>
                    <a:pt x="352" y="6"/>
                  </a:lnTo>
                  <a:lnTo>
                    <a:pt x="265" y="3"/>
                  </a:lnTo>
                  <a:lnTo>
                    <a:pt x="177" y="2"/>
                  </a:lnTo>
                  <a:lnTo>
                    <a:pt x="89" y="1"/>
                  </a:lnTo>
                  <a:lnTo>
                    <a:pt x="0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7" name="Freeform 44"/>
            <p:cNvSpPr>
              <a:spLocks/>
            </p:cNvSpPr>
            <p:nvPr/>
          </p:nvSpPr>
          <p:spPr bwMode="auto">
            <a:xfrm>
              <a:off x="1958" y="1906"/>
              <a:ext cx="1304" cy="341"/>
            </a:xfrm>
            <a:custGeom>
              <a:avLst/>
              <a:gdLst>
                <a:gd name="T0" fmla="*/ 0 w 3478"/>
                <a:gd name="T1" fmla="*/ 0 h 1023"/>
                <a:gd name="T2" fmla="*/ 0 w 3478"/>
                <a:gd name="T3" fmla="*/ 0 h 1023"/>
                <a:gd name="T4" fmla="*/ 0 w 3478"/>
                <a:gd name="T5" fmla="*/ 0 h 1023"/>
                <a:gd name="T6" fmla="*/ 0 w 3478"/>
                <a:gd name="T7" fmla="*/ 0 h 1023"/>
                <a:gd name="T8" fmla="*/ 0 w 3478"/>
                <a:gd name="T9" fmla="*/ 0 h 1023"/>
                <a:gd name="T10" fmla="*/ 0 w 3478"/>
                <a:gd name="T11" fmla="*/ 0 h 1023"/>
                <a:gd name="T12" fmla="*/ 0 w 3478"/>
                <a:gd name="T13" fmla="*/ 0 h 1023"/>
                <a:gd name="T14" fmla="*/ 0 w 3478"/>
                <a:gd name="T15" fmla="*/ 0 h 1023"/>
                <a:gd name="T16" fmla="*/ 0 w 3478"/>
                <a:gd name="T17" fmla="*/ 0 h 1023"/>
                <a:gd name="T18" fmla="*/ 0 w 3478"/>
                <a:gd name="T19" fmla="*/ 0 h 1023"/>
                <a:gd name="T20" fmla="*/ 0 w 3478"/>
                <a:gd name="T21" fmla="*/ 0 h 1023"/>
                <a:gd name="T22" fmla="*/ 0 w 3478"/>
                <a:gd name="T23" fmla="*/ 0 h 1023"/>
                <a:gd name="T24" fmla="*/ 0 w 3478"/>
                <a:gd name="T25" fmla="*/ 0 h 1023"/>
                <a:gd name="T26" fmla="*/ 0 w 3478"/>
                <a:gd name="T27" fmla="*/ 0 h 1023"/>
                <a:gd name="T28" fmla="*/ 0 w 3478"/>
                <a:gd name="T29" fmla="*/ 0 h 1023"/>
                <a:gd name="T30" fmla="*/ 0 w 3478"/>
                <a:gd name="T31" fmla="*/ 0 h 1023"/>
                <a:gd name="T32" fmla="*/ 0 w 3478"/>
                <a:gd name="T33" fmla="*/ 0 h 1023"/>
                <a:gd name="T34" fmla="*/ 0 w 3478"/>
                <a:gd name="T35" fmla="*/ 0 h 1023"/>
                <a:gd name="T36" fmla="*/ 0 w 3478"/>
                <a:gd name="T37" fmla="*/ 0 h 1023"/>
                <a:gd name="T38" fmla="*/ 0 w 3478"/>
                <a:gd name="T39" fmla="*/ 0 h 1023"/>
                <a:gd name="T40" fmla="*/ 0 w 3478"/>
                <a:gd name="T41" fmla="*/ 0 h 1023"/>
                <a:gd name="T42" fmla="*/ 0 w 3478"/>
                <a:gd name="T43" fmla="*/ 0 h 1023"/>
                <a:gd name="T44" fmla="*/ 0 w 3478"/>
                <a:gd name="T45" fmla="*/ 0 h 1023"/>
                <a:gd name="T46" fmla="*/ 0 w 3478"/>
                <a:gd name="T47" fmla="*/ 0 h 1023"/>
                <a:gd name="T48" fmla="*/ 0 w 3478"/>
                <a:gd name="T49" fmla="*/ 0 h 1023"/>
                <a:gd name="T50" fmla="*/ 0 w 3478"/>
                <a:gd name="T51" fmla="*/ 0 h 1023"/>
                <a:gd name="T52" fmla="*/ 0 w 3478"/>
                <a:gd name="T53" fmla="*/ 0 h 1023"/>
                <a:gd name="T54" fmla="*/ 0 w 3478"/>
                <a:gd name="T55" fmla="*/ 0 h 1023"/>
                <a:gd name="T56" fmla="*/ 0 w 3478"/>
                <a:gd name="T57" fmla="*/ 0 h 1023"/>
                <a:gd name="T58" fmla="*/ 0 w 3478"/>
                <a:gd name="T59" fmla="*/ 0 h 1023"/>
                <a:gd name="T60" fmla="*/ 0 w 3478"/>
                <a:gd name="T61" fmla="*/ 0 h 1023"/>
                <a:gd name="T62" fmla="*/ 0 w 3478"/>
                <a:gd name="T63" fmla="*/ 0 h 1023"/>
                <a:gd name="T64" fmla="*/ 0 w 3478"/>
                <a:gd name="T65" fmla="*/ 0 h 1023"/>
                <a:gd name="T66" fmla="*/ 0 w 3478"/>
                <a:gd name="T67" fmla="*/ 0 h 1023"/>
                <a:gd name="T68" fmla="*/ 0 w 3478"/>
                <a:gd name="T69" fmla="*/ 0 h 1023"/>
                <a:gd name="T70" fmla="*/ 0 w 3478"/>
                <a:gd name="T71" fmla="*/ 0 h 1023"/>
                <a:gd name="T72" fmla="*/ 0 w 3478"/>
                <a:gd name="T73" fmla="*/ 0 h 1023"/>
                <a:gd name="T74" fmla="*/ 0 w 3478"/>
                <a:gd name="T75" fmla="*/ 0 h 1023"/>
                <a:gd name="T76" fmla="*/ 0 w 3478"/>
                <a:gd name="T77" fmla="*/ 0 h 1023"/>
                <a:gd name="T78" fmla="*/ 0 w 3478"/>
                <a:gd name="T79" fmla="*/ 0 h 1023"/>
                <a:gd name="T80" fmla="*/ 0 w 3478"/>
                <a:gd name="T81" fmla="*/ 0 h 1023"/>
                <a:gd name="T82" fmla="*/ 0 w 3478"/>
                <a:gd name="T83" fmla="*/ 0 h 1023"/>
                <a:gd name="T84" fmla="*/ 0 w 3478"/>
                <a:gd name="T85" fmla="*/ 0 h 1023"/>
                <a:gd name="T86" fmla="*/ 0 w 3478"/>
                <a:gd name="T87" fmla="*/ 0 h 10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8"/>
                <a:gd name="T133" fmla="*/ 0 h 1023"/>
                <a:gd name="T134" fmla="*/ 3478 w 3478"/>
                <a:gd name="T135" fmla="*/ 1023 h 10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8" h="1023">
                  <a:moveTo>
                    <a:pt x="80" y="1023"/>
                  </a:moveTo>
                  <a:lnTo>
                    <a:pt x="80" y="1023"/>
                  </a:lnTo>
                  <a:lnTo>
                    <a:pt x="81" y="1001"/>
                  </a:lnTo>
                  <a:lnTo>
                    <a:pt x="83" y="979"/>
                  </a:lnTo>
                  <a:lnTo>
                    <a:pt x="88" y="957"/>
                  </a:lnTo>
                  <a:lnTo>
                    <a:pt x="95" y="936"/>
                  </a:lnTo>
                  <a:lnTo>
                    <a:pt x="105" y="913"/>
                  </a:lnTo>
                  <a:lnTo>
                    <a:pt x="115" y="892"/>
                  </a:lnTo>
                  <a:lnTo>
                    <a:pt x="127" y="871"/>
                  </a:lnTo>
                  <a:lnTo>
                    <a:pt x="143" y="848"/>
                  </a:lnTo>
                  <a:lnTo>
                    <a:pt x="159" y="827"/>
                  </a:lnTo>
                  <a:lnTo>
                    <a:pt x="178" y="804"/>
                  </a:lnTo>
                  <a:lnTo>
                    <a:pt x="198" y="782"/>
                  </a:lnTo>
                  <a:lnTo>
                    <a:pt x="222" y="760"/>
                  </a:lnTo>
                  <a:lnTo>
                    <a:pt x="247" y="739"/>
                  </a:lnTo>
                  <a:lnTo>
                    <a:pt x="273" y="716"/>
                  </a:lnTo>
                  <a:lnTo>
                    <a:pt x="302" y="695"/>
                  </a:lnTo>
                  <a:lnTo>
                    <a:pt x="333" y="673"/>
                  </a:lnTo>
                  <a:lnTo>
                    <a:pt x="366" y="652"/>
                  </a:lnTo>
                  <a:lnTo>
                    <a:pt x="400" y="632"/>
                  </a:lnTo>
                  <a:lnTo>
                    <a:pt x="436" y="610"/>
                  </a:lnTo>
                  <a:lnTo>
                    <a:pt x="474" y="590"/>
                  </a:lnTo>
                  <a:lnTo>
                    <a:pt x="515" y="570"/>
                  </a:lnTo>
                  <a:lnTo>
                    <a:pt x="556" y="550"/>
                  </a:lnTo>
                  <a:lnTo>
                    <a:pt x="599" y="530"/>
                  </a:lnTo>
                  <a:lnTo>
                    <a:pt x="644" y="511"/>
                  </a:lnTo>
                  <a:lnTo>
                    <a:pt x="690" y="492"/>
                  </a:lnTo>
                  <a:lnTo>
                    <a:pt x="739" y="473"/>
                  </a:lnTo>
                  <a:lnTo>
                    <a:pt x="789" y="454"/>
                  </a:lnTo>
                  <a:lnTo>
                    <a:pt x="840" y="436"/>
                  </a:lnTo>
                  <a:lnTo>
                    <a:pt x="892" y="418"/>
                  </a:lnTo>
                  <a:lnTo>
                    <a:pt x="947" y="400"/>
                  </a:lnTo>
                  <a:lnTo>
                    <a:pt x="1003" y="384"/>
                  </a:lnTo>
                  <a:lnTo>
                    <a:pt x="1060" y="367"/>
                  </a:lnTo>
                  <a:lnTo>
                    <a:pt x="1118" y="350"/>
                  </a:lnTo>
                  <a:lnTo>
                    <a:pt x="1179" y="334"/>
                  </a:lnTo>
                  <a:lnTo>
                    <a:pt x="1239" y="318"/>
                  </a:lnTo>
                  <a:lnTo>
                    <a:pt x="1302" y="304"/>
                  </a:lnTo>
                  <a:lnTo>
                    <a:pt x="1367" y="288"/>
                  </a:lnTo>
                  <a:lnTo>
                    <a:pt x="1432" y="274"/>
                  </a:lnTo>
                  <a:lnTo>
                    <a:pt x="1499" y="260"/>
                  </a:lnTo>
                  <a:lnTo>
                    <a:pt x="1566" y="247"/>
                  </a:lnTo>
                  <a:lnTo>
                    <a:pt x="1635" y="234"/>
                  </a:lnTo>
                  <a:lnTo>
                    <a:pt x="1704" y="222"/>
                  </a:lnTo>
                  <a:lnTo>
                    <a:pt x="1775" y="210"/>
                  </a:lnTo>
                  <a:lnTo>
                    <a:pt x="1848" y="198"/>
                  </a:lnTo>
                  <a:lnTo>
                    <a:pt x="1922" y="187"/>
                  </a:lnTo>
                  <a:lnTo>
                    <a:pt x="1995" y="177"/>
                  </a:lnTo>
                  <a:lnTo>
                    <a:pt x="2070" y="166"/>
                  </a:lnTo>
                  <a:lnTo>
                    <a:pt x="2147" y="157"/>
                  </a:lnTo>
                  <a:lnTo>
                    <a:pt x="2225" y="148"/>
                  </a:lnTo>
                  <a:lnTo>
                    <a:pt x="2302" y="139"/>
                  </a:lnTo>
                  <a:lnTo>
                    <a:pt x="2381" y="132"/>
                  </a:lnTo>
                  <a:lnTo>
                    <a:pt x="2461" y="123"/>
                  </a:lnTo>
                  <a:lnTo>
                    <a:pt x="2542" y="117"/>
                  </a:lnTo>
                  <a:lnTo>
                    <a:pt x="2624" y="110"/>
                  </a:lnTo>
                  <a:lnTo>
                    <a:pt x="2706" y="104"/>
                  </a:lnTo>
                  <a:lnTo>
                    <a:pt x="2789" y="100"/>
                  </a:lnTo>
                  <a:lnTo>
                    <a:pt x="2873" y="95"/>
                  </a:lnTo>
                  <a:lnTo>
                    <a:pt x="2958" y="91"/>
                  </a:lnTo>
                  <a:lnTo>
                    <a:pt x="3043" y="88"/>
                  </a:lnTo>
                  <a:lnTo>
                    <a:pt x="3129" y="84"/>
                  </a:lnTo>
                  <a:lnTo>
                    <a:pt x="3216" y="83"/>
                  </a:lnTo>
                  <a:lnTo>
                    <a:pt x="3302" y="80"/>
                  </a:lnTo>
                  <a:lnTo>
                    <a:pt x="3390" y="80"/>
                  </a:lnTo>
                  <a:lnTo>
                    <a:pt x="3478" y="79"/>
                  </a:lnTo>
                  <a:lnTo>
                    <a:pt x="3478" y="0"/>
                  </a:lnTo>
                  <a:lnTo>
                    <a:pt x="3390" y="1"/>
                  </a:lnTo>
                  <a:lnTo>
                    <a:pt x="3301" y="2"/>
                  </a:lnTo>
                  <a:lnTo>
                    <a:pt x="3213" y="3"/>
                  </a:lnTo>
                  <a:lnTo>
                    <a:pt x="3127" y="6"/>
                  </a:lnTo>
                  <a:lnTo>
                    <a:pt x="3040" y="8"/>
                  </a:lnTo>
                  <a:lnTo>
                    <a:pt x="2954" y="12"/>
                  </a:lnTo>
                  <a:lnTo>
                    <a:pt x="2869" y="15"/>
                  </a:lnTo>
                  <a:lnTo>
                    <a:pt x="2784" y="20"/>
                  </a:lnTo>
                  <a:lnTo>
                    <a:pt x="2701" y="26"/>
                  </a:lnTo>
                  <a:lnTo>
                    <a:pt x="2618" y="32"/>
                  </a:lnTo>
                  <a:lnTo>
                    <a:pt x="2536" y="38"/>
                  </a:lnTo>
                  <a:lnTo>
                    <a:pt x="2455" y="45"/>
                  </a:lnTo>
                  <a:lnTo>
                    <a:pt x="2374" y="52"/>
                  </a:lnTo>
                  <a:lnTo>
                    <a:pt x="2295" y="60"/>
                  </a:lnTo>
                  <a:lnTo>
                    <a:pt x="2215" y="69"/>
                  </a:lnTo>
                  <a:lnTo>
                    <a:pt x="2138" y="78"/>
                  </a:lnTo>
                  <a:lnTo>
                    <a:pt x="2061" y="88"/>
                  </a:lnTo>
                  <a:lnTo>
                    <a:pt x="1985" y="98"/>
                  </a:lnTo>
                  <a:lnTo>
                    <a:pt x="1910" y="109"/>
                  </a:lnTo>
                  <a:lnTo>
                    <a:pt x="1836" y="120"/>
                  </a:lnTo>
                  <a:lnTo>
                    <a:pt x="1764" y="132"/>
                  </a:lnTo>
                  <a:lnTo>
                    <a:pt x="1691" y="143"/>
                  </a:lnTo>
                  <a:lnTo>
                    <a:pt x="1621" y="157"/>
                  </a:lnTo>
                  <a:lnTo>
                    <a:pt x="1551" y="170"/>
                  </a:lnTo>
                  <a:lnTo>
                    <a:pt x="1482" y="183"/>
                  </a:lnTo>
                  <a:lnTo>
                    <a:pt x="1415" y="197"/>
                  </a:lnTo>
                  <a:lnTo>
                    <a:pt x="1349" y="211"/>
                  </a:lnTo>
                  <a:lnTo>
                    <a:pt x="1285" y="227"/>
                  </a:lnTo>
                  <a:lnTo>
                    <a:pt x="1220" y="242"/>
                  </a:lnTo>
                  <a:lnTo>
                    <a:pt x="1159" y="258"/>
                  </a:lnTo>
                  <a:lnTo>
                    <a:pt x="1098" y="273"/>
                  </a:lnTo>
                  <a:lnTo>
                    <a:pt x="1039" y="290"/>
                  </a:lnTo>
                  <a:lnTo>
                    <a:pt x="980" y="307"/>
                  </a:lnTo>
                  <a:lnTo>
                    <a:pt x="923" y="324"/>
                  </a:lnTo>
                  <a:lnTo>
                    <a:pt x="867" y="342"/>
                  </a:lnTo>
                  <a:lnTo>
                    <a:pt x="814" y="361"/>
                  </a:lnTo>
                  <a:lnTo>
                    <a:pt x="762" y="379"/>
                  </a:lnTo>
                  <a:lnTo>
                    <a:pt x="711" y="398"/>
                  </a:lnTo>
                  <a:lnTo>
                    <a:pt x="661" y="418"/>
                  </a:lnTo>
                  <a:lnTo>
                    <a:pt x="613" y="437"/>
                  </a:lnTo>
                  <a:lnTo>
                    <a:pt x="567" y="457"/>
                  </a:lnTo>
                  <a:lnTo>
                    <a:pt x="523" y="477"/>
                  </a:lnTo>
                  <a:lnTo>
                    <a:pt x="479" y="499"/>
                  </a:lnTo>
                  <a:lnTo>
                    <a:pt x="437" y="520"/>
                  </a:lnTo>
                  <a:lnTo>
                    <a:pt x="398" y="542"/>
                  </a:lnTo>
                  <a:lnTo>
                    <a:pt x="360" y="563"/>
                  </a:lnTo>
                  <a:lnTo>
                    <a:pt x="323" y="586"/>
                  </a:lnTo>
                  <a:lnTo>
                    <a:pt x="289" y="608"/>
                  </a:lnTo>
                  <a:lnTo>
                    <a:pt x="257" y="631"/>
                  </a:lnTo>
                  <a:lnTo>
                    <a:pt x="225" y="654"/>
                  </a:lnTo>
                  <a:lnTo>
                    <a:pt x="196" y="678"/>
                  </a:lnTo>
                  <a:lnTo>
                    <a:pt x="169" y="702"/>
                  </a:lnTo>
                  <a:lnTo>
                    <a:pt x="143" y="726"/>
                  </a:lnTo>
                  <a:lnTo>
                    <a:pt x="119" y="751"/>
                  </a:lnTo>
                  <a:lnTo>
                    <a:pt x="97" y="777"/>
                  </a:lnTo>
                  <a:lnTo>
                    <a:pt x="78" y="802"/>
                  </a:lnTo>
                  <a:lnTo>
                    <a:pt x="61" y="828"/>
                  </a:lnTo>
                  <a:lnTo>
                    <a:pt x="45" y="854"/>
                  </a:lnTo>
                  <a:lnTo>
                    <a:pt x="32" y="881"/>
                  </a:lnTo>
                  <a:lnTo>
                    <a:pt x="20" y="909"/>
                  </a:lnTo>
                  <a:lnTo>
                    <a:pt x="12" y="937"/>
                  </a:lnTo>
                  <a:lnTo>
                    <a:pt x="6" y="966"/>
                  </a:lnTo>
                  <a:lnTo>
                    <a:pt x="1" y="994"/>
                  </a:lnTo>
                  <a:lnTo>
                    <a:pt x="0" y="1023"/>
                  </a:lnTo>
                  <a:lnTo>
                    <a:pt x="80" y="1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8" name="Freeform 45"/>
            <p:cNvSpPr>
              <a:spLocks/>
            </p:cNvSpPr>
            <p:nvPr/>
          </p:nvSpPr>
          <p:spPr bwMode="auto">
            <a:xfrm>
              <a:off x="1958" y="2247"/>
              <a:ext cx="1304" cy="341"/>
            </a:xfrm>
            <a:custGeom>
              <a:avLst/>
              <a:gdLst>
                <a:gd name="T0" fmla="*/ 0 w 3478"/>
                <a:gd name="T1" fmla="*/ 0 h 1022"/>
                <a:gd name="T2" fmla="*/ 0 w 3478"/>
                <a:gd name="T3" fmla="*/ 0 h 1022"/>
                <a:gd name="T4" fmla="*/ 0 w 3478"/>
                <a:gd name="T5" fmla="*/ 0 h 1022"/>
                <a:gd name="T6" fmla="*/ 0 w 3478"/>
                <a:gd name="T7" fmla="*/ 0 h 1022"/>
                <a:gd name="T8" fmla="*/ 0 w 3478"/>
                <a:gd name="T9" fmla="*/ 0 h 1022"/>
                <a:gd name="T10" fmla="*/ 0 w 3478"/>
                <a:gd name="T11" fmla="*/ 0 h 1022"/>
                <a:gd name="T12" fmla="*/ 0 w 3478"/>
                <a:gd name="T13" fmla="*/ 0 h 1022"/>
                <a:gd name="T14" fmla="*/ 0 w 3478"/>
                <a:gd name="T15" fmla="*/ 0 h 1022"/>
                <a:gd name="T16" fmla="*/ 0 w 3478"/>
                <a:gd name="T17" fmla="*/ 0 h 1022"/>
                <a:gd name="T18" fmla="*/ 0 w 3478"/>
                <a:gd name="T19" fmla="*/ 0 h 1022"/>
                <a:gd name="T20" fmla="*/ 0 w 3478"/>
                <a:gd name="T21" fmla="*/ 0 h 1022"/>
                <a:gd name="T22" fmla="*/ 0 w 3478"/>
                <a:gd name="T23" fmla="*/ 0 h 1022"/>
                <a:gd name="T24" fmla="*/ 0 w 3478"/>
                <a:gd name="T25" fmla="*/ 0 h 1022"/>
                <a:gd name="T26" fmla="*/ 0 w 3478"/>
                <a:gd name="T27" fmla="*/ 0 h 1022"/>
                <a:gd name="T28" fmla="*/ 0 w 3478"/>
                <a:gd name="T29" fmla="*/ 0 h 1022"/>
                <a:gd name="T30" fmla="*/ 0 w 3478"/>
                <a:gd name="T31" fmla="*/ 0 h 1022"/>
                <a:gd name="T32" fmla="*/ 0 w 3478"/>
                <a:gd name="T33" fmla="*/ 0 h 1022"/>
                <a:gd name="T34" fmla="*/ 0 w 3478"/>
                <a:gd name="T35" fmla="*/ 0 h 1022"/>
                <a:gd name="T36" fmla="*/ 0 w 3478"/>
                <a:gd name="T37" fmla="*/ 0 h 1022"/>
                <a:gd name="T38" fmla="*/ 0 w 3478"/>
                <a:gd name="T39" fmla="*/ 0 h 1022"/>
                <a:gd name="T40" fmla="*/ 0 w 3478"/>
                <a:gd name="T41" fmla="*/ 0 h 1022"/>
                <a:gd name="T42" fmla="*/ 0 w 3478"/>
                <a:gd name="T43" fmla="*/ 0 h 1022"/>
                <a:gd name="T44" fmla="*/ 0 w 3478"/>
                <a:gd name="T45" fmla="*/ 0 h 1022"/>
                <a:gd name="T46" fmla="*/ 0 w 3478"/>
                <a:gd name="T47" fmla="*/ 0 h 1022"/>
                <a:gd name="T48" fmla="*/ 0 w 3478"/>
                <a:gd name="T49" fmla="*/ 0 h 1022"/>
                <a:gd name="T50" fmla="*/ 0 w 3478"/>
                <a:gd name="T51" fmla="*/ 0 h 1022"/>
                <a:gd name="T52" fmla="*/ 0 w 3478"/>
                <a:gd name="T53" fmla="*/ 0 h 1022"/>
                <a:gd name="T54" fmla="*/ 0 w 3478"/>
                <a:gd name="T55" fmla="*/ 0 h 1022"/>
                <a:gd name="T56" fmla="*/ 0 w 3478"/>
                <a:gd name="T57" fmla="*/ 0 h 1022"/>
                <a:gd name="T58" fmla="*/ 0 w 3478"/>
                <a:gd name="T59" fmla="*/ 0 h 1022"/>
                <a:gd name="T60" fmla="*/ 0 w 3478"/>
                <a:gd name="T61" fmla="*/ 0 h 1022"/>
                <a:gd name="T62" fmla="*/ 0 w 3478"/>
                <a:gd name="T63" fmla="*/ 0 h 1022"/>
                <a:gd name="T64" fmla="*/ 0 w 3478"/>
                <a:gd name="T65" fmla="*/ 0 h 1022"/>
                <a:gd name="T66" fmla="*/ 0 w 3478"/>
                <a:gd name="T67" fmla="*/ 0 h 1022"/>
                <a:gd name="T68" fmla="*/ 0 w 3478"/>
                <a:gd name="T69" fmla="*/ 0 h 1022"/>
                <a:gd name="T70" fmla="*/ 0 w 3478"/>
                <a:gd name="T71" fmla="*/ 0 h 1022"/>
                <a:gd name="T72" fmla="*/ 0 w 3478"/>
                <a:gd name="T73" fmla="*/ 0 h 1022"/>
                <a:gd name="T74" fmla="*/ 0 w 3478"/>
                <a:gd name="T75" fmla="*/ 0 h 1022"/>
                <a:gd name="T76" fmla="*/ 0 w 3478"/>
                <a:gd name="T77" fmla="*/ 0 h 1022"/>
                <a:gd name="T78" fmla="*/ 0 w 3478"/>
                <a:gd name="T79" fmla="*/ 0 h 1022"/>
                <a:gd name="T80" fmla="*/ 0 w 3478"/>
                <a:gd name="T81" fmla="*/ 0 h 1022"/>
                <a:gd name="T82" fmla="*/ 0 w 3478"/>
                <a:gd name="T83" fmla="*/ 0 h 1022"/>
                <a:gd name="T84" fmla="*/ 0 w 3478"/>
                <a:gd name="T85" fmla="*/ 0 h 1022"/>
                <a:gd name="T86" fmla="*/ 0 w 3478"/>
                <a:gd name="T87" fmla="*/ 0 h 10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8"/>
                <a:gd name="T133" fmla="*/ 0 h 1022"/>
                <a:gd name="T134" fmla="*/ 3478 w 3478"/>
                <a:gd name="T135" fmla="*/ 1022 h 10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8" h="1022">
                  <a:moveTo>
                    <a:pt x="3478" y="943"/>
                  </a:moveTo>
                  <a:lnTo>
                    <a:pt x="3478" y="943"/>
                  </a:lnTo>
                  <a:lnTo>
                    <a:pt x="3390" y="942"/>
                  </a:lnTo>
                  <a:lnTo>
                    <a:pt x="3302" y="942"/>
                  </a:lnTo>
                  <a:lnTo>
                    <a:pt x="3216" y="940"/>
                  </a:lnTo>
                  <a:lnTo>
                    <a:pt x="3129" y="937"/>
                  </a:lnTo>
                  <a:lnTo>
                    <a:pt x="3043" y="935"/>
                  </a:lnTo>
                  <a:lnTo>
                    <a:pt x="2958" y="931"/>
                  </a:lnTo>
                  <a:lnTo>
                    <a:pt x="2873" y="928"/>
                  </a:lnTo>
                  <a:lnTo>
                    <a:pt x="2789" y="923"/>
                  </a:lnTo>
                  <a:lnTo>
                    <a:pt x="2706" y="917"/>
                  </a:lnTo>
                  <a:lnTo>
                    <a:pt x="2624" y="912"/>
                  </a:lnTo>
                  <a:lnTo>
                    <a:pt x="2542" y="905"/>
                  </a:lnTo>
                  <a:lnTo>
                    <a:pt x="2461" y="899"/>
                  </a:lnTo>
                  <a:lnTo>
                    <a:pt x="2381" y="891"/>
                  </a:lnTo>
                  <a:lnTo>
                    <a:pt x="2302" y="884"/>
                  </a:lnTo>
                  <a:lnTo>
                    <a:pt x="2225" y="874"/>
                  </a:lnTo>
                  <a:lnTo>
                    <a:pt x="2147" y="866"/>
                  </a:lnTo>
                  <a:lnTo>
                    <a:pt x="2070" y="857"/>
                  </a:lnTo>
                  <a:lnTo>
                    <a:pt x="1995" y="846"/>
                  </a:lnTo>
                  <a:lnTo>
                    <a:pt x="1922" y="835"/>
                  </a:lnTo>
                  <a:lnTo>
                    <a:pt x="1848" y="824"/>
                  </a:lnTo>
                  <a:lnTo>
                    <a:pt x="1775" y="813"/>
                  </a:lnTo>
                  <a:lnTo>
                    <a:pt x="1704" y="801"/>
                  </a:lnTo>
                  <a:lnTo>
                    <a:pt x="1635" y="789"/>
                  </a:lnTo>
                  <a:lnTo>
                    <a:pt x="1566" y="776"/>
                  </a:lnTo>
                  <a:lnTo>
                    <a:pt x="1499" y="762"/>
                  </a:lnTo>
                  <a:lnTo>
                    <a:pt x="1432" y="748"/>
                  </a:lnTo>
                  <a:lnTo>
                    <a:pt x="1367" y="734"/>
                  </a:lnTo>
                  <a:lnTo>
                    <a:pt x="1302" y="719"/>
                  </a:lnTo>
                  <a:lnTo>
                    <a:pt x="1239" y="704"/>
                  </a:lnTo>
                  <a:lnTo>
                    <a:pt x="1179" y="688"/>
                  </a:lnTo>
                  <a:lnTo>
                    <a:pt x="1118" y="672"/>
                  </a:lnTo>
                  <a:lnTo>
                    <a:pt x="1060" y="656"/>
                  </a:lnTo>
                  <a:lnTo>
                    <a:pt x="1003" y="639"/>
                  </a:lnTo>
                  <a:lnTo>
                    <a:pt x="947" y="622"/>
                  </a:lnTo>
                  <a:lnTo>
                    <a:pt x="892" y="605"/>
                  </a:lnTo>
                  <a:lnTo>
                    <a:pt x="840" y="587"/>
                  </a:lnTo>
                  <a:lnTo>
                    <a:pt x="789" y="569"/>
                  </a:lnTo>
                  <a:lnTo>
                    <a:pt x="739" y="550"/>
                  </a:lnTo>
                  <a:lnTo>
                    <a:pt x="690" y="531"/>
                  </a:lnTo>
                  <a:lnTo>
                    <a:pt x="644" y="512"/>
                  </a:lnTo>
                  <a:lnTo>
                    <a:pt x="599" y="493"/>
                  </a:lnTo>
                  <a:lnTo>
                    <a:pt x="556" y="473"/>
                  </a:lnTo>
                  <a:lnTo>
                    <a:pt x="515" y="453"/>
                  </a:lnTo>
                  <a:lnTo>
                    <a:pt x="474" y="432"/>
                  </a:lnTo>
                  <a:lnTo>
                    <a:pt x="436" y="412"/>
                  </a:lnTo>
                  <a:lnTo>
                    <a:pt x="400" y="391"/>
                  </a:lnTo>
                  <a:lnTo>
                    <a:pt x="366" y="371"/>
                  </a:lnTo>
                  <a:lnTo>
                    <a:pt x="333" y="349"/>
                  </a:lnTo>
                  <a:lnTo>
                    <a:pt x="302" y="328"/>
                  </a:lnTo>
                  <a:lnTo>
                    <a:pt x="273" y="305"/>
                  </a:lnTo>
                  <a:lnTo>
                    <a:pt x="247" y="284"/>
                  </a:lnTo>
                  <a:lnTo>
                    <a:pt x="222" y="262"/>
                  </a:lnTo>
                  <a:lnTo>
                    <a:pt x="198" y="240"/>
                  </a:lnTo>
                  <a:lnTo>
                    <a:pt x="178" y="218"/>
                  </a:lnTo>
                  <a:lnTo>
                    <a:pt x="159" y="196"/>
                  </a:lnTo>
                  <a:lnTo>
                    <a:pt x="143" y="174"/>
                  </a:lnTo>
                  <a:lnTo>
                    <a:pt x="127" y="152"/>
                  </a:lnTo>
                  <a:lnTo>
                    <a:pt x="115" y="131"/>
                  </a:lnTo>
                  <a:lnTo>
                    <a:pt x="105" y="108"/>
                  </a:lnTo>
                  <a:lnTo>
                    <a:pt x="95" y="87"/>
                  </a:lnTo>
                  <a:lnTo>
                    <a:pt x="88" y="65"/>
                  </a:lnTo>
                  <a:lnTo>
                    <a:pt x="83" y="44"/>
                  </a:lnTo>
                  <a:lnTo>
                    <a:pt x="81" y="21"/>
                  </a:lnTo>
                  <a:lnTo>
                    <a:pt x="80" y="0"/>
                  </a:lnTo>
                  <a:lnTo>
                    <a:pt x="0" y="0"/>
                  </a:lnTo>
                  <a:lnTo>
                    <a:pt x="1" y="28"/>
                  </a:lnTo>
                  <a:lnTo>
                    <a:pt x="6" y="57"/>
                  </a:lnTo>
                  <a:lnTo>
                    <a:pt x="12" y="85"/>
                  </a:lnTo>
                  <a:lnTo>
                    <a:pt x="20" y="114"/>
                  </a:lnTo>
                  <a:lnTo>
                    <a:pt x="32" y="141"/>
                  </a:lnTo>
                  <a:lnTo>
                    <a:pt x="45" y="167"/>
                  </a:lnTo>
                  <a:lnTo>
                    <a:pt x="61" y="195"/>
                  </a:lnTo>
                  <a:lnTo>
                    <a:pt x="78" y="221"/>
                  </a:lnTo>
                  <a:lnTo>
                    <a:pt x="97" y="246"/>
                  </a:lnTo>
                  <a:lnTo>
                    <a:pt x="119" y="272"/>
                  </a:lnTo>
                  <a:lnTo>
                    <a:pt x="143" y="296"/>
                  </a:lnTo>
                  <a:lnTo>
                    <a:pt x="169" y="321"/>
                  </a:lnTo>
                  <a:lnTo>
                    <a:pt x="196" y="344"/>
                  </a:lnTo>
                  <a:lnTo>
                    <a:pt x="225" y="368"/>
                  </a:lnTo>
                  <a:lnTo>
                    <a:pt x="257" y="392"/>
                  </a:lnTo>
                  <a:lnTo>
                    <a:pt x="289" y="415"/>
                  </a:lnTo>
                  <a:lnTo>
                    <a:pt x="323" y="437"/>
                  </a:lnTo>
                  <a:lnTo>
                    <a:pt x="360" y="460"/>
                  </a:lnTo>
                  <a:lnTo>
                    <a:pt x="398" y="481"/>
                  </a:lnTo>
                  <a:lnTo>
                    <a:pt x="437" y="502"/>
                  </a:lnTo>
                  <a:lnTo>
                    <a:pt x="479" y="524"/>
                  </a:lnTo>
                  <a:lnTo>
                    <a:pt x="523" y="544"/>
                  </a:lnTo>
                  <a:lnTo>
                    <a:pt x="567" y="565"/>
                  </a:lnTo>
                  <a:lnTo>
                    <a:pt x="613" y="586"/>
                  </a:lnTo>
                  <a:lnTo>
                    <a:pt x="661" y="605"/>
                  </a:lnTo>
                  <a:lnTo>
                    <a:pt x="711" y="624"/>
                  </a:lnTo>
                  <a:lnTo>
                    <a:pt x="762" y="643"/>
                  </a:lnTo>
                  <a:lnTo>
                    <a:pt x="814" y="662"/>
                  </a:lnTo>
                  <a:lnTo>
                    <a:pt x="867" y="680"/>
                  </a:lnTo>
                  <a:lnTo>
                    <a:pt x="923" y="697"/>
                  </a:lnTo>
                  <a:lnTo>
                    <a:pt x="980" y="715"/>
                  </a:lnTo>
                  <a:lnTo>
                    <a:pt x="1039" y="732"/>
                  </a:lnTo>
                  <a:lnTo>
                    <a:pt x="1098" y="748"/>
                  </a:lnTo>
                  <a:lnTo>
                    <a:pt x="1159" y="765"/>
                  </a:lnTo>
                  <a:lnTo>
                    <a:pt x="1220" y="781"/>
                  </a:lnTo>
                  <a:lnTo>
                    <a:pt x="1285" y="796"/>
                  </a:lnTo>
                  <a:lnTo>
                    <a:pt x="1349" y="811"/>
                  </a:lnTo>
                  <a:lnTo>
                    <a:pt x="1415" y="826"/>
                  </a:lnTo>
                  <a:lnTo>
                    <a:pt x="1482" y="840"/>
                  </a:lnTo>
                  <a:lnTo>
                    <a:pt x="1551" y="853"/>
                  </a:lnTo>
                  <a:lnTo>
                    <a:pt x="1621" y="866"/>
                  </a:lnTo>
                  <a:lnTo>
                    <a:pt x="1691" y="879"/>
                  </a:lnTo>
                  <a:lnTo>
                    <a:pt x="1764" y="891"/>
                  </a:lnTo>
                  <a:lnTo>
                    <a:pt x="1836" y="903"/>
                  </a:lnTo>
                  <a:lnTo>
                    <a:pt x="1910" y="914"/>
                  </a:lnTo>
                  <a:lnTo>
                    <a:pt x="1985" y="924"/>
                  </a:lnTo>
                  <a:lnTo>
                    <a:pt x="2061" y="935"/>
                  </a:lnTo>
                  <a:lnTo>
                    <a:pt x="2138" y="945"/>
                  </a:lnTo>
                  <a:lnTo>
                    <a:pt x="2215" y="954"/>
                  </a:lnTo>
                  <a:lnTo>
                    <a:pt x="2295" y="962"/>
                  </a:lnTo>
                  <a:lnTo>
                    <a:pt x="2374" y="971"/>
                  </a:lnTo>
                  <a:lnTo>
                    <a:pt x="2455" y="978"/>
                  </a:lnTo>
                  <a:lnTo>
                    <a:pt x="2536" y="985"/>
                  </a:lnTo>
                  <a:lnTo>
                    <a:pt x="2618" y="991"/>
                  </a:lnTo>
                  <a:lnTo>
                    <a:pt x="2701" y="997"/>
                  </a:lnTo>
                  <a:lnTo>
                    <a:pt x="2784" y="1002"/>
                  </a:lnTo>
                  <a:lnTo>
                    <a:pt x="2869" y="1006"/>
                  </a:lnTo>
                  <a:lnTo>
                    <a:pt x="2954" y="1011"/>
                  </a:lnTo>
                  <a:lnTo>
                    <a:pt x="3040" y="1015"/>
                  </a:lnTo>
                  <a:lnTo>
                    <a:pt x="3127" y="1017"/>
                  </a:lnTo>
                  <a:lnTo>
                    <a:pt x="3213" y="1019"/>
                  </a:lnTo>
                  <a:lnTo>
                    <a:pt x="3301" y="1021"/>
                  </a:lnTo>
                  <a:lnTo>
                    <a:pt x="3390" y="1022"/>
                  </a:lnTo>
                  <a:lnTo>
                    <a:pt x="3478" y="1022"/>
                  </a:lnTo>
                  <a:lnTo>
                    <a:pt x="3478" y="9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367" name="Rectangle 46"/>
            <p:cNvSpPr>
              <a:spLocks noChangeArrowheads="1"/>
            </p:cNvSpPr>
            <p:nvPr/>
          </p:nvSpPr>
          <p:spPr bwMode="auto">
            <a:xfrm>
              <a:off x="2138" y="2077"/>
              <a:ext cx="2191" cy="2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89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HYPERGLYCEMIA</a:t>
              </a:r>
              <a:endParaRPr kumimoji="0" lang="en-US" sz="24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515128" name="Rectangle 56"/>
          <p:cNvSpPr>
            <a:spLocks noChangeArrowheads="1"/>
          </p:cNvSpPr>
          <p:nvPr/>
        </p:nvSpPr>
        <p:spPr bwMode="auto">
          <a:xfrm>
            <a:off x="3854450" y="1066800"/>
            <a:ext cx="2154238" cy="492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Decreased</a:t>
            </a:r>
            <a:b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Incretin Effect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88" name="Freeform 57"/>
          <p:cNvSpPr>
            <a:spLocks/>
          </p:cNvSpPr>
          <p:nvPr/>
        </p:nvSpPr>
        <p:spPr bwMode="auto">
          <a:xfrm>
            <a:off x="4806950" y="2101850"/>
            <a:ext cx="142875" cy="936625"/>
          </a:xfrm>
          <a:custGeom>
            <a:avLst/>
            <a:gdLst>
              <a:gd name="T0" fmla="*/ 2147483646 w 106"/>
              <a:gd name="T1" fmla="*/ 0 h 692"/>
              <a:gd name="T2" fmla="*/ 2147483646 w 106"/>
              <a:gd name="T3" fmla="*/ 2147483646 h 692"/>
              <a:gd name="T4" fmla="*/ 2147483646 w 106"/>
              <a:gd name="T5" fmla="*/ 2147483646 h 692"/>
              <a:gd name="T6" fmla="*/ 2147483646 w 106"/>
              <a:gd name="T7" fmla="*/ 2147483646 h 692"/>
              <a:gd name="T8" fmla="*/ 2147483646 w 106"/>
              <a:gd name="T9" fmla="*/ 2147483646 h 692"/>
              <a:gd name="T10" fmla="*/ 2147483646 w 106"/>
              <a:gd name="T11" fmla="*/ 2147483646 h 692"/>
              <a:gd name="T12" fmla="*/ 2147483646 w 106"/>
              <a:gd name="T13" fmla="*/ 2147483646 h 692"/>
              <a:gd name="T14" fmla="*/ 2147483646 w 106"/>
              <a:gd name="T15" fmla="*/ 2147483646 h 692"/>
              <a:gd name="T16" fmla="*/ 2147483646 w 106"/>
              <a:gd name="T17" fmla="*/ 2147483646 h 6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6"/>
              <a:gd name="T28" fmla="*/ 0 h 692"/>
              <a:gd name="T29" fmla="*/ 106 w 106"/>
              <a:gd name="T30" fmla="*/ 692 h 6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6" h="692">
                <a:moveTo>
                  <a:pt x="40" y="0"/>
                </a:moveTo>
                <a:cubicBezTo>
                  <a:pt x="74" y="14"/>
                  <a:pt x="106" y="27"/>
                  <a:pt x="104" y="53"/>
                </a:cubicBezTo>
                <a:cubicBezTo>
                  <a:pt x="103" y="79"/>
                  <a:pt x="33" y="125"/>
                  <a:pt x="30" y="153"/>
                </a:cubicBezTo>
                <a:cubicBezTo>
                  <a:pt x="28" y="180"/>
                  <a:pt x="91" y="195"/>
                  <a:pt x="90" y="221"/>
                </a:cubicBezTo>
                <a:cubicBezTo>
                  <a:pt x="88" y="248"/>
                  <a:pt x="22" y="289"/>
                  <a:pt x="20" y="315"/>
                </a:cubicBezTo>
                <a:cubicBezTo>
                  <a:pt x="19" y="341"/>
                  <a:pt x="88" y="352"/>
                  <a:pt x="84" y="377"/>
                </a:cubicBezTo>
                <a:cubicBezTo>
                  <a:pt x="82" y="402"/>
                  <a:pt x="11" y="441"/>
                  <a:pt x="5" y="464"/>
                </a:cubicBezTo>
                <a:cubicBezTo>
                  <a:pt x="0" y="487"/>
                  <a:pt x="50" y="482"/>
                  <a:pt x="51" y="520"/>
                </a:cubicBezTo>
                <a:cubicBezTo>
                  <a:pt x="52" y="558"/>
                  <a:pt x="17" y="656"/>
                  <a:pt x="8" y="692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089" name="Freeform 55"/>
          <p:cNvSpPr>
            <a:spLocks/>
          </p:cNvSpPr>
          <p:nvPr/>
        </p:nvSpPr>
        <p:spPr bwMode="auto">
          <a:xfrm rot="5261489">
            <a:off x="2313781" y="2274094"/>
            <a:ext cx="1014413" cy="796925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090" name="Freeform 58"/>
          <p:cNvSpPr>
            <a:spLocks/>
          </p:cNvSpPr>
          <p:nvPr/>
        </p:nvSpPr>
        <p:spPr bwMode="auto">
          <a:xfrm>
            <a:off x="623888" y="1392238"/>
            <a:ext cx="2679700" cy="1050925"/>
          </a:xfrm>
          <a:custGeom>
            <a:avLst/>
            <a:gdLst>
              <a:gd name="T0" fmla="*/ 2147483646 w 6317"/>
              <a:gd name="T1" fmla="*/ 2147483646 h 2779"/>
              <a:gd name="T2" fmla="*/ 2147483646 w 6317"/>
              <a:gd name="T3" fmla="*/ 2147483646 h 2779"/>
              <a:gd name="T4" fmla="*/ 2147483646 w 6317"/>
              <a:gd name="T5" fmla="*/ 2147483646 h 2779"/>
              <a:gd name="T6" fmla="*/ 2147483646 w 6317"/>
              <a:gd name="T7" fmla="*/ 2147483646 h 2779"/>
              <a:gd name="T8" fmla="*/ 2147483646 w 6317"/>
              <a:gd name="T9" fmla="*/ 2147483646 h 2779"/>
              <a:gd name="T10" fmla="*/ 2147483646 w 6317"/>
              <a:gd name="T11" fmla="*/ 2147483646 h 2779"/>
              <a:gd name="T12" fmla="*/ 2147483646 w 6317"/>
              <a:gd name="T13" fmla="*/ 2147483646 h 2779"/>
              <a:gd name="T14" fmla="*/ 2147483646 w 6317"/>
              <a:gd name="T15" fmla="*/ 2147483646 h 2779"/>
              <a:gd name="T16" fmla="*/ 2147483646 w 6317"/>
              <a:gd name="T17" fmla="*/ 2147483646 h 2779"/>
              <a:gd name="T18" fmla="*/ 2147483646 w 6317"/>
              <a:gd name="T19" fmla="*/ 2147483646 h 2779"/>
              <a:gd name="T20" fmla="*/ 2147483646 w 6317"/>
              <a:gd name="T21" fmla="*/ 2147483646 h 2779"/>
              <a:gd name="T22" fmla="*/ 2147483646 w 6317"/>
              <a:gd name="T23" fmla="*/ 2147483646 h 2779"/>
              <a:gd name="T24" fmla="*/ 2147483646 w 6317"/>
              <a:gd name="T25" fmla="*/ 2147483646 h 2779"/>
              <a:gd name="T26" fmla="*/ 2147483646 w 6317"/>
              <a:gd name="T27" fmla="*/ 2147483646 h 2779"/>
              <a:gd name="T28" fmla="*/ 2147483646 w 6317"/>
              <a:gd name="T29" fmla="*/ 2147483646 h 2779"/>
              <a:gd name="T30" fmla="*/ 2147483646 w 6317"/>
              <a:gd name="T31" fmla="*/ 2147483646 h 2779"/>
              <a:gd name="T32" fmla="*/ 2147483646 w 6317"/>
              <a:gd name="T33" fmla="*/ 2147483646 h 2779"/>
              <a:gd name="T34" fmla="*/ 2147483646 w 6317"/>
              <a:gd name="T35" fmla="*/ 2147483646 h 2779"/>
              <a:gd name="T36" fmla="*/ 2147483646 w 6317"/>
              <a:gd name="T37" fmla="*/ 2147483646 h 2779"/>
              <a:gd name="T38" fmla="*/ 2147483646 w 6317"/>
              <a:gd name="T39" fmla="*/ 2147483646 h 2779"/>
              <a:gd name="T40" fmla="*/ 2147483646 w 6317"/>
              <a:gd name="T41" fmla="*/ 2147483646 h 2779"/>
              <a:gd name="T42" fmla="*/ 2147483646 w 6317"/>
              <a:gd name="T43" fmla="*/ 2147483646 h 2779"/>
              <a:gd name="T44" fmla="*/ 2147483646 w 6317"/>
              <a:gd name="T45" fmla="*/ 2147483646 h 2779"/>
              <a:gd name="T46" fmla="*/ 2147483646 w 6317"/>
              <a:gd name="T47" fmla="*/ 2147483646 h 2779"/>
              <a:gd name="T48" fmla="*/ 2147483646 w 6317"/>
              <a:gd name="T49" fmla="*/ 2147483646 h 2779"/>
              <a:gd name="T50" fmla="*/ 2147483646 w 6317"/>
              <a:gd name="T51" fmla="*/ 2147483646 h 2779"/>
              <a:gd name="T52" fmla="*/ 2147483646 w 6317"/>
              <a:gd name="T53" fmla="*/ 2147483646 h 2779"/>
              <a:gd name="T54" fmla="*/ 2147483646 w 6317"/>
              <a:gd name="T55" fmla="*/ 2147483646 h 2779"/>
              <a:gd name="T56" fmla="*/ 2147483646 w 6317"/>
              <a:gd name="T57" fmla="*/ 2147483646 h 2779"/>
              <a:gd name="T58" fmla="*/ 2147483646 w 6317"/>
              <a:gd name="T59" fmla="*/ 2147483646 h 2779"/>
              <a:gd name="T60" fmla="*/ 2147483646 w 6317"/>
              <a:gd name="T61" fmla="*/ 2147483646 h 2779"/>
              <a:gd name="T62" fmla="*/ 2147483646 w 6317"/>
              <a:gd name="T63" fmla="*/ 2147483646 h 2779"/>
              <a:gd name="T64" fmla="*/ 2147483646 w 6317"/>
              <a:gd name="T65" fmla="*/ 2147483646 h 2779"/>
              <a:gd name="T66" fmla="*/ 2147483646 w 6317"/>
              <a:gd name="T67" fmla="*/ 2147483646 h 2779"/>
              <a:gd name="T68" fmla="*/ 2147483646 w 6317"/>
              <a:gd name="T69" fmla="*/ 2147483646 h 2779"/>
              <a:gd name="T70" fmla="*/ 2147483646 w 6317"/>
              <a:gd name="T71" fmla="*/ 2147483646 h 2779"/>
              <a:gd name="T72" fmla="*/ 2147483646 w 6317"/>
              <a:gd name="T73" fmla="*/ 2147483646 h 2779"/>
              <a:gd name="T74" fmla="*/ 2147483646 w 6317"/>
              <a:gd name="T75" fmla="*/ 2147483646 h 2779"/>
              <a:gd name="T76" fmla="*/ 2147483646 w 6317"/>
              <a:gd name="T77" fmla="*/ 2147483646 h 2779"/>
              <a:gd name="T78" fmla="*/ 2147483646 w 6317"/>
              <a:gd name="T79" fmla="*/ 2147483646 h 2779"/>
              <a:gd name="T80" fmla="*/ 2147483646 w 6317"/>
              <a:gd name="T81" fmla="*/ 2147483646 h 2779"/>
              <a:gd name="T82" fmla="*/ 2147483646 w 6317"/>
              <a:gd name="T83" fmla="*/ 2147483646 h 2779"/>
              <a:gd name="T84" fmla="*/ 2147483646 w 6317"/>
              <a:gd name="T85" fmla="*/ 2147483646 h 2779"/>
              <a:gd name="T86" fmla="*/ 2147483646 w 6317"/>
              <a:gd name="T87" fmla="*/ 2147483646 h 2779"/>
              <a:gd name="T88" fmla="*/ 2147483646 w 6317"/>
              <a:gd name="T89" fmla="*/ 2147483646 h 2779"/>
              <a:gd name="T90" fmla="*/ 2147483646 w 6317"/>
              <a:gd name="T91" fmla="*/ 2147483646 h 2779"/>
              <a:gd name="T92" fmla="*/ 2147483646 w 6317"/>
              <a:gd name="T93" fmla="*/ 2147483646 h 2779"/>
              <a:gd name="T94" fmla="*/ 2147483646 w 6317"/>
              <a:gd name="T95" fmla="*/ 2147483646 h 2779"/>
              <a:gd name="T96" fmla="*/ 2147483646 w 6317"/>
              <a:gd name="T97" fmla="*/ 2147483646 h 2779"/>
              <a:gd name="T98" fmla="*/ 2147483646 w 6317"/>
              <a:gd name="T99" fmla="*/ 2147483646 h 2779"/>
              <a:gd name="T100" fmla="*/ 2147483646 w 6317"/>
              <a:gd name="T101" fmla="*/ 2147483646 h 2779"/>
              <a:gd name="T102" fmla="*/ 2147483646 w 6317"/>
              <a:gd name="T103" fmla="*/ 2147483646 h 2779"/>
              <a:gd name="T104" fmla="*/ 2147483646 w 6317"/>
              <a:gd name="T105" fmla="*/ 2147483646 h 2779"/>
              <a:gd name="T106" fmla="*/ 2147483646 w 6317"/>
              <a:gd name="T107" fmla="*/ 2147483646 h 2779"/>
              <a:gd name="T108" fmla="*/ 2147483646 w 6317"/>
              <a:gd name="T109" fmla="*/ 2147483646 h 2779"/>
              <a:gd name="T110" fmla="*/ 2147483646 w 6317"/>
              <a:gd name="T111" fmla="*/ 2147483646 h 2779"/>
              <a:gd name="T112" fmla="*/ 2147483646 w 6317"/>
              <a:gd name="T113" fmla="*/ 2147483646 h 2779"/>
              <a:gd name="T114" fmla="*/ 2147483646 w 6317"/>
              <a:gd name="T115" fmla="*/ 2147483646 h 2779"/>
              <a:gd name="T116" fmla="*/ 2147483646 w 6317"/>
              <a:gd name="T117" fmla="*/ 2147483646 h 2779"/>
              <a:gd name="T118" fmla="*/ 2147483646 w 6317"/>
              <a:gd name="T119" fmla="*/ 2147483646 h 2779"/>
              <a:gd name="T120" fmla="*/ 2147483646 w 6317"/>
              <a:gd name="T121" fmla="*/ 2147483646 h 2779"/>
              <a:gd name="T122" fmla="*/ 2147483646 w 6317"/>
              <a:gd name="T123" fmla="*/ 2147483646 h 2779"/>
              <a:gd name="T124" fmla="*/ 2147483646 w 6317"/>
              <a:gd name="T125" fmla="*/ 2147483646 h 27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17"/>
              <a:gd name="T190" fmla="*/ 0 h 2779"/>
              <a:gd name="T191" fmla="*/ 6317 w 6317"/>
              <a:gd name="T192" fmla="*/ 2779 h 277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17" h="2779">
                <a:moveTo>
                  <a:pt x="4701" y="444"/>
                </a:moveTo>
                <a:lnTo>
                  <a:pt x="4678" y="439"/>
                </a:lnTo>
                <a:lnTo>
                  <a:pt x="4654" y="435"/>
                </a:lnTo>
                <a:lnTo>
                  <a:pt x="4631" y="431"/>
                </a:lnTo>
                <a:lnTo>
                  <a:pt x="4609" y="429"/>
                </a:lnTo>
                <a:lnTo>
                  <a:pt x="4587" y="428"/>
                </a:lnTo>
                <a:lnTo>
                  <a:pt x="4567" y="427"/>
                </a:lnTo>
                <a:lnTo>
                  <a:pt x="4547" y="425"/>
                </a:lnTo>
                <a:lnTo>
                  <a:pt x="4528" y="427"/>
                </a:lnTo>
                <a:lnTo>
                  <a:pt x="4490" y="428"/>
                </a:lnTo>
                <a:lnTo>
                  <a:pt x="4454" y="431"/>
                </a:lnTo>
                <a:lnTo>
                  <a:pt x="4421" y="437"/>
                </a:lnTo>
                <a:lnTo>
                  <a:pt x="4389" y="443"/>
                </a:lnTo>
                <a:lnTo>
                  <a:pt x="4326" y="456"/>
                </a:lnTo>
                <a:lnTo>
                  <a:pt x="4265" y="468"/>
                </a:lnTo>
                <a:lnTo>
                  <a:pt x="4234" y="473"/>
                </a:lnTo>
                <a:lnTo>
                  <a:pt x="4203" y="477"/>
                </a:lnTo>
                <a:lnTo>
                  <a:pt x="4171" y="478"/>
                </a:lnTo>
                <a:lnTo>
                  <a:pt x="4138" y="478"/>
                </a:lnTo>
                <a:lnTo>
                  <a:pt x="4117" y="475"/>
                </a:lnTo>
                <a:lnTo>
                  <a:pt x="4098" y="473"/>
                </a:lnTo>
                <a:lnTo>
                  <a:pt x="4080" y="471"/>
                </a:lnTo>
                <a:lnTo>
                  <a:pt x="4062" y="466"/>
                </a:lnTo>
                <a:lnTo>
                  <a:pt x="4031" y="458"/>
                </a:lnTo>
                <a:lnTo>
                  <a:pt x="4001" y="447"/>
                </a:lnTo>
                <a:lnTo>
                  <a:pt x="3948" y="422"/>
                </a:lnTo>
                <a:lnTo>
                  <a:pt x="3892" y="397"/>
                </a:lnTo>
                <a:lnTo>
                  <a:pt x="3877" y="391"/>
                </a:lnTo>
                <a:lnTo>
                  <a:pt x="3860" y="386"/>
                </a:lnTo>
                <a:lnTo>
                  <a:pt x="3843" y="380"/>
                </a:lnTo>
                <a:lnTo>
                  <a:pt x="3825" y="376"/>
                </a:lnTo>
                <a:lnTo>
                  <a:pt x="3805" y="371"/>
                </a:lnTo>
                <a:lnTo>
                  <a:pt x="3785" y="367"/>
                </a:lnTo>
                <a:lnTo>
                  <a:pt x="3762" y="364"/>
                </a:lnTo>
                <a:lnTo>
                  <a:pt x="3739" y="361"/>
                </a:lnTo>
                <a:lnTo>
                  <a:pt x="3713" y="359"/>
                </a:lnTo>
                <a:lnTo>
                  <a:pt x="3685" y="358"/>
                </a:lnTo>
                <a:lnTo>
                  <a:pt x="3656" y="357"/>
                </a:lnTo>
                <a:lnTo>
                  <a:pt x="3623" y="358"/>
                </a:lnTo>
                <a:lnTo>
                  <a:pt x="3589" y="359"/>
                </a:lnTo>
                <a:lnTo>
                  <a:pt x="3552" y="361"/>
                </a:lnTo>
                <a:lnTo>
                  <a:pt x="3513" y="364"/>
                </a:lnTo>
                <a:lnTo>
                  <a:pt x="3471" y="368"/>
                </a:lnTo>
                <a:lnTo>
                  <a:pt x="3448" y="371"/>
                </a:lnTo>
                <a:lnTo>
                  <a:pt x="3426" y="371"/>
                </a:lnTo>
                <a:lnTo>
                  <a:pt x="3407" y="370"/>
                </a:lnTo>
                <a:lnTo>
                  <a:pt x="3388" y="367"/>
                </a:lnTo>
                <a:lnTo>
                  <a:pt x="3371" y="364"/>
                </a:lnTo>
                <a:lnTo>
                  <a:pt x="3355" y="359"/>
                </a:lnTo>
                <a:lnTo>
                  <a:pt x="3339" y="353"/>
                </a:lnTo>
                <a:lnTo>
                  <a:pt x="3325" y="347"/>
                </a:lnTo>
                <a:lnTo>
                  <a:pt x="3297" y="332"/>
                </a:lnTo>
                <a:lnTo>
                  <a:pt x="3268" y="314"/>
                </a:lnTo>
                <a:lnTo>
                  <a:pt x="3240" y="296"/>
                </a:lnTo>
                <a:lnTo>
                  <a:pt x="3209" y="276"/>
                </a:lnTo>
                <a:lnTo>
                  <a:pt x="3192" y="266"/>
                </a:lnTo>
                <a:lnTo>
                  <a:pt x="3173" y="257"/>
                </a:lnTo>
                <a:lnTo>
                  <a:pt x="3154" y="248"/>
                </a:lnTo>
                <a:lnTo>
                  <a:pt x="3134" y="240"/>
                </a:lnTo>
                <a:lnTo>
                  <a:pt x="3111" y="232"/>
                </a:lnTo>
                <a:lnTo>
                  <a:pt x="3086" y="225"/>
                </a:lnTo>
                <a:lnTo>
                  <a:pt x="3060" y="218"/>
                </a:lnTo>
                <a:lnTo>
                  <a:pt x="3032" y="212"/>
                </a:lnTo>
                <a:lnTo>
                  <a:pt x="3001" y="207"/>
                </a:lnTo>
                <a:lnTo>
                  <a:pt x="2967" y="203"/>
                </a:lnTo>
                <a:lnTo>
                  <a:pt x="2932" y="201"/>
                </a:lnTo>
                <a:lnTo>
                  <a:pt x="2893" y="198"/>
                </a:lnTo>
                <a:lnTo>
                  <a:pt x="2851" y="200"/>
                </a:lnTo>
                <a:lnTo>
                  <a:pt x="2805" y="201"/>
                </a:lnTo>
                <a:lnTo>
                  <a:pt x="2757" y="204"/>
                </a:lnTo>
                <a:lnTo>
                  <a:pt x="2704" y="209"/>
                </a:lnTo>
                <a:lnTo>
                  <a:pt x="2683" y="208"/>
                </a:lnTo>
                <a:lnTo>
                  <a:pt x="2648" y="209"/>
                </a:lnTo>
                <a:lnTo>
                  <a:pt x="2639" y="210"/>
                </a:lnTo>
                <a:lnTo>
                  <a:pt x="2631" y="212"/>
                </a:lnTo>
                <a:lnTo>
                  <a:pt x="2623" y="213"/>
                </a:lnTo>
                <a:lnTo>
                  <a:pt x="2616" y="215"/>
                </a:lnTo>
                <a:lnTo>
                  <a:pt x="2610" y="219"/>
                </a:lnTo>
                <a:lnTo>
                  <a:pt x="2605" y="222"/>
                </a:lnTo>
                <a:lnTo>
                  <a:pt x="2601" y="227"/>
                </a:lnTo>
                <a:lnTo>
                  <a:pt x="2600" y="232"/>
                </a:lnTo>
                <a:lnTo>
                  <a:pt x="2572" y="210"/>
                </a:lnTo>
                <a:lnTo>
                  <a:pt x="2546" y="191"/>
                </a:lnTo>
                <a:lnTo>
                  <a:pt x="2521" y="176"/>
                </a:lnTo>
                <a:lnTo>
                  <a:pt x="2496" y="160"/>
                </a:lnTo>
                <a:lnTo>
                  <a:pt x="2470" y="147"/>
                </a:lnTo>
                <a:lnTo>
                  <a:pt x="2442" y="136"/>
                </a:lnTo>
                <a:lnTo>
                  <a:pt x="2414" y="124"/>
                </a:lnTo>
                <a:lnTo>
                  <a:pt x="2380" y="112"/>
                </a:lnTo>
                <a:lnTo>
                  <a:pt x="2368" y="108"/>
                </a:lnTo>
                <a:lnTo>
                  <a:pt x="2357" y="106"/>
                </a:lnTo>
                <a:lnTo>
                  <a:pt x="2344" y="105"/>
                </a:lnTo>
                <a:lnTo>
                  <a:pt x="2332" y="103"/>
                </a:lnTo>
                <a:lnTo>
                  <a:pt x="2319" y="103"/>
                </a:lnTo>
                <a:lnTo>
                  <a:pt x="2307" y="105"/>
                </a:lnTo>
                <a:lnTo>
                  <a:pt x="2294" y="107"/>
                </a:lnTo>
                <a:lnTo>
                  <a:pt x="2281" y="108"/>
                </a:lnTo>
                <a:lnTo>
                  <a:pt x="2256" y="114"/>
                </a:lnTo>
                <a:lnTo>
                  <a:pt x="2229" y="121"/>
                </a:lnTo>
                <a:lnTo>
                  <a:pt x="2204" y="130"/>
                </a:lnTo>
                <a:lnTo>
                  <a:pt x="2178" y="139"/>
                </a:lnTo>
                <a:lnTo>
                  <a:pt x="2153" y="146"/>
                </a:lnTo>
                <a:lnTo>
                  <a:pt x="2128" y="155"/>
                </a:lnTo>
                <a:lnTo>
                  <a:pt x="2103" y="160"/>
                </a:lnTo>
                <a:lnTo>
                  <a:pt x="2080" y="164"/>
                </a:lnTo>
                <a:lnTo>
                  <a:pt x="2068" y="164"/>
                </a:lnTo>
                <a:lnTo>
                  <a:pt x="2056" y="164"/>
                </a:lnTo>
                <a:lnTo>
                  <a:pt x="2044" y="164"/>
                </a:lnTo>
                <a:lnTo>
                  <a:pt x="2032" y="163"/>
                </a:lnTo>
                <a:lnTo>
                  <a:pt x="2020" y="159"/>
                </a:lnTo>
                <a:lnTo>
                  <a:pt x="2010" y="156"/>
                </a:lnTo>
                <a:lnTo>
                  <a:pt x="1999" y="151"/>
                </a:lnTo>
                <a:lnTo>
                  <a:pt x="1987" y="145"/>
                </a:lnTo>
                <a:lnTo>
                  <a:pt x="1950" y="124"/>
                </a:lnTo>
                <a:lnTo>
                  <a:pt x="1913" y="103"/>
                </a:lnTo>
                <a:lnTo>
                  <a:pt x="1879" y="86"/>
                </a:lnTo>
                <a:lnTo>
                  <a:pt x="1846" y="69"/>
                </a:lnTo>
                <a:lnTo>
                  <a:pt x="1812" y="56"/>
                </a:lnTo>
                <a:lnTo>
                  <a:pt x="1781" y="43"/>
                </a:lnTo>
                <a:lnTo>
                  <a:pt x="1751" y="32"/>
                </a:lnTo>
                <a:lnTo>
                  <a:pt x="1722" y="24"/>
                </a:lnTo>
                <a:lnTo>
                  <a:pt x="1693" y="17"/>
                </a:lnTo>
                <a:lnTo>
                  <a:pt x="1665" y="11"/>
                </a:lnTo>
                <a:lnTo>
                  <a:pt x="1639" y="6"/>
                </a:lnTo>
                <a:lnTo>
                  <a:pt x="1613" y="2"/>
                </a:lnTo>
                <a:lnTo>
                  <a:pt x="1587" y="1"/>
                </a:lnTo>
                <a:lnTo>
                  <a:pt x="1562" y="0"/>
                </a:lnTo>
                <a:lnTo>
                  <a:pt x="1537" y="0"/>
                </a:lnTo>
                <a:lnTo>
                  <a:pt x="1513" y="1"/>
                </a:lnTo>
                <a:lnTo>
                  <a:pt x="1489" y="4"/>
                </a:lnTo>
                <a:lnTo>
                  <a:pt x="1465" y="6"/>
                </a:lnTo>
                <a:lnTo>
                  <a:pt x="1442" y="8"/>
                </a:lnTo>
                <a:lnTo>
                  <a:pt x="1419" y="13"/>
                </a:lnTo>
                <a:lnTo>
                  <a:pt x="1371" y="21"/>
                </a:lnTo>
                <a:lnTo>
                  <a:pt x="1325" y="32"/>
                </a:lnTo>
                <a:lnTo>
                  <a:pt x="1276" y="42"/>
                </a:lnTo>
                <a:lnTo>
                  <a:pt x="1228" y="52"/>
                </a:lnTo>
                <a:lnTo>
                  <a:pt x="1175" y="61"/>
                </a:lnTo>
                <a:lnTo>
                  <a:pt x="1121" y="69"/>
                </a:lnTo>
                <a:lnTo>
                  <a:pt x="1095" y="73"/>
                </a:lnTo>
                <a:lnTo>
                  <a:pt x="1067" y="80"/>
                </a:lnTo>
                <a:lnTo>
                  <a:pt x="1040" y="88"/>
                </a:lnTo>
                <a:lnTo>
                  <a:pt x="1013" y="99"/>
                </a:lnTo>
                <a:lnTo>
                  <a:pt x="985" y="111"/>
                </a:lnTo>
                <a:lnTo>
                  <a:pt x="958" y="124"/>
                </a:lnTo>
                <a:lnTo>
                  <a:pt x="931" y="138"/>
                </a:lnTo>
                <a:lnTo>
                  <a:pt x="903" y="152"/>
                </a:lnTo>
                <a:lnTo>
                  <a:pt x="891" y="158"/>
                </a:lnTo>
                <a:lnTo>
                  <a:pt x="879" y="163"/>
                </a:lnTo>
                <a:lnTo>
                  <a:pt x="866" y="166"/>
                </a:lnTo>
                <a:lnTo>
                  <a:pt x="853" y="169"/>
                </a:lnTo>
                <a:lnTo>
                  <a:pt x="826" y="172"/>
                </a:lnTo>
                <a:lnTo>
                  <a:pt x="797" y="175"/>
                </a:lnTo>
                <a:lnTo>
                  <a:pt x="768" y="176"/>
                </a:lnTo>
                <a:lnTo>
                  <a:pt x="739" y="178"/>
                </a:lnTo>
                <a:lnTo>
                  <a:pt x="724" y="181"/>
                </a:lnTo>
                <a:lnTo>
                  <a:pt x="710" y="183"/>
                </a:lnTo>
                <a:lnTo>
                  <a:pt x="695" y="187"/>
                </a:lnTo>
                <a:lnTo>
                  <a:pt x="681" y="191"/>
                </a:lnTo>
                <a:lnTo>
                  <a:pt x="657" y="201"/>
                </a:lnTo>
                <a:lnTo>
                  <a:pt x="633" y="212"/>
                </a:lnTo>
                <a:lnTo>
                  <a:pt x="610" y="222"/>
                </a:lnTo>
                <a:lnTo>
                  <a:pt x="586" y="233"/>
                </a:lnTo>
                <a:lnTo>
                  <a:pt x="563" y="246"/>
                </a:lnTo>
                <a:lnTo>
                  <a:pt x="541" y="258"/>
                </a:lnTo>
                <a:lnTo>
                  <a:pt x="518" y="271"/>
                </a:lnTo>
                <a:lnTo>
                  <a:pt x="497" y="285"/>
                </a:lnTo>
                <a:lnTo>
                  <a:pt x="475" y="299"/>
                </a:lnTo>
                <a:lnTo>
                  <a:pt x="454" y="315"/>
                </a:lnTo>
                <a:lnTo>
                  <a:pt x="434" y="330"/>
                </a:lnTo>
                <a:lnTo>
                  <a:pt x="414" y="346"/>
                </a:lnTo>
                <a:lnTo>
                  <a:pt x="393" y="362"/>
                </a:lnTo>
                <a:lnTo>
                  <a:pt x="374" y="380"/>
                </a:lnTo>
                <a:lnTo>
                  <a:pt x="355" y="397"/>
                </a:lnTo>
                <a:lnTo>
                  <a:pt x="338" y="416"/>
                </a:lnTo>
                <a:lnTo>
                  <a:pt x="320" y="434"/>
                </a:lnTo>
                <a:lnTo>
                  <a:pt x="303" y="453"/>
                </a:lnTo>
                <a:lnTo>
                  <a:pt x="285" y="473"/>
                </a:lnTo>
                <a:lnTo>
                  <a:pt x="270" y="493"/>
                </a:lnTo>
                <a:lnTo>
                  <a:pt x="253" y="513"/>
                </a:lnTo>
                <a:lnTo>
                  <a:pt x="239" y="535"/>
                </a:lnTo>
                <a:lnTo>
                  <a:pt x="223" y="556"/>
                </a:lnTo>
                <a:lnTo>
                  <a:pt x="209" y="579"/>
                </a:lnTo>
                <a:lnTo>
                  <a:pt x="196" y="601"/>
                </a:lnTo>
                <a:lnTo>
                  <a:pt x="183" y="624"/>
                </a:lnTo>
                <a:lnTo>
                  <a:pt x="170" y="648"/>
                </a:lnTo>
                <a:lnTo>
                  <a:pt x="158" y="671"/>
                </a:lnTo>
                <a:lnTo>
                  <a:pt x="147" y="696"/>
                </a:lnTo>
                <a:lnTo>
                  <a:pt x="137" y="721"/>
                </a:lnTo>
                <a:lnTo>
                  <a:pt x="126" y="746"/>
                </a:lnTo>
                <a:lnTo>
                  <a:pt x="117" y="772"/>
                </a:lnTo>
                <a:lnTo>
                  <a:pt x="114" y="780"/>
                </a:lnTo>
                <a:lnTo>
                  <a:pt x="114" y="787"/>
                </a:lnTo>
                <a:lnTo>
                  <a:pt x="114" y="795"/>
                </a:lnTo>
                <a:lnTo>
                  <a:pt x="114" y="803"/>
                </a:lnTo>
                <a:lnTo>
                  <a:pt x="117" y="821"/>
                </a:lnTo>
                <a:lnTo>
                  <a:pt x="121" y="840"/>
                </a:lnTo>
                <a:lnTo>
                  <a:pt x="124" y="858"/>
                </a:lnTo>
                <a:lnTo>
                  <a:pt x="126" y="875"/>
                </a:lnTo>
                <a:lnTo>
                  <a:pt x="126" y="883"/>
                </a:lnTo>
                <a:lnTo>
                  <a:pt x="125" y="891"/>
                </a:lnTo>
                <a:lnTo>
                  <a:pt x="122" y="898"/>
                </a:lnTo>
                <a:lnTo>
                  <a:pt x="120" y="904"/>
                </a:lnTo>
                <a:lnTo>
                  <a:pt x="87" y="957"/>
                </a:lnTo>
                <a:lnTo>
                  <a:pt x="57" y="1008"/>
                </a:lnTo>
                <a:lnTo>
                  <a:pt x="44" y="1033"/>
                </a:lnTo>
                <a:lnTo>
                  <a:pt x="32" y="1058"/>
                </a:lnTo>
                <a:lnTo>
                  <a:pt x="21" y="1083"/>
                </a:lnTo>
                <a:lnTo>
                  <a:pt x="13" y="1108"/>
                </a:lnTo>
                <a:lnTo>
                  <a:pt x="7" y="1134"/>
                </a:lnTo>
                <a:lnTo>
                  <a:pt x="2" y="1160"/>
                </a:lnTo>
                <a:lnTo>
                  <a:pt x="1" y="1173"/>
                </a:lnTo>
                <a:lnTo>
                  <a:pt x="0" y="1187"/>
                </a:lnTo>
                <a:lnTo>
                  <a:pt x="0" y="1201"/>
                </a:lnTo>
                <a:lnTo>
                  <a:pt x="1" y="1216"/>
                </a:lnTo>
                <a:lnTo>
                  <a:pt x="2" y="1230"/>
                </a:lnTo>
                <a:lnTo>
                  <a:pt x="4" y="1244"/>
                </a:lnTo>
                <a:lnTo>
                  <a:pt x="7" y="1260"/>
                </a:lnTo>
                <a:lnTo>
                  <a:pt x="10" y="1275"/>
                </a:lnTo>
                <a:lnTo>
                  <a:pt x="14" y="1291"/>
                </a:lnTo>
                <a:lnTo>
                  <a:pt x="19" y="1307"/>
                </a:lnTo>
                <a:lnTo>
                  <a:pt x="25" y="1324"/>
                </a:lnTo>
                <a:lnTo>
                  <a:pt x="32" y="1340"/>
                </a:lnTo>
                <a:lnTo>
                  <a:pt x="42" y="1362"/>
                </a:lnTo>
                <a:lnTo>
                  <a:pt x="51" y="1384"/>
                </a:lnTo>
                <a:lnTo>
                  <a:pt x="61" y="1408"/>
                </a:lnTo>
                <a:lnTo>
                  <a:pt x="69" y="1432"/>
                </a:lnTo>
                <a:lnTo>
                  <a:pt x="76" y="1456"/>
                </a:lnTo>
                <a:lnTo>
                  <a:pt x="81" y="1481"/>
                </a:lnTo>
                <a:lnTo>
                  <a:pt x="82" y="1493"/>
                </a:lnTo>
                <a:lnTo>
                  <a:pt x="83" y="1504"/>
                </a:lnTo>
                <a:lnTo>
                  <a:pt x="82" y="1517"/>
                </a:lnTo>
                <a:lnTo>
                  <a:pt x="81" y="1529"/>
                </a:lnTo>
                <a:lnTo>
                  <a:pt x="78" y="1544"/>
                </a:lnTo>
                <a:lnTo>
                  <a:pt x="77" y="1558"/>
                </a:lnTo>
                <a:lnTo>
                  <a:pt x="77" y="1571"/>
                </a:lnTo>
                <a:lnTo>
                  <a:pt x="77" y="1584"/>
                </a:lnTo>
                <a:lnTo>
                  <a:pt x="77" y="1597"/>
                </a:lnTo>
                <a:lnTo>
                  <a:pt x="78" y="1609"/>
                </a:lnTo>
                <a:lnTo>
                  <a:pt x="81" y="1621"/>
                </a:lnTo>
                <a:lnTo>
                  <a:pt x="83" y="1633"/>
                </a:lnTo>
                <a:lnTo>
                  <a:pt x="89" y="1655"/>
                </a:lnTo>
                <a:lnTo>
                  <a:pt x="96" y="1677"/>
                </a:lnTo>
                <a:lnTo>
                  <a:pt x="106" y="1698"/>
                </a:lnTo>
                <a:lnTo>
                  <a:pt x="115" y="1718"/>
                </a:lnTo>
                <a:lnTo>
                  <a:pt x="137" y="1756"/>
                </a:lnTo>
                <a:lnTo>
                  <a:pt x="158" y="1793"/>
                </a:lnTo>
                <a:lnTo>
                  <a:pt x="166" y="1812"/>
                </a:lnTo>
                <a:lnTo>
                  <a:pt x="176" y="1830"/>
                </a:lnTo>
                <a:lnTo>
                  <a:pt x="182" y="1849"/>
                </a:lnTo>
                <a:lnTo>
                  <a:pt x="188" y="1869"/>
                </a:lnTo>
                <a:lnTo>
                  <a:pt x="195" y="1894"/>
                </a:lnTo>
                <a:lnTo>
                  <a:pt x="203" y="1919"/>
                </a:lnTo>
                <a:lnTo>
                  <a:pt x="214" y="1943"/>
                </a:lnTo>
                <a:lnTo>
                  <a:pt x="226" y="1964"/>
                </a:lnTo>
                <a:lnTo>
                  <a:pt x="239" y="1986"/>
                </a:lnTo>
                <a:lnTo>
                  <a:pt x="253" y="2005"/>
                </a:lnTo>
                <a:lnTo>
                  <a:pt x="270" y="2024"/>
                </a:lnTo>
                <a:lnTo>
                  <a:pt x="288" y="2042"/>
                </a:lnTo>
                <a:lnTo>
                  <a:pt x="307" y="2058"/>
                </a:lnTo>
                <a:lnTo>
                  <a:pt x="328" y="2074"/>
                </a:lnTo>
                <a:lnTo>
                  <a:pt x="349" y="2089"/>
                </a:lnTo>
                <a:lnTo>
                  <a:pt x="373" y="2103"/>
                </a:lnTo>
                <a:lnTo>
                  <a:pt x="398" y="2116"/>
                </a:lnTo>
                <a:lnTo>
                  <a:pt x="424" y="2128"/>
                </a:lnTo>
                <a:lnTo>
                  <a:pt x="452" y="2141"/>
                </a:lnTo>
                <a:lnTo>
                  <a:pt x="480" y="2152"/>
                </a:lnTo>
                <a:lnTo>
                  <a:pt x="478" y="2159"/>
                </a:lnTo>
                <a:lnTo>
                  <a:pt x="477" y="2167"/>
                </a:lnTo>
                <a:lnTo>
                  <a:pt x="475" y="2175"/>
                </a:lnTo>
                <a:lnTo>
                  <a:pt x="475" y="2184"/>
                </a:lnTo>
                <a:lnTo>
                  <a:pt x="475" y="2202"/>
                </a:lnTo>
                <a:lnTo>
                  <a:pt x="478" y="2220"/>
                </a:lnTo>
                <a:lnTo>
                  <a:pt x="481" y="2236"/>
                </a:lnTo>
                <a:lnTo>
                  <a:pt x="487" y="2252"/>
                </a:lnTo>
                <a:lnTo>
                  <a:pt x="490" y="2259"/>
                </a:lnTo>
                <a:lnTo>
                  <a:pt x="493" y="2265"/>
                </a:lnTo>
                <a:lnTo>
                  <a:pt x="497" y="2271"/>
                </a:lnTo>
                <a:lnTo>
                  <a:pt x="500" y="2274"/>
                </a:lnTo>
                <a:lnTo>
                  <a:pt x="522" y="2298"/>
                </a:lnTo>
                <a:lnTo>
                  <a:pt x="544" y="2320"/>
                </a:lnTo>
                <a:lnTo>
                  <a:pt x="567" y="2341"/>
                </a:lnTo>
                <a:lnTo>
                  <a:pt x="591" y="2360"/>
                </a:lnTo>
                <a:lnTo>
                  <a:pt x="613" y="2378"/>
                </a:lnTo>
                <a:lnTo>
                  <a:pt x="637" y="2396"/>
                </a:lnTo>
                <a:lnTo>
                  <a:pt x="661" y="2411"/>
                </a:lnTo>
                <a:lnTo>
                  <a:pt x="685" y="2425"/>
                </a:lnTo>
                <a:lnTo>
                  <a:pt x="708" y="2438"/>
                </a:lnTo>
                <a:lnTo>
                  <a:pt x="732" y="2450"/>
                </a:lnTo>
                <a:lnTo>
                  <a:pt x="756" y="2461"/>
                </a:lnTo>
                <a:lnTo>
                  <a:pt x="780" y="2471"/>
                </a:lnTo>
                <a:lnTo>
                  <a:pt x="805" y="2479"/>
                </a:lnTo>
                <a:lnTo>
                  <a:pt x="828" y="2486"/>
                </a:lnTo>
                <a:lnTo>
                  <a:pt x="853" y="2491"/>
                </a:lnTo>
                <a:lnTo>
                  <a:pt x="877" y="2495"/>
                </a:lnTo>
                <a:lnTo>
                  <a:pt x="900" y="2499"/>
                </a:lnTo>
                <a:lnTo>
                  <a:pt x="922" y="2505"/>
                </a:lnTo>
                <a:lnTo>
                  <a:pt x="944" y="2512"/>
                </a:lnTo>
                <a:lnTo>
                  <a:pt x="964" y="2520"/>
                </a:lnTo>
                <a:lnTo>
                  <a:pt x="984" y="2530"/>
                </a:lnTo>
                <a:lnTo>
                  <a:pt x="1003" y="2539"/>
                </a:lnTo>
                <a:lnTo>
                  <a:pt x="1022" y="2551"/>
                </a:lnTo>
                <a:lnTo>
                  <a:pt x="1040" y="2563"/>
                </a:lnTo>
                <a:lnTo>
                  <a:pt x="1076" y="2589"/>
                </a:lnTo>
                <a:lnTo>
                  <a:pt x="1109" y="2618"/>
                </a:lnTo>
                <a:lnTo>
                  <a:pt x="1142" y="2646"/>
                </a:lnTo>
                <a:lnTo>
                  <a:pt x="1173" y="2674"/>
                </a:lnTo>
                <a:lnTo>
                  <a:pt x="1205" y="2701"/>
                </a:lnTo>
                <a:lnTo>
                  <a:pt x="1237" y="2725"/>
                </a:lnTo>
                <a:lnTo>
                  <a:pt x="1253" y="2737"/>
                </a:lnTo>
                <a:lnTo>
                  <a:pt x="1269" y="2746"/>
                </a:lnTo>
                <a:lnTo>
                  <a:pt x="1286" y="2756"/>
                </a:lnTo>
                <a:lnTo>
                  <a:pt x="1303" y="2763"/>
                </a:lnTo>
                <a:lnTo>
                  <a:pt x="1319" y="2770"/>
                </a:lnTo>
                <a:lnTo>
                  <a:pt x="1337" y="2775"/>
                </a:lnTo>
                <a:lnTo>
                  <a:pt x="1355" y="2778"/>
                </a:lnTo>
                <a:lnTo>
                  <a:pt x="1374" y="2779"/>
                </a:lnTo>
                <a:lnTo>
                  <a:pt x="1392" y="2779"/>
                </a:lnTo>
                <a:lnTo>
                  <a:pt x="1412" y="2777"/>
                </a:lnTo>
                <a:lnTo>
                  <a:pt x="1432" y="2774"/>
                </a:lnTo>
                <a:lnTo>
                  <a:pt x="1452" y="2766"/>
                </a:lnTo>
                <a:lnTo>
                  <a:pt x="1475" y="2759"/>
                </a:lnTo>
                <a:lnTo>
                  <a:pt x="1496" y="2752"/>
                </a:lnTo>
                <a:lnTo>
                  <a:pt x="1515" y="2747"/>
                </a:lnTo>
                <a:lnTo>
                  <a:pt x="1534" y="2743"/>
                </a:lnTo>
                <a:lnTo>
                  <a:pt x="1553" y="2740"/>
                </a:lnTo>
                <a:lnTo>
                  <a:pt x="1570" y="2738"/>
                </a:lnTo>
                <a:lnTo>
                  <a:pt x="1587" y="2736"/>
                </a:lnTo>
                <a:lnTo>
                  <a:pt x="1602" y="2734"/>
                </a:lnTo>
                <a:lnTo>
                  <a:pt x="1631" y="2734"/>
                </a:lnTo>
                <a:lnTo>
                  <a:pt x="1658" y="2737"/>
                </a:lnTo>
                <a:lnTo>
                  <a:pt x="1682" y="2740"/>
                </a:lnTo>
                <a:lnTo>
                  <a:pt x="1705" y="2745"/>
                </a:lnTo>
                <a:lnTo>
                  <a:pt x="1749" y="2755"/>
                </a:lnTo>
                <a:lnTo>
                  <a:pt x="1792" y="2763"/>
                </a:lnTo>
                <a:lnTo>
                  <a:pt x="1815" y="2764"/>
                </a:lnTo>
                <a:lnTo>
                  <a:pt x="1838" y="2764"/>
                </a:lnTo>
                <a:lnTo>
                  <a:pt x="1852" y="2763"/>
                </a:lnTo>
                <a:lnTo>
                  <a:pt x="1865" y="2760"/>
                </a:lnTo>
                <a:lnTo>
                  <a:pt x="1879" y="2758"/>
                </a:lnTo>
                <a:lnTo>
                  <a:pt x="1893" y="2755"/>
                </a:lnTo>
                <a:lnTo>
                  <a:pt x="1899" y="2751"/>
                </a:lnTo>
                <a:lnTo>
                  <a:pt x="1905" y="2747"/>
                </a:lnTo>
                <a:lnTo>
                  <a:pt x="1911" y="2741"/>
                </a:lnTo>
                <a:lnTo>
                  <a:pt x="1916" y="2734"/>
                </a:lnTo>
                <a:lnTo>
                  <a:pt x="1925" y="2718"/>
                </a:lnTo>
                <a:lnTo>
                  <a:pt x="1934" y="2700"/>
                </a:lnTo>
                <a:lnTo>
                  <a:pt x="1942" y="2681"/>
                </a:lnTo>
                <a:lnTo>
                  <a:pt x="1951" y="2664"/>
                </a:lnTo>
                <a:lnTo>
                  <a:pt x="1956" y="2657"/>
                </a:lnTo>
                <a:lnTo>
                  <a:pt x="1962" y="2651"/>
                </a:lnTo>
                <a:lnTo>
                  <a:pt x="1968" y="2646"/>
                </a:lnTo>
                <a:lnTo>
                  <a:pt x="1974" y="2644"/>
                </a:lnTo>
                <a:lnTo>
                  <a:pt x="1992" y="2639"/>
                </a:lnTo>
                <a:lnTo>
                  <a:pt x="2011" y="2637"/>
                </a:lnTo>
                <a:lnTo>
                  <a:pt x="2030" y="2637"/>
                </a:lnTo>
                <a:lnTo>
                  <a:pt x="2050" y="2636"/>
                </a:lnTo>
                <a:lnTo>
                  <a:pt x="2069" y="2634"/>
                </a:lnTo>
                <a:lnTo>
                  <a:pt x="2088" y="2631"/>
                </a:lnTo>
                <a:lnTo>
                  <a:pt x="2098" y="2629"/>
                </a:lnTo>
                <a:lnTo>
                  <a:pt x="2106" y="2625"/>
                </a:lnTo>
                <a:lnTo>
                  <a:pt x="2114" y="2620"/>
                </a:lnTo>
                <a:lnTo>
                  <a:pt x="2122" y="2615"/>
                </a:lnTo>
                <a:lnTo>
                  <a:pt x="2133" y="2607"/>
                </a:lnTo>
                <a:lnTo>
                  <a:pt x="2146" y="2601"/>
                </a:lnTo>
                <a:lnTo>
                  <a:pt x="2159" y="2594"/>
                </a:lnTo>
                <a:lnTo>
                  <a:pt x="2172" y="2588"/>
                </a:lnTo>
                <a:lnTo>
                  <a:pt x="2187" y="2582"/>
                </a:lnTo>
                <a:lnTo>
                  <a:pt x="2199" y="2575"/>
                </a:lnTo>
                <a:lnTo>
                  <a:pt x="2210" y="2568"/>
                </a:lnTo>
                <a:lnTo>
                  <a:pt x="2221" y="2560"/>
                </a:lnTo>
                <a:lnTo>
                  <a:pt x="2241" y="2539"/>
                </a:lnTo>
                <a:lnTo>
                  <a:pt x="2259" y="2519"/>
                </a:lnTo>
                <a:lnTo>
                  <a:pt x="2277" y="2499"/>
                </a:lnTo>
                <a:lnTo>
                  <a:pt x="2295" y="2476"/>
                </a:lnTo>
                <a:lnTo>
                  <a:pt x="2313" y="2450"/>
                </a:lnTo>
                <a:lnTo>
                  <a:pt x="2333" y="2419"/>
                </a:lnTo>
                <a:lnTo>
                  <a:pt x="2354" y="2381"/>
                </a:lnTo>
                <a:lnTo>
                  <a:pt x="2380" y="2336"/>
                </a:lnTo>
                <a:lnTo>
                  <a:pt x="2385" y="2328"/>
                </a:lnTo>
                <a:lnTo>
                  <a:pt x="2391" y="2321"/>
                </a:lnTo>
                <a:lnTo>
                  <a:pt x="2398" y="2312"/>
                </a:lnTo>
                <a:lnTo>
                  <a:pt x="2408" y="2304"/>
                </a:lnTo>
                <a:lnTo>
                  <a:pt x="2429" y="2285"/>
                </a:lnTo>
                <a:lnTo>
                  <a:pt x="2454" y="2264"/>
                </a:lnTo>
                <a:lnTo>
                  <a:pt x="2481" y="2240"/>
                </a:lnTo>
                <a:lnTo>
                  <a:pt x="2511" y="2213"/>
                </a:lnTo>
                <a:lnTo>
                  <a:pt x="2527" y="2197"/>
                </a:lnTo>
                <a:lnTo>
                  <a:pt x="2542" y="2182"/>
                </a:lnTo>
                <a:lnTo>
                  <a:pt x="2557" y="2165"/>
                </a:lnTo>
                <a:lnTo>
                  <a:pt x="2573" y="2147"/>
                </a:lnTo>
                <a:lnTo>
                  <a:pt x="2576" y="2141"/>
                </a:lnTo>
                <a:lnTo>
                  <a:pt x="2580" y="2134"/>
                </a:lnTo>
                <a:lnTo>
                  <a:pt x="2584" y="2128"/>
                </a:lnTo>
                <a:lnTo>
                  <a:pt x="2586" y="2121"/>
                </a:lnTo>
                <a:lnTo>
                  <a:pt x="2590" y="2106"/>
                </a:lnTo>
                <a:lnTo>
                  <a:pt x="2591" y="2091"/>
                </a:lnTo>
                <a:lnTo>
                  <a:pt x="2592" y="2076"/>
                </a:lnTo>
                <a:lnTo>
                  <a:pt x="2591" y="2061"/>
                </a:lnTo>
                <a:lnTo>
                  <a:pt x="2590" y="2046"/>
                </a:lnTo>
                <a:lnTo>
                  <a:pt x="2587" y="2033"/>
                </a:lnTo>
                <a:lnTo>
                  <a:pt x="2584" y="2014"/>
                </a:lnTo>
                <a:lnTo>
                  <a:pt x="2580" y="2001"/>
                </a:lnTo>
                <a:lnTo>
                  <a:pt x="2576" y="1992"/>
                </a:lnTo>
                <a:lnTo>
                  <a:pt x="2572" y="1985"/>
                </a:lnTo>
                <a:lnTo>
                  <a:pt x="2568" y="1976"/>
                </a:lnTo>
                <a:lnTo>
                  <a:pt x="2565" y="1965"/>
                </a:lnTo>
                <a:lnTo>
                  <a:pt x="2560" y="1951"/>
                </a:lnTo>
                <a:lnTo>
                  <a:pt x="2556" y="1930"/>
                </a:lnTo>
                <a:lnTo>
                  <a:pt x="2568" y="1939"/>
                </a:lnTo>
                <a:lnTo>
                  <a:pt x="2580" y="1948"/>
                </a:lnTo>
                <a:lnTo>
                  <a:pt x="2592" y="1956"/>
                </a:lnTo>
                <a:lnTo>
                  <a:pt x="2605" y="1963"/>
                </a:lnTo>
                <a:lnTo>
                  <a:pt x="2618" y="1969"/>
                </a:lnTo>
                <a:lnTo>
                  <a:pt x="2631" y="1975"/>
                </a:lnTo>
                <a:lnTo>
                  <a:pt x="2644" y="1980"/>
                </a:lnTo>
                <a:lnTo>
                  <a:pt x="2658" y="1983"/>
                </a:lnTo>
                <a:lnTo>
                  <a:pt x="2673" y="1988"/>
                </a:lnTo>
                <a:lnTo>
                  <a:pt x="2688" y="1990"/>
                </a:lnTo>
                <a:lnTo>
                  <a:pt x="2702" y="1993"/>
                </a:lnTo>
                <a:lnTo>
                  <a:pt x="2718" y="1995"/>
                </a:lnTo>
                <a:lnTo>
                  <a:pt x="2749" y="1996"/>
                </a:lnTo>
                <a:lnTo>
                  <a:pt x="2781" y="1996"/>
                </a:lnTo>
                <a:lnTo>
                  <a:pt x="2814" y="1995"/>
                </a:lnTo>
                <a:lnTo>
                  <a:pt x="2847" y="1992"/>
                </a:lnTo>
                <a:lnTo>
                  <a:pt x="2881" y="1987"/>
                </a:lnTo>
                <a:lnTo>
                  <a:pt x="2915" y="1981"/>
                </a:lnTo>
                <a:lnTo>
                  <a:pt x="2950" y="1973"/>
                </a:lnTo>
                <a:lnTo>
                  <a:pt x="2984" y="1964"/>
                </a:lnTo>
                <a:lnTo>
                  <a:pt x="3019" y="1956"/>
                </a:lnTo>
                <a:lnTo>
                  <a:pt x="3053" y="1945"/>
                </a:lnTo>
                <a:lnTo>
                  <a:pt x="3059" y="1944"/>
                </a:lnTo>
                <a:lnTo>
                  <a:pt x="3065" y="1939"/>
                </a:lnTo>
                <a:lnTo>
                  <a:pt x="3072" y="1935"/>
                </a:lnTo>
                <a:lnTo>
                  <a:pt x="3079" y="1930"/>
                </a:lnTo>
                <a:lnTo>
                  <a:pt x="3096" y="1916"/>
                </a:lnTo>
                <a:lnTo>
                  <a:pt x="3114" y="1901"/>
                </a:lnTo>
                <a:lnTo>
                  <a:pt x="3133" y="1886"/>
                </a:lnTo>
                <a:lnTo>
                  <a:pt x="3154" y="1873"/>
                </a:lnTo>
                <a:lnTo>
                  <a:pt x="3165" y="1867"/>
                </a:lnTo>
                <a:lnTo>
                  <a:pt x="3177" y="1862"/>
                </a:lnTo>
                <a:lnTo>
                  <a:pt x="3188" y="1859"/>
                </a:lnTo>
                <a:lnTo>
                  <a:pt x="3200" y="1855"/>
                </a:lnTo>
                <a:lnTo>
                  <a:pt x="3246" y="1849"/>
                </a:lnTo>
                <a:lnTo>
                  <a:pt x="3287" y="1844"/>
                </a:lnTo>
                <a:lnTo>
                  <a:pt x="3325" y="1841"/>
                </a:lnTo>
                <a:lnTo>
                  <a:pt x="3364" y="1835"/>
                </a:lnTo>
                <a:lnTo>
                  <a:pt x="3383" y="1830"/>
                </a:lnTo>
                <a:lnTo>
                  <a:pt x="3404" y="1826"/>
                </a:lnTo>
                <a:lnTo>
                  <a:pt x="3424" y="1821"/>
                </a:lnTo>
                <a:lnTo>
                  <a:pt x="3445" y="1813"/>
                </a:lnTo>
                <a:lnTo>
                  <a:pt x="3468" y="1805"/>
                </a:lnTo>
                <a:lnTo>
                  <a:pt x="3492" y="1794"/>
                </a:lnTo>
                <a:lnTo>
                  <a:pt x="3518" y="1784"/>
                </a:lnTo>
                <a:lnTo>
                  <a:pt x="3544" y="1769"/>
                </a:lnTo>
                <a:lnTo>
                  <a:pt x="3557" y="1763"/>
                </a:lnTo>
                <a:lnTo>
                  <a:pt x="3570" y="1760"/>
                </a:lnTo>
                <a:lnTo>
                  <a:pt x="3583" y="1756"/>
                </a:lnTo>
                <a:lnTo>
                  <a:pt x="3596" y="1754"/>
                </a:lnTo>
                <a:lnTo>
                  <a:pt x="3623" y="1752"/>
                </a:lnTo>
                <a:lnTo>
                  <a:pt x="3652" y="1752"/>
                </a:lnTo>
                <a:lnTo>
                  <a:pt x="3680" y="1752"/>
                </a:lnTo>
                <a:lnTo>
                  <a:pt x="3709" y="1753"/>
                </a:lnTo>
                <a:lnTo>
                  <a:pt x="3739" y="1753"/>
                </a:lnTo>
                <a:lnTo>
                  <a:pt x="3767" y="1750"/>
                </a:lnTo>
                <a:lnTo>
                  <a:pt x="3783" y="1747"/>
                </a:lnTo>
                <a:lnTo>
                  <a:pt x="3798" y="1741"/>
                </a:lnTo>
                <a:lnTo>
                  <a:pt x="3812" y="1733"/>
                </a:lnTo>
                <a:lnTo>
                  <a:pt x="3827" y="1724"/>
                </a:lnTo>
                <a:lnTo>
                  <a:pt x="3840" y="1717"/>
                </a:lnTo>
                <a:lnTo>
                  <a:pt x="3853" y="1709"/>
                </a:lnTo>
                <a:lnTo>
                  <a:pt x="3866" y="1703"/>
                </a:lnTo>
                <a:lnTo>
                  <a:pt x="3879" y="1699"/>
                </a:lnTo>
                <a:lnTo>
                  <a:pt x="3892" y="1698"/>
                </a:lnTo>
                <a:lnTo>
                  <a:pt x="3905" y="1697"/>
                </a:lnTo>
                <a:lnTo>
                  <a:pt x="3918" y="1697"/>
                </a:lnTo>
                <a:lnTo>
                  <a:pt x="3930" y="1697"/>
                </a:lnTo>
                <a:lnTo>
                  <a:pt x="3954" y="1699"/>
                </a:lnTo>
                <a:lnTo>
                  <a:pt x="3978" y="1703"/>
                </a:lnTo>
                <a:lnTo>
                  <a:pt x="4025" y="1714"/>
                </a:lnTo>
                <a:lnTo>
                  <a:pt x="4073" y="1725"/>
                </a:lnTo>
                <a:lnTo>
                  <a:pt x="4096" y="1731"/>
                </a:lnTo>
                <a:lnTo>
                  <a:pt x="4121" y="1734"/>
                </a:lnTo>
                <a:lnTo>
                  <a:pt x="4134" y="1735"/>
                </a:lnTo>
                <a:lnTo>
                  <a:pt x="4147" y="1736"/>
                </a:lnTo>
                <a:lnTo>
                  <a:pt x="4161" y="1736"/>
                </a:lnTo>
                <a:lnTo>
                  <a:pt x="4174" y="1735"/>
                </a:lnTo>
                <a:lnTo>
                  <a:pt x="4188" y="1734"/>
                </a:lnTo>
                <a:lnTo>
                  <a:pt x="4201" y="1731"/>
                </a:lnTo>
                <a:lnTo>
                  <a:pt x="4215" y="1728"/>
                </a:lnTo>
                <a:lnTo>
                  <a:pt x="4231" y="1723"/>
                </a:lnTo>
                <a:lnTo>
                  <a:pt x="4245" y="1718"/>
                </a:lnTo>
                <a:lnTo>
                  <a:pt x="4260" y="1711"/>
                </a:lnTo>
                <a:lnTo>
                  <a:pt x="4277" y="1704"/>
                </a:lnTo>
                <a:lnTo>
                  <a:pt x="4292" y="1696"/>
                </a:lnTo>
                <a:lnTo>
                  <a:pt x="4303" y="1690"/>
                </a:lnTo>
                <a:lnTo>
                  <a:pt x="4315" y="1685"/>
                </a:lnTo>
                <a:lnTo>
                  <a:pt x="4326" y="1683"/>
                </a:lnTo>
                <a:lnTo>
                  <a:pt x="4336" y="1680"/>
                </a:lnTo>
                <a:lnTo>
                  <a:pt x="4348" y="1678"/>
                </a:lnTo>
                <a:lnTo>
                  <a:pt x="4360" y="1677"/>
                </a:lnTo>
                <a:lnTo>
                  <a:pt x="4372" y="1677"/>
                </a:lnTo>
                <a:lnTo>
                  <a:pt x="4385" y="1678"/>
                </a:lnTo>
                <a:lnTo>
                  <a:pt x="4410" y="1680"/>
                </a:lnTo>
                <a:lnTo>
                  <a:pt x="4436" y="1684"/>
                </a:lnTo>
                <a:lnTo>
                  <a:pt x="4462" y="1690"/>
                </a:lnTo>
                <a:lnTo>
                  <a:pt x="4490" y="1695"/>
                </a:lnTo>
                <a:lnTo>
                  <a:pt x="4518" y="1700"/>
                </a:lnTo>
                <a:lnTo>
                  <a:pt x="4548" y="1705"/>
                </a:lnTo>
                <a:lnTo>
                  <a:pt x="4578" y="1708"/>
                </a:lnTo>
                <a:lnTo>
                  <a:pt x="4609" y="1709"/>
                </a:lnTo>
                <a:lnTo>
                  <a:pt x="4624" y="1709"/>
                </a:lnTo>
                <a:lnTo>
                  <a:pt x="4641" y="1708"/>
                </a:lnTo>
                <a:lnTo>
                  <a:pt x="4656" y="1705"/>
                </a:lnTo>
                <a:lnTo>
                  <a:pt x="4673" y="1703"/>
                </a:lnTo>
                <a:lnTo>
                  <a:pt x="4688" y="1699"/>
                </a:lnTo>
                <a:lnTo>
                  <a:pt x="4705" y="1695"/>
                </a:lnTo>
                <a:lnTo>
                  <a:pt x="4723" y="1689"/>
                </a:lnTo>
                <a:lnTo>
                  <a:pt x="4739" y="1681"/>
                </a:lnTo>
                <a:lnTo>
                  <a:pt x="4752" y="1677"/>
                </a:lnTo>
                <a:lnTo>
                  <a:pt x="4765" y="1674"/>
                </a:lnTo>
                <a:lnTo>
                  <a:pt x="4780" y="1674"/>
                </a:lnTo>
                <a:lnTo>
                  <a:pt x="4794" y="1676"/>
                </a:lnTo>
                <a:lnTo>
                  <a:pt x="4808" y="1678"/>
                </a:lnTo>
                <a:lnTo>
                  <a:pt x="4822" y="1683"/>
                </a:lnTo>
                <a:lnTo>
                  <a:pt x="4837" y="1687"/>
                </a:lnTo>
                <a:lnTo>
                  <a:pt x="4851" y="1692"/>
                </a:lnTo>
                <a:lnTo>
                  <a:pt x="4880" y="1704"/>
                </a:lnTo>
                <a:lnTo>
                  <a:pt x="4906" y="1716"/>
                </a:lnTo>
                <a:lnTo>
                  <a:pt x="4918" y="1721"/>
                </a:lnTo>
                <a:lnTo>
                  <a:pt x="4929" y="1724"/>
                </a:lnTo>
                <a:lnTo>
                  <a:pt x="4939" y="1727"/>
                </a:lnTo>
                <a:lnTo>
                  <a:pt x="4948" y="1728"/>
                </a:lnTo>
                <a:lnTo>
                  <a:pt x="4962" y="1728"/>
                </a:lnTo>
                <a:lnTo>
                  <a:pt x="4976" y="1727"/>
                </a:lnTo>
                <a:lnTo>
                  <a:pt x="4992" y="1724"/>
                </a:lnTo>
                <a:lnTo>
                  <a:pt x="5009" y="1721"/>
                </a:lnTo>
                <a:lnTo>
                  <a:pt x="5026" y="1717"/>
                </a:lnTo>
                <a:lnTo>
                  <a:pt x="5041" y="1711"/>
                </a:lnTo>
                <a:lnTo>
                  <a:pt x="5057" y="1706"/>
                </a:lnTo>
                <a:lnTo>
                  <a:pt x="5070" y="1700"/>
                </a:lnTo>
                <a:lnTo>
                  <a:pt x="5072" y="1699"/>
                </a:lnTo>
                <a:lnTo>
                  <a:pt x="5074" y="1699"/>
                </a:lnTo>
                <a:lnTo>
                  <a:pt x="5077" y="1699"/>
                </a:lnTo>
                <a:lnTo>
                  <a:pt x="5080" y="1700"/>
                </a:lnTo>
                <a:lnTo>
                  <a:pt x="5087" y="1704"/>
                </a:lnTo>
                <a:lnTo>
                  <a:pt x="5095" y="1708"/>
                </a:lnTo>
                <a:lnTo>
                  <a:pt x="5102" y="1712"/>
                </a:lnTo>
                <a:lnTo>
                  <a:pt x="5109" y="1717"/>
                </a:lnTo>
                <a:lnTo>
                  <a:pt x="5117" y="1721"/>
                </a:lnTo>
                <a:lnTo>
                  <a:pt x="5124" y="1724"/>
                </a:lnTo>
                <a:lnTo>
                  <a:pt x="5133" y="1724"/>
                </a:lnTo>
                <a:lnTo>
                  <a:pt x="5143" y="1723"/>
                </a:lnTo>
                <a:lnTo>
                  <a:pt x="5154" y="1722"/>
                </a:lnTo>
                <a:lnTo>
                  <a:pt x="5166" y="1718"/>
                </a:lnTo>
                <a:lnTo>
                  <a:pt x="5190" y="1711"/>
                </a:lnTo>
                <a:lnTo>
                  <a:pt x="5216" y="1703"/>
                </a:lnTo>
                <a:lnTo>
                  <a:pt x="5241" y="1695"/>
                </a:lnTo>
                <a:lnTo>
                  <a:pt x="5262" y="1690"/>
                </a:lnTo>
                <a:lnTo>
                  <a:pt x="5272" y="1689"/>
                </a:lnTo>
                <a:lnTo>
                  <a:pt x="5280" y="1689"/>
                </a:lnTo>
                <a:lnTo>
                  <a:pt x="5287" y="1691"/>
                </a:lnTo>
                <a:lnTo>
                  <a:pt x="5292" y="1695"/>
                </a:lnTo>
                <a:lnTo>
                  <a:pt x="5303" y="1704"/>
                </a:lnTo>
                <a:lnTo>
                  <a:pt x="5314" y="1711"/>
                </a:lnTo>
                <a:lnTo>
                  <a:pt x="5325" y="1718"/>
                </a:lnTo>
                <a:lnTo>
                  <a:pt x="5338" y="1724"/>
                </a:lnTo>
                <a:lnTo>
                  <a:pt x="5350" y="1728"/>
                </a:lnTo>
                <a:lnTo>
                  <a:pt x="5363" y="1731"/>
                </a:lnTo>
                <a:lnTo>
                  <a:pt x="5376" y="1734"/>
                </a:lnTo>
                <a:lnTo>
                  <a:pt x="5389" y="1734"/>
                </a:lnTo>
                <a:lnTo>
                  <a:pt x="5402" y="1734"/>
                </a:lnTo>
                <a:lnTo>
                  <a:pt x="5415" y="1731"/>
                </a:lnTo>
                <a:lnTo>
                  <a:pt x="5430" y="1729"/>
                </a:lnTo>
                <a:lnTo>
                  <a:pt x="5444" y="1725"/>
                </a:lnTo>
                <a:lnTo>
                  <a:pt x="5458" y="1721"/>
                </a:lnTo>
                <a:lnTo>
                  <a:pt x="5471" y="1715"/>
                </a:lnTo>
                <a:lnTo>
                  <a:pt x="5486" y="1709"/>
                </a:lnTo>
                <a:lnTo>
                  <a:pt x="5500" y="1700"/>
                </a:lnTo>
                <a:lnTo>
                  <a:pt x="5541" y="1678"/>
                </a:lnTo>
                <a:lnTo>
                  <a:pt x="5582" y="1654"/>
                </a:lnTo>
                <a:lnTo>
                  <a:pt x="5622" y="1633"/>
                </a:lnTo>
                <a:lnTo>
                  <a:pt x="5661" y="1610"/>
                </a:lnTo>
                <a:lnTo>
                  <a:pt x="5701" y="1586"/>
                </a:lnTo>
                <a:lnTo>
                  <a:pt x="5739" y="1561"/>
                </a:lnTo>
                <a:lnTo>
                  <a:pt x="5758" y="1548"/>
                </a:lnTo>
                <a:lnTo>
                  <a:pt x="5776" y="1534"/>
                </a:lnTo>
                <a:lnTo>
                  <a:pt x="5793" y="1519"/>
                </a:lnTo>
                <a:lnTo>
                  <a:pt x="5811" y="1503"/>
                </a:lnTo>
                <a:lnTo>
                  <a:pt x="5821" y="1493"/>
                </a:lnTo>
                <a:lnTo>
                  <a:pt x="5830" y="1479"/>
                </a:lnTo>
                <a:lnTo>
                  <a:pt x="5837" y="1464"/>
                </a:lnTo>
                <a:lnTo>
                  <a:pt x="5846" y="1446"/>
                </a:lnTo>
                <a:lnTo>
                  <a:pt x="5859" y="1407"/>
                </a:lnTo>
                <a:lnTo>
                  <a:pt x="5871" y="1365"/>
                </a:lnTo>
                <a:lnTo>
                  <a:pt x="5881" y="1325"/>
                </a:lnTo>
                <a:lnTo>
                  <a:pt x="5891" y="1289"/>
                </a:lnTo>
                <a:lnTo>
                  <a:pt x="5896" y="1275"/>
                </a:lnTo>
                <a:lnTo>
                  <a:pt x="5899" y="1263"/>
                </a:lnTo>
                <a:lnTo>
                  <a:pt x="5904" y="1254"/>
                </a:lnTo>
                <a:lnTo>
                  <a:pt x="5907" y="1248"/>
                </a:lnTo>
                <a:lnTo>
                  <a:pt x="5948" y="1212"/>
                </a:lnTo>
                <a:lnTo>
                  <a:pt x="5986" y="1178"/>
                </a:lnTo>
                <a:lnTo>
                  <a:pt x="6023" y="1143"/>
                </a:lnTo>
                <a:lnTo>
                  <a:pt x="6058" y="1108"/>
                </a:lnTo>
                <a:lnTo>
                  <a:pt x="6092" y="1073"/>
                </a:lnTo>
                <a:lnTo>
                  <a:pt x="6123" y="1039"/>
                </a:lnTo>
                <a:lnTo>
                  <a:pt x="6152" y="1003"/>
                </a:lnTo>
                <a:lnTo>
                  <a:pt x="6181" y="966"/>
                </a:lnTo>
                <a:lnTo>
                  <a:pt x="6193" y="947"/>
                </a:lnTo>
                <a:lnTo>
                  <a:pt x="6206" y="928"/>
                </a:lnTo>
                <a:lnTo>
                  <a:pt x="6218" y="909"/>
                </a:lnTo>
                <a:lnTo>
                  <a:pt x="6228" y="890"/>
                </a:lnTo>
                <a:lnTo>
                  <a:pt x="6239" y="870"/>
                </a:lnTo>
                <a:lnTo>
                  <a:pt x="6250" y="850"/>
                </a:lnTo>
                <a:lnTo>
                  <a:pt x="6259" y="828"/>
                </a:lnTo>
                <a:lnTo>
                  <a:pt x="6269" y="807"/>
                </a:lnTo>
                <a:lnTo>
                  <a:pt x="6277" y="786"/>
                </a:lnTo>
                <a:lnTo>
                  <a:pt x="6284" y="763"/>
                </a:lnTo>
                <a:lnTo>
                  <a:pt x="6291" y="740"/>
                </a:lnTo>
                <a:lnTo>
                  <a:pt x="6298" y="718"/>
                </a:lnTo>
                <a:lnTo>
                  <a:pt x="6303" y="694"/>
                </a:lnTo>
                <a:lnTo>
                  <a:pt x="6309" y="669"/>
                </a:lnTo>
                <a:lnTo>
                  <a:pt x="6313" y="644"/>
                </a:lnTo>
                <a:lnTo>
                  <a:pt x="6317" y="618"/>
                </a:lnTo>
                <a:lnTo>
                  <a:pt x="6316" y="612"/>
                </a:lnTo>
                <a:lnTo>
                  <a:pt x="6314" y="605"/>
                </a:lnTo>
                <a:lnTo>
                  <a:pt x="6310" y="598"/>
                </a:lnTo>
                <a:lnTo>
                  <a:pt x="6304" y="589"/>
                </a:lnTo>
                <a:lnTo>
                  <a:pt x="6289" y="569"/>
                </a:lnTo>
                <a:lnTo>
                  <a:pt x="6268" y="545"/>
                </a:lnTo>
                <a:lnTo>
                  <a:pt x="6260" y="537"/>
                </a:lnTo>
                <a:lnTo>
                  <a:pt x="6252" y="530"/>
                </a:lnTo>
                <a:lnTo>
                  <a:pt x="6244" y="523"/>
                </a:lnTo>
                <a:lnTo>
                  <a:pt x="6234" y="517"/>
                </a:lnTo>
                <a:lnTo>
                  <a:pt x="6226" y="512"/>
                </a:lnTo>
                <a:lnTo>
                  <a:pt x="6216" y="507"/>
                </a:lnTo>
                <a:lnTo>
                  <a:pt x="6207" y="504"/>
                </a:lnTo>
                <a:lnTo>
                  <a:pt x="6197" y="500"/>
                </a:lnTo>
                <a:lnTo>
                  <a:pt x="6177" y="494"/>
                </a:lnTo>
                <a:lnTo>
                  <a:pt x="6156" y="491"/>
                </a:lnTo>
                <a:lnTo>
                  <a:pt x="6134" y="488"/>
                </a:lnTo>
                <a:lnTo>
                  <a:pt x="6113" y="487"/>
                </a:lnTo>
                <a:lnTo>
                  <a:pt x="6069" y="487"/>
                </a:lnTo>
                <a:lnTo>
                  <a:pt x="6024" y="488"/>
                </a:lnTo>
                <a:lnTo>
                  <a:pt x="6003" y="490"/>
                </a:lnTo>
                <a:lnTo>
                  <a:pt x="5981" y="490"/>
                </a:lnTo>
                <a:lnTo>
                  <a:pt x="5960" y="488"/>
                </a:lnTo>
                <a:lnTo>
                  <a:pt x="5940" y="486"/>
                </a:lnTo>
                <a:lnTo>
                  <a:pt x="5921" y="485"/>
                </a:lnTo>
                <a:lnTo>
                  <a:pt x="5904" y="484"/>
                </a:lnTo>
                <a:lnTo>
                  <a:pt x="5887" y="484"/>
                </a:lnTo>
                <a:lnTo>
                  <a:pt x="5871" y="484"/>
                </a:lnTo>
                <a:lnTo>
                  <a:pt x="5855" y="485"/>
                </a:lnTo>
                <a:lnTo>
                  <a:pt x="5841" y="487"/>
                </a:lnTo>
                <a:lnTo>
                  <a:pt x="5827" y="490"/>
                </a:lnTo>
                <a:lnTo>
                  <a:pt x="5814" y="493"/>
                </a:lnTo>
                <a:lnTo>
                  <a:pt x="5789" y="500"/>
                </a:lnTo>
                <a:lnTo>
                  <a:pt x="5766" y="510"/>
                </a:lnTo>
                <a:lnTo>
                  <a:pt x="5745" y="519"/>
                </a:lnTo>
                <a:lnTo>
                  <a:pt x="5726" y="530"/>
                </a:lnTo>
                <a:lnTo>
                  <a:pt x="5707" y="540"/>
                </a:lnTo>
                <a:lnTo>
                  <a:pt x="5689" y="549"/>
                </a:lnTo>
                <a:lnTo>
                  <a:pt x="5671" y="557"/>
                </a:lnTo>
                <a:lnTo>
                  <a:pt x="5653" y="563"/>
                </a:lnTo>
                <a:lnTo>
                  <a:pt x="5645" y="566"/>
                </a:lnTo>
                <a:lnTo>
                  <a:pt x="5635" y="567"/>
                </a:lnTo>
                <a:lnTo>
                  <a:pt x="5626" y="568"/>
                </a:lnTo>
                <a:lnTo>
                  <a:pt x="5618" y="568"/>
                </a:lnTo>
                <a:lnTo>
                  <a:pt x="5608" y="567"/>
                </a:lnTo>
                <a:lnTo>
                  <a:pt x="5598" y="564"/>
                </a:lnTo>
                <a:lnTo>
                  <a:pt x="5588" y="562"/>
                </a:lnTo>
                <a:lnTo>
                  <a:pt x="5578" y="559"/>
                </a:lnTo>
                <a:lnTo>
                  <a:pt x="5568" y="555"/>
                </a:lnTo>
                <a:lnTo>
                  <a:pt x="5544" y="551"/>
                </a:lnTo>
                <a:lnTo>
                  <a:pt x="5526" y="551"/>
                </a:lnTo>
                <a:lnTo>
                  <a:pt x="5507" y="550"/>
                </a:lnTo>
                <a:lnTo>
                  <a:pt x="5483" y="551"/>
                </a:lnTo>
                <a:lnTo>
                  <a:pt x="5458" y="555"/>
                </a:lnTo>
                <a:lnTo>
                  <a:pt x="5431" y="561"/>
                </a:lnTo>
                <a:lnTo>
                  <a:pt x="5401" y="568"/>
                </a:lnTo>
                <a:lnTo>
                  <a:pt x="5386" y="574"/>
                </a:lnTo>
                <a:lnTo>
                  <a:pt x="5370" y="580"/>
                </a:lnTo>
                <a:lnTo>
                  <a:pt x="5354" y="586"/>
                </a:lnTo>
                <a:lnTo>
                  <a:pt x="5337" y="594"/>
                </a:lnTo>
                <a:lnTo>
                  <a:pt x="5319" y="603"/>
                </a:lnTo>
                <a:lnTo>
                  <a:pt x="5303" y="612"/>
                </a:lnTo>
                <a:lnTo>
                  <a:pt x="5285" y="623"/>
                </a:lnTo>
                <a:lnTo>
                  <a:pt x="5267" y="635"/>
                </a:lnTo>
                <a:lnTo>
                  <a:pt x="5248" y="648"/>
                </a:lnTo>
                <a:lnTo>
                  <a:pt x="5230" y="662"/>
                </a:lnTo>
                <a:lnTo>
                  <a:pt x="5211" y="677"/>
                </a:lnTo>
                <a:lnTo>
                  <a:pt x="5193" y="694"/>
                </a:lnTo>
                <a:lnTo>
                  <a:pt x="5137" y="658"/>
                </a:lnTo>
                <a:lnTo>
                  <a:pt x="5078" y="623"/>
                </a:lnTo>
                <a:lnTo>
                  <a:pt x="5017" y="588"/>
                </a:lnTo>
                <a:lnTo>
                  <a:pt x="4954" y="554"/>
                </a:lnTo>
                <a:lnTo>
                  <a:pt x="4890" y="522"/>
                </a:lnTo>
                <a:lnTo>
                  <a:pt x="4826" y="492"/>
                </a:lnTo>
                <a:lnTo>
                  <a:pt x="4794" y="479"/>
                </a:lnTo>
                <a:lnTo>
                  <a:pt x="4763" y="466"/>
                </a:lnTo>
                <a:lnTo>
                  <a:pt x="4732" y="454"/>
                </a:lnTo>
                <a:lnTo>
                  <a:pt x="4701" y="444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27" name="Rectangle 59"/>
          <p:cNvSpPr>
            <a:spLocks noChangeArrowheads="1"/>
          </p:cNvSpPr>
          <p:nvPr/>
        </p:nvSpPr>
        <p:spPr bwMode="auto">
          <a:xfrm>
            <a:off x="730250" y="1581150"/>
            <a:ext cx="1954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Decreased Insulin</a:t>
            </a:r>
            <a:b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Secretion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5110" name="Rectangle 38"/>
          <p:cNvSpPr>
            <a:spLocks noChangeArrowheads="1"/>
          </p:cNvSpPr>
          <p:nvPr/>
        </p:nvSpPr>
        <p:spPr bwMode="auto">
          <a:xfrm>
            <a:off x="1568450" y="4960938"/>
            <a:ext cx="1065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515111" name="Rectangle 39"/>
          <p:cNvSpPr>
            <a:spLocks noChangeArrowheads="1"/>
          </p:cNvSpPr>
          <p:nvPr/>
        </p:nvSpPr>
        <p:spPr bwMode="auto">
          <a:xfrm>
            <a:off x="1846263" y="5275263"/>
            <a:ext cx="495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HGP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94" name="Freeform 52"/>
          <p:cNvSpPr>
            <a:spLocks/>
          </p:cNvSpPr>
          <p:nvPr/>
        </p:nvSpPr>
        <p:spPr bwMode="auto">
          <a:xfrm rot="-1475969">
            <a:off x="2141538" y="4160838"/>
            <a:ext cx="1250950" cy="430212"/>
          </a:xfrm>
          <a:custGeom>
            <a:avLst/>
            <a:gdLst>
              <a:gd name="T0" fmla="*/ 0 w 924"/>
              <a:gd name="T1" fmla="*/ 2147483646 h 317"/>
              <a:gd name="T2" fmla="*/ 2147483646 w 924"/>
              <a:gd name="T3" fmla="*/ 2147483646 h 317"/>
              <a:gd name="T4" fmla="*/ 2147483646 w 924"/>
              <a:gd name="T5" fmla="*/ 2147483646 h 317"/>
              <a:gd name="T6" fmla="*/ 2147483646 w 924"/>
              <a:gd name="T7" fmla="*/ 2147483646 h 317"/>
              <a:gd name="T8" fmla="*/ 2147483646 w 924"/>
              <a:gd name="T9" fmla="*/ 2147483646 h 317"/>
              <a:gd name="T10" fmla="*/ 2147483646 w 924"/>
              <a:gd name="T11" fmla="*/ 2147483646 h 317"/>
              <a:gd name="T12" fmla="*/ 2147483646 w 924"/>
              <a:gd name="T13" fmla="*/ 2147483646 h 317"/>
              <a:gd name="T14" fmla="*/ 2147483646 w 924"/>
              <a:gd name="T15" fmla="*/ 2147483646 h 317"/>
              <a:gd name="T16" fmla="*/ 2147483646 w 924"/>
              <a:gd name="T17" fmla="*/ 0 h 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4"/>
              <a:gd name="T28" fmla="*/ 0 h 317"/>
              <a:gd name="T29" fmla="*/ 924 w 924"/>
              <a:gd name="T30" fmla="*/ 317 h 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4" h="317">
                <a:moveTo>
                  <a:pt x="0" y="315"/>
                </a:moveTo>
                <a:cubicBezTo>
                  <a:pt x="27" y="305"/>
                  <a:pt x="119" y="259"/>
                  <a:pt x="168" y="259"/>
                </a:cubicBezTo>
                <a:cubicBezTo>
                  <a:pt x="216" y="258"/>
                  <a:pt x="264" y="317"/>
                  <a:pt x="291" y="311"/>
                </a:cubicBezTo>
                <a:cubicBezTo>
                  <a:pt x="317" y="304"/>
                  <a:pt x="295" y="229"/>
                  <a:pt x="330" y="218"/>
                </a:cubicBezTo>
                <a:cubicBezTo>
                  <a:pt x="365" y="206"/>
                  <a:pt x="469" y="253"/>
                  <a:pt x="503" y="241"/>
                </a:cubicBezTo>
                <a:cubicBezTo>
                  <a:pt x="537" y="229"/>
                  <a:pt x="498" y="156"/>
                  <a:pt x="531" y="147"/>
                </a:cubicBezTo>
                <a:cubicBezTo>
                  <a:pt x="564" y="137"/>
                  <a:pt x="669" y="190"/>
                  <a:pt x="703" y="184"/>
                </a:cubicBezTo>
                <a:cubicBezTo>
                  <a:pt x="737" y="178"/>
                  <a:pt x="701" y="142"/>
                  <a:pt x="738" y="111"/>
                </a:cubicBezTo>
                <a:cubicBezTo>
                  <a:pt x="775" y="81"/>
                  <a:pt x="886" y="23"/>
                  <a:pt x="924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99343" name="Rectangle 60"/>
          <p:cNvSpPr>
            <a:spLocks noChangeArrowheads="1"/>
          </p:cNvSpPr>
          <p:nvPr/>
        </p:nvSpPr>
        <p:spPr bwMode="auto">
          <a:xfrm>
            <a:off x="-139700" y="2589213"/>
            <a:ext cx="2154238" cy="246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Islet–</a:t>
            </a: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MS PGothic" pitchFamily="34" charset="-128"/>
                <a:cs typeface="+mn-cs"/>
              </a:rPr>
              <a:t>a </a:t>
            </a: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cell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" charset="0"/>
              <a:ea typeface="MS PGothic" pitchFamily="34" charset="-128"/>
              <a:cs typeface="+mn-cs"/>
            </a:endParaRPr>
          </a:p>
        </p:txBody>
      </p:sp>
      <p:sp>
        <p:nvSpPr>
          <p:cNvPr id="515133" name="Rectangle 61"/>
          <p:cNvSpPr>
            <a:spLocks noChangeArrowheads="1"/>
          </p:cNvSpPr>
          <p:nvPr/>
        </p:nvSpPr>
        <p:spPr bwMode="auto">
          <a:xfrm>
            <a:off x="260350" y="4411663"/>
            <a:ext cx="10652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  <a:b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Glucagon</a:t>
            </a:r>
            <a:b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Secretion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97" name="Freeform 62"/>
          <p:cNvSpPr>
            <a:spLocks/>
          </p:cNvSpPr>
          <p:nvPr/>
        </p:nvSpPr>
        <p:spPr bwMode="auto">
          <a:xfrm rot="18357658" flipV="1">
            <a:off x="2034382" y="3501231"/>
            <a:ext cx="711200" cy="500063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34" name="Rectangle 166"/>
          <p:cNvSpPr>
            <a:spLocks noChangeArrowheads="1"/>
          </p:cNvSpPr>
          <p:nvPr/>
        </p:nvSpPr>
        <p:spPr bwMode="auto">
          <a:xfrm>
            <a:off x="2103438" y="407988"/>
            <a:ext cx="5557837" cy="657225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OMINOUS OCTET</a:t>
            </a:r>
          </a:p>
        </p:txBody>
      </p:sp>
      <p:sp>
        <p:nvSpPr>
          <p:cNvPr id="430099" name="Freeform 177"/>
          <p:cNvSpPr>
            <a:spLocks/>
          </p:cNvSpPr>
          <p:nvPr/>
        </p:nvSpPr>
        <p:spPr bwMode="auto">
          <a:xfrm>
            <a:off x="7224713" y="3173413"/>
            <a:ext cx="1379537" cy="1771650"/>
          </a:xfrm>
          <a:custGeom>
            <a:avLst/>
            <a:gdLst>
              <a:gd name="T0" fmla="*/ 2147483646 w 978"/>
              <a:gd name="T1" fmla="*/ 2147483646 h 1255"/>
              <a:gd name="T2" fmla="*/ 2147483646 w 978"/>
              <a:gd name="T3" fmla="*/ 2147483646 h 1255"/>
              <a:gd name="T4" fmla="*/ 2147483646 w 978"/>
              <a:gd name="T5" fmla="*/ 2147483646 h 1255"/>
              <a:gd name="T6" fmla="*/ 2147483646 w 978"/>
              <a:gd name="T7" fmla="*/ 2147483646 h 1255"/>
              <a:gd name="T8" fmla="*/ 2147483646 w 978"/>
              <a:gd name="T9" fmla="*/ 2147483646 h 1255"/>
              <a:gd name="T10" fmla="*/ 2147483646 w 978"/>
              <a:gd name="T11" fmla="*/ 2147483646 h 1255"/>
              <a:gd name="T12" fmla="*/ 2147483646 w 978"/>
              <a:gd name="T13" fmla="*/ 2147483646 h 1255"/>
              <a:gd name="T14" fmla="*/ 2147483646 w 978"/>
              <a:gd name="T15" fmla="*/ 2147483646 h 1255"/>
              <a:gd name="T16" fmla="*/ 2147483646 w 978"/>
              <a:gd name="T17" fmla="*/ 2147483646 h 1255"/>
              <a:gd name="T18" fmla="*/ 2147483646 w 978"/>
              <a:gd name="T19" fmla="*/ 2147483646 h 1255"/>
              <a:gd name="T20" fmla="*/ 2147483646 w 978"/>
              <a:gd name="T21" fmla="*/ 2147483646 h 1255"/>
              <a:gd name="T22" fmla="*/ 2147483646 w 978"/>
              <a:gd name="T23" fmla="*/ 2147483646 h 1255"/>
              <a:gd name="T24" fmla="*/ 2147483646 w 978"/>
              <a:gd name="T25" fmla="*/ 2147483646 h 1255"/>
              <a:gd name="T26" fmla="*/ 2147483646 w 978"/>
              <a:gd name="T27" fmla="*/ 2147483646 h 1255"/>
              <a:gd name="T28" fmla="*/ 2147483646 w 978"/>
              <a:gd name="T29" fmla="*/ 2147483646 h 1255"/>
              <a:gd name="T30" fmla="*/ 2147483646 w 978"/>
              <a:gd name="T31" fmla="*/ 2147483646 h 1255"/>
              <a:gd name="T32" fmla="*/ 2147483646 w 978"/>
              <a:gd name="T33" fmla="*/ 2147483646 h 1255"/>
              <a:gd name="T34" fmla="*/ 2147483646 w 978"/>
              <a:gd name="T35" fmla="*/ 2147483646 h 1255"/>
              <a:gd name="T36" fmla="*/ 2147483646 w 978"/>
              <a:gd name="T37" fmla="*/ 2147483646 h 1255"/>
              <a:gd name="T38" fmla="*/ 2147483646 w 978"/>
              <a:gd name="T39" fmla="*/ 2147483646 h 1255"/>
              <a:gd name="T40" fmla="*/ 2147483646 w 978"/>
              <a:gd name="T41" fmla="*/ 2147483646 h 1255"/>
              <a:gd name="T42" fmla="*/ 2147483646 w 978"/>
              <a:gd name="T43" fmla="*/ 2147483646 h 12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78"/>
              <a:gd name="T67" fmla="*/ 0 h 1255"/>
              <a:gd name="T68" fmla="*/ 978 w 978"/>
              <a:gd name="T69" fmla="*/ 1255 h 12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78" h="1255">
                <a:moveTo>
                  <a:pt x="386" y="436"/>
                </a:moveTo>
                <a:cubicBezTo>
                  <a:pt x="408" y="393"/>
                  <a:pt x="280" y="456"/>
                  <a:pt x="234" y="431"/>
                </a:cubicBezTo>
                <a:cubicBezTo>
                  <a:pt x="188" y="406"/>
                  <a:pt x="117" y="345"/>
                  <a:pt x="112" y="287"/>
                </a:cubicBezTo>
                <a:cubicBezTo>
                  <a:pt x="107" y="229"/>
                  <a:pt x="146" y="127"/>
                  <a:pt x="202" y="81"/>
                </a:cubicBezTo>
                <a:cubicBezTo>
                  <a:pt x="258" y="35"/>
                  <a:pt x="354" y="0"/>
                  <a:pt x="445" y="9"/>
                </a:cubicBezTo>
                <a:cubicBezTo>
                  <a:pt x="536" y="18"/>
                  <a:pt x="664" y="56"/>
                  <a:pt x="746" y="135"/>
                </a:cubicBezTo>
                <a:cubicBezTo>
                  <a:pt x="828" y="214"/>
                  <a:pt x="901" y="365"/>
                  <a:pt x="935" y="481"/>
                </a:cubicBezTo>
                <a:cubicBezTo>
                  <a:pt x="969" y="597"/>
                  <a:pt x="978" y="731"/>
                  <a:pt x="953" y="831"/>
                </a:cubicBezTo>
                <a:cubicBezTo>
                  <a:pt x="928" y="931"/>
                  <a:pt x="865" y="1021"/>
                  <a:pt x="786" y="1083"/>
                </a:cubicBezTo>
                <a:cubicBezTo>
                  <a:pt x="707" y="1145"/>
                  <a:pt x="573" y="1199"/>
                  <a:pt x="481" y="1204"/>
                </a:cubicBezTo>
                <a:cubicBezTo>
                  <a:pt x="389" y="1209"/>
                  <a:pt x="290" y="1166"/>
                  <a:pt x="234" y="1114"/>
                </a:cubicBezTo>
                <a:cubicBezTo>
                  <a:pt x="178" y="1062"/>
                  <a:pt x="116" y="940"/>
                  <a:pt x="144" y="894"/>
                </a:cubicBezTo>
                <a:cubicBezTo>
                  <a:pt x="172" y="848"/>
                  <a:pt x="361" y="862"/>
                  <a:pt x="404" y="840"/>
                </a:cubicBezTo>
                <a:cubicBezTo>
                  <a:pt x="447" y="818"/>
                  <a:pt x="429" y="775"/>
                  <a:pt x="404" y="759"/>
                </a:cubicBezTo>
                <a:cubicBezTo>
                  <a:pt x="379" y="743"/>
                  <a:pt x="302" y="733"/>
                  <a:pt x="256" y="746"/>
                </a:cubicBezTo>
                <a:cubicBezTo>
                  <a:pt x="210" y="759"/>
                  <a:pt x="155" y="794"/>
                  <a:pt x="126" y="836"/>
                </a:cubicBezTo>
                <a:cubicBezTo>
                  <a:pt x="97" y="878"/>
                  <a:pt x="83" y="933"/>
                  <a:pt x="81" y="997"/>
                </a:cubicBezTo>
                <a:cubicBezTo>
                  <a:pt x="79" y="1061"/>
                  <a:pt x="117" y="1189"/>
                  <a:pt x="112" y="1222"/>
                </a:cubicBezTo>
                <a:cubicBezTo>
                  <a:pt x="107" y="1255"/>
                  <a:pt x="66" y="1245"/>
                  <a:pt x="49" y="1195"/>
                </a:cubicBezTo>
                <a:cubicBezTo>
                  <a:pt x="32" y="1145"/>
                  <a:pt x="0" y="1006"/>
                  <a:pt x="9" y="921"/>
                </a:cubicBezTo>
                <a:cubicBezTo>
                  <a:pt x="18" y="836"/>
                  <a:pt x="41" y="766"/>
                  <a:pt x="103" y="687"/>
                </a:cubicBezTo>
                <a:cubicBezTo>
                  <a:pt x="165" y="608"/>
                  <a:pt x="364" y="479"/>
                  <a:pt x="386" y="436"/>
                </a:cubicBezTo>
                <a:close/>
              </a:path>
            </a:pathLst>
          </a:custGeom>
          <a:solidFill>
            <a:srgbClr val="D26969"/>
          </a:solidFill>
          <a:ln w="1905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36" name="Rectangle 50"/>
          <p:cNvSpPr>
            <a:spLocks noChangeArrowheads="1"/>
          </p:cNvSpPr>
          <p:nvPr/>
        </p:nvSpPr>
        <p:spPr bwMode="auto">
          <a:xfrm>
            <a:off x="7264400" y="1846263"/>
            <a:ext cx="1063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Increased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0101" name="Freeform 51"/>
          <p:cNvSpPr>
            <a:spLocks/>
          </p:cNvSpPr>
          <p:nvPr/>
        </p:nvSpPr>
        <p:spPr bwMode="auto">
          <a:xfrm>
            <a:off x="5934075" y="2328863"/>
            <a:ext cx="925513" cy="850900"/>
          </a:xfrm>
          <a:custGeom>
            <a:avLst/>
            <a:gdLst>
              <a:gd name="T0" fmla="*/ 2147483646 w 686"/>
              <a:gd name="T1" fmla="*/ 0 h 629"/>
              <a:gd name="T2" fmla="*/ 2147483646 w 686"/>
              <a:gd name="T3" fmla="*/ 2147483646 h 629"/>
              <a:gd name="T4" fmla="*/ 2147483646 w 686"/>
              <a:gd name="T5" fmla="*/ 2147483646 h 629"/>
              <a:gd name="T6" fmla="*/ 2147483646 w 686"/>
              <a:gd name="T7" fmla="*/ 2147483646 h 629"/>
              <a:gd name="T8" fmla="*/ 2147483646 w 686"/>
              <a:gd name="T9" fmla="*/ 2147483646 h 629"/>
              <a:gd name="T10" fmla="*/ 2147483646 w 686"/>
              <a:gd name="T11" fmla="*/ 2147483646 h 629"/>
              <a:gd name="T12" fmla="*/ 2147483646 w 686"/>
              <a:gd name="T13" fmla="*/ 2147483646 h 629"/>
              <a:gd name="T14" fmla="*/ 2147483646 w 686"/>
              <a:gd name="T15" fmla="*/ 2147483646 h 629"/>
              <a:gd name="T16" fmla="*/ 0 w 686"/>
              <a:gd name="T17" fmla="*/ 2147483646 h 6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6"/>
              <a:gd name="T28" fmla="*/ 0 h 629"/>
              <a:gd name="T29" fmla="*/ 686 w 686"/>
              <a:gd name="T30" fmla="*/ 629 h 6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6" h="629">
                <a:moveTo>
                  <a:pt x="648" y="0"/>
                </a:moveTo>
                <a:cubicBezTo>
                  <a:pt x="667" y="43"/>
                  <a:pt x="686" y="86"/>
                  <a:pt x="661" y="108"/>
                </a:cubicBezTo>
                <a:cubicBezTo>
                  <a:pt x="635" y="131"/>
                  <a:pt x="526" y="112"/>
                  <a:pt x="498" y="135"/>
                </a:cubicBezTo>
                <a:cubicBezTo>
                  <a:pt x="469" y="161"/>
                  <a:pt x="518" y="231"/>
                  <a:pt x="490" y="255"/>
                </a:cubicBezTo>
                <a:cubicBezTo>
                  <a:pt x="464" y="279"/>
                  <a:pt x="364" y="257"/>
                  <a:pt x="337" y="281"/>
                </a:cubicBezTo>
                <a:cubicBezTo>
                  <a:pt x="313" y="305"/>
                  <a:pt x="368" y="377"/>
                  <a:pt x="341" y="398"/>
                </a:cubicBezTo>
                <a:cubicBezTo>
                  <a:pt x="316" y="419"/>
                  <a:pt x="212" y="391"/>
                  <a:pt x="185" y="408"/>
                </a:cubicBezTo>
                <a:cubicBezTo>
                  <a:pt x="159" y="426"/>
                  <a:pt x="208" y="467"/>
                  <a:pt x="177" y="504"/>
                </a:cubicBezTo>
                <a:cubicBezTo>
                  <a:pt x="146" y="541"/>
                  <a:pt x="37" y="603"/>
                  <a:pt x="0" y="629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102" name="Freeform 53"/>
          <p:cNvSpPr>
            <a:spLocks/>
          </p:cNvSpPr>
          <p:nvPr/>
        </p:nvSpPr>
        <p:spPr bwMode="auto">
          <a:xfrm rot="1964039">
            <a:off x="5753100" y="4222750"/>
            <a:ext cx="1203325" cy="517525"/>
          </a:xfrm>
          <a:custGeom>
            <a:avLst/>
            <a:gdLst>
              <a:gd name="T0" fmla="*/ 2147483646 w 891"/>
              <a:gd name="T1" fmla="*/ 2147483646 h 381"/>
              <a:gd name="T2" fmla="*/ 2147483646 w 891"/>
              <a:gd name="T3" fmla="*/ 2147483646 h 381"/>
              <a:gd name="T4" fmla="*/ 2147483646 w 891"/>
              <a:gd name="T5" fmla="*/ 2147483646 h 381"/>
              <a:gd name="T6" fmla="*/ 2147483646 w 891"/>
              <a:gd name="T7" fmla="*/ 2147483646 h 381"/>
              <a:gd name="T8" fmla="*/ 2147483646 w 891"/>
              <a:gd name="T9" fmla="*/ 2147483646 h 381"/>
              <a:gd name="T10" fmla="*/ 2147483646 w 891"/>
              <a:gd name="T11" fmla="*/ 2147483646 h 381"/>
              <a:gd name="T12" fmla="*/ 2147483646 w 891"/>
              <a:gd name="T13" fmla="*/ 2147483646 h 381"/>
              <a:gd name="T14" fmla="*/ 2147483646 w 891"/>
              <a:gd name="T15" fmla="*/ 2147483646 h 381"/>
              <a:gd name="T16" fmla="*/ 0 w 891"/>
              <a:gd name="T17" fmla="*/ 0 h 3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1"/>
              <a:gd name="T28" fmla="*/ 0 h 381"/>
              <a:gd name="T29" fmla="*/ 891 w 891"/>
              <a:gd name="T30" fmla="*/ 381 h 3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1" h="381">
                <a:moveTo>
                  <a:pt x="891" y="381"/>
                </a:moveTo>
                <a:cubicBezTo>
                  <a:pt x="867" y="363"/>
                  <a:pt x="790" y="287"/>
                  <a:pt x="747" y="277"/>
                </a:cubicBezTo>
                <a:cubicBezTo>
                  <a:pt x="703" y="266"/>
                  <a:pt x="655" y="324"/>
                  <a:pt x="630" y="316"/>
                </a:cubicBezTo>
                <a:cubicBezTo>
                  <a:pt x="604" y="307"/>
                  <a:pt x="627" y="235"/>
                  <a:pt x="593" y="223"/>
                </a:cubicBezTo>
                <a:cubicBezTo>
                  <a:pt x="557" y="211"/>
                  <a:pt x="453" y="257"/>
                  <a:pt x="419" y="245"/>
                </a:cubicBezTo>
                <a:cubicBezTo>
                  <a:pt x="385" y="232"/>
                  <a:pt x="425" y="160"/>
                  <a:pt x="392" y="150"/>
                </a:cubicBezTo>
                <a:cubicBezTo>
                  <a:pt x="359" y="141"/>
                  <a:pt x="254" y="193"/>
                  <a:pt x="219" y="186"/>
                </a:cubicBezTo>
                <a:cubicBezTo>
                  <a:pt x="186" y="180"/>
                  <a:pt x="222" y="144"/>
                  <a:pt x="185" y="113"/>
                </a:cubicBezTo>
                <a:cubicBezTo>
                  <a:pt x="148" y="82"/>
                  <a:pt x="38" y="24"/>
                  <a:pt x="0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39" name="Rectangle 54"/>
          <p:cNvSpPr>
            <a:spLocks noChangeArrowheads="1"/>
          </p:cNvSpPr>
          <p:nvPr/>
        </p:nvSpPr>
        <p:spPr bwMode="auto">
          <a:xfrm>
            <a:off x="7327900" y="2105025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Lipolysis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0104" name="Freeform 165"/>
          <p:cNvSpPr>
            <a:spLocks/>
          </p:cNvSpPr>
          <p:nvPr/>
        </p:nvSpPr>
        <p:spPr bwMode="auto">
          <a:xfrm rot="3242342" flipH="1" flipV="1">
            <a:off x="6507163" y="3402012"/>
            <a:ext cx="711200" cy="498475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515248" name="Rectangle 176"/>
          <p:cNvSpPr>
            <a:spLocks noChangeArrowheads="1"/>
          </p:cNvSpPr>
          <p:nvPr/>
        </p:nvSpPr>
        <p:spPr bwMode="auto">
          <a:xfrm>
            <a:off x="7296150" y="3559175"/>
            <a:ext cx="14700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Glucose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Reabsorption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pic>
        <p:nvPicPr>
          <p:cNvPr id="430106" name="Picture 177" descr="Ominous Octet-slid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844800"/>
            <a:ext cx="17970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603625" y="4146550"/>
            <a:ext cx="1857375" cy="2335213"/>
            <a:chOff x="4054475" y="4237038"/>
            <a:chExt cx="2089372" cy="2625675"/>
          </a:xfrm>
        </p:grpSpPr>
        <p:sp>
          <p:nvSpPr>
            <p:cNvPr id="444447" name="Rectangle 164"/>
            <p:cNvSpPr>
              <a:spLocks noChangeArrowheads="1"/>
            </p:cNvSpPr>
            <p:nvPr/>
          </p:nvSpPr>
          <p:spPr bwMode="auto">
            <a:xfrm>
              <a:off x="4066976" y="6309376"/>
              <a:ext cx="2076871" cy="55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78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Neurotransmitter</a:t>
              </a:r>
              <a:br>
                <a:rPr kumimoji="0" lang="en-US" altLang="en-US" sz="1778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</a:br>
              <a:r>
                <a:rPr kumimoji="0" lang="en-US" altLang="en-US" sz="1778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Dysfunction</a:t>
              </a:r>
              <a:endParaRPr kumimoji="0" lang="en-US" altLang="en-US" sz="177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30112" name="Freeform 177"/>
            <p:cNvSpPr>
              <a:spLocks/>
            </p:cNvSpPr>
            <p:nvPr/>
          </p:nvSpPr>
          <p:spPr bwMode="auto">
            <a:xfrm rot="8642342" flipH="1" flipV="1">
              <a:off x="4298950" y="4237038"/>
              <a:ext cx="800100" cy="561975"/>
            </a:xfrm>
            <a:custGeom>
              <a:avLst/>
              <a:gdLst>
                <a:gd name="T0" fmla="*/ 2147483646 w 767"/>
                <a:gd name="T1" fmla="*/ 2147483646 h 715"/>
                <a:gd name="T2" fmla="*/ 2147483646 w 767"/>
                <a:gd name="T3" fmla="*/ 2147483646 h 715"/>
                <a:gd name="T4" fmla="*/ 2147483646 w 767"/>
                <a:gd name="T5" fmla="*/ 2147483646 h 715"/>
                <a:gd name="T6" fmla="*/ 2147483646 w 767"/>
                <a:gd name="T7" fmla="*/ 2147483646 h 715"/>
                <a:gd name="T8" fmla="*/ 2147483646 w 767"/>
                <a:gd name="T9" fmla="*/ 2147483646 h 715"/>
                <a:gd name="T10" fmla="*/ 2147483646 w 767"/>
                <a:gd name="T11" fmla="*/ 2147483646 h 715"/>
                <a:gd name="T12" fmla="*/ 2147483646 w 767"/>
                <a:gd name="T13" fmla="*/ 2147483646 h 715"/>
                <a:gd name="T14" fmla="*/ 2147483646 w 767"/>
                <a:gd name="T15" fmla="*/ 2147483646 h 715"/>
                <a:gd name="T16" fmla="*/ 2147483646 w 767"/>
                <a:gd name="T17" fmla="*/ 0 h 7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7"/>
                <a:gd name="T28" fmla="*/ 0 h 715"/>
                <a:gd name="T29" fmla="*/ 767 w 767"/>
                <a:gd name="T30" fmla="*/ 715 h 7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7" h="715">
                  <a:moveTo>
                    <a:pt x="31" y="715"/>
                  </a:moveTo>
                  <a:cubicBezTo>
                    <a:pt x="15" y="653"/>
                    <a:pt x="0" y="592"/>
                    <a:pt x="31" y="566"/>
                  </a:cubicBezTo>
                  <a:cubicBezTo>
                    <a:pt x="61" y="539"/>
                    <a:pt x="178" y="583"/>
                    <a:pt x="212" y="555"/>
                  </a:cubicBezTo>
                  <a:cubicBezTo>
                    <a:pt x="245" y="526"/>
                    <a:pt x="202" y="423"/>
                    <a:pt x="234" y="395"/>
                  </a:cubicBezTo>
                  <a:cubicBezTo>
                    <a:pt x="266" y="366"/>
                    <a:pt x="373" y="412"/>
                    <a:pt x="404" y="384"/>
                  </a:cubicBezTo>
                  <a:cubicBezTo>
                    <a:pt x="434" y="355"/>
                    <a:pt x="384" y="248"/>
                    <a:pt x="415" y="224"/>
                  </a:cubicBezTo>
                  <a:cubicBezTo>
                    <a:pt x="445" y="199"/>
                    <a:pt x="554" y="254"/>
                    <a:pt x="586" y="235"/>
                  </a:cubicBezTo>
                  <a:cubicBezTo>
                    <a:pt x="617" y="215"/>
                    <a:pt x="576" y="146"/>
                    <a:pt x="607" y="107"/>
                  </a:cubicBezTo>
                  <a:cubicBezTo>
                    <a:pt x="637" y="67"/>
                    <a:pt x="702" y="33"/>
                    <a:pt x="767" y="0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pic>
          <p:nvPicPr>
            <p:cNvPr id="430113" name="Picture 178" descr="Brain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475" y="4887913"/>
              <a:ext cx="1755775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08" name="Picture 181" descr="Artery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923">
            <a:off x="3843338" y="1589088"/>
            <a:ext cx="18716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45" name="Rectangle 47"/>
          <p:cNvSpPr>
            <a:spLocks noChangeArrowheads="1"/>
          </p:cNvSpPr>
          <p:nvPr/>
        </p:nvSpPr>
        <p:spPr bwMode="auto">
          <a:xfrm>
            <a:off x="6005513" y="5280025"/>
            <a:ext cx="21177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Decreased Glucose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Uptake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4446" name="TextBox 38"/>
          <p:cNvSpPr txBox="1">
            <a:spLocks noChangeArrowheads="1"/>
          </p:cNvSpPr>
          <p:nvPr/>
        </p:nvSpPr>
        <p:spPr bwMode="auto">
          <a:xfrm>
            <a:off x="6269038" y="6081713"/>
            <a:ext cx="24304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Diabetes 58:773-795, 2009</a:t>
            </a:r>
          </a:p>
        </p:txBody>
      </p:sp>
    </p:spTree>
    <p:custDataLst>
      <p:tags r:id="rId2"/>
    </p:custData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187" descr="lipi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6" t="23497"/>
          <a:stretch>
            <a:fillRect/>
          </a:stretch>
        </p:blipFill>
        <p:spPr bwMode="auto">
          <a:xfrm>
            <a:off x="6826250" y="1054100"/>
            <a:ext cx="200818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083" name="Picture 186" descr="Musc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005">
            <a:off x="5462588" y="5095875"/>
            <a:ext cx="30876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084" name="Picture 183" descr="Live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4829175"/>
            <a:ext cx="18034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085" name="Object 22"/>
          <p:cNvGraphicFramePr>
            <a:graphicFrameLocks noChangeAspect="1"/>
          </p:cNvGraphicFramePr>
          <p:nvPr/>
        </p:nvGraphicFramePr>
        <p:xfrm>
          <a:off x="4646613" y="3327400"/>
          <a:ext cx="7937" cy="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8" imgW="10094976" imgH="6736080" progId="">
                  <p:embed/>
                </p:oleObj>
              </mc:Choice>
              <mc:Fallback>
                <p:oleObj name="CorelDRAW" r:id="rId8" imgW="10094976" imgH="6736080" progId="">
                  <p:embed/>
                  <p:pic>
                    <p:nvPicPr>
                      <p:cNvPr id="43008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3327400"/>
                        <a:ext cx="7937" cy="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086" name="Group 40"/>
          <p:cNvGrpSpPr>
            <a:grpSpLocks/>
          </p:cNvGrpSpPr>
          <p:nvPr/>
        </p:nvGrpSpPr>
        <p:grpSpPr bwMode="auto">
          <a:xfrm>
            <a:off x="2890838" y="3057525"/>
            <a:ext cx="3529012" cy="922338"/>
            <a:chOff x="1958" y="1906"/>
            <a:chExt cx="2609" cy="682"/>
          </a:xfrm>
        </p:grpSpPr>
        <p:sp>
          <p:nvSpPr>
            <p:cNvPr id="430114" name="Freeform 41"/>
            <p:cNvSpPr>
              <a:spLocks/>
            </p:cNvSpPr>
            <p:nvPr/>
          </p:nvSpPr>
          <p:spPr bwMode="auto">
            <a:xfrm>
              <a:off x="1973" y="1919"/>
              <a:ext cx="2579" cy="656"/>
            </a:xfrm>
            <a:custGeom>
              <a:avLst/>
              <a:gdLst>
                <a:gd name="T0" fmla="*/ 0 w 6878"/>
                <a:gd name="T1" fmla="*/ 0 h 1966"/>
                <a:gd name="T2" fmla="*/ 0 w 6878"/>
                <a:gd name="T3" fmla="*/ 0 h 1966"/>
                <a:gd name="T4" fmla="*/ 0 w 6878"/>
                <a:gd name="T5" fmla="*/ 0 h 1966"/>
                <a:gd name="T6" fmla="*/ 0 w 6878"/>
                <a:gd name="T7" fmla="*/ 0 h 1966"/>
                <a:gd name="T8" fmla="*/ 0 w 6878"/>
                <a:gd name="T9" fmla="*/ 0 h 1966"/>
                <a:gd name="T10" fmla="*/ 0 w 6878"/>
                <a:gd name="T11" fmla="*/ 0 h 1966"/>
                <a:gd name="T12" fmla="*/ 0 w 6878"/>
                <a:gd name="T13" fmla="*/ 0 h 1966"/>
                <a:gd name="T14" fmla="*/ 0 w 6878"/>
                <a:gd name="T15" fmla="*/ 0 h 1966"/>
                <a:gd name="T16" fmla="*/ 0 w 6878"/>
                <a:gd name="T17" fmla="*/ 0 h 1966"/>
                <a:gd name="T18" fmla="*/ 0 w 6878"/>
                <a:gd name="T19" fmla="*/ 0 h 1966"/>
                <a:gd name="T20" fmla="*/ 0 w 6878"/>
                <a:gd name="T21" fmla="*/ 0 h 1966"/>
                <a:gd name="T22" fmla="*/ 0 w 6878"/>
                <a:gd name="T23" fmla="*/ 0 h 1966"/>
                <a:gd name="T24" fmla="*/ 0 w 6878"/>
                <a:gd name="T25" fmla="*/ 0 h 1966"/>
                <a:gd name="T26" fmla="*/ 0 w 6878"/>
                <a:gd name="T27" fmla="*/ 0 h 1966"/>
                <a:gd name="T28" fmla="*/ 0 w 6878"/>
                <a:gd name="T29" fmla="*/ 0 h 1966"/>
                <a:gd name="T30" fmla="*/ 0 w 6878"/>
                <a:gd name="T31" fmla="*/ 0 h 1966"/>
                <a:gd name="T32" fmla="*/ 0 w 6878"/>
                <a:gd name="T33" fmla="*/ 0 h 1966"/>
                <a:gd name="T34" fmla="*/ 0 w 6878"/>
                <a:gd name="T35" fmla="*/ 0 h 1966"/>
                <a:gd name="T36" fmla="*/ 0 w 6878"/>
                <a:gd name="T37" fmla="*/ 0 h 1966"/>
                <a:gd name="T38" fmla="*/ 0 w 6878"/>
                <a:gd name="T39" fmla="*/ 0 h 1966"/>
                <a:gd name="T40" fmla="*/ 0 w 6878"/>
                <a:gd name="T41" fmla="*/ 0 h 1966"/>
                <a:gd name="T42" fmla="*/ 0 w 6878"/>
                <a:gd name="T43" fmla="*/ 0 h 1966"/>
                <a:gd name="T44" fmla="*/ 0 w 6878"/>
                <a:gd name="T45" fmla="*/ 0 h 1966"/>
                <a:gd name="T46" fmla="*/ 0 w 6878"/>
                <a:gd name="T47" fmla="*/ 0 h 1966"/>
                <a:gd name="T48" fmla="*/ 0 w 6878"/>
                <a:gd name="T49" fmla="*/ 0 h 1966"/>
                <a:gd name="T50" fmla="*/ 0 w 6878"/>
                <a:gd name="T51" fmla="*/ 0 h 1966"/>
                <a:gd name="T52" fmla="*/ 0 w 6878"/>
                <a:gd name="T53" fmla="*/ 0 h 1966"/>
                <a:gd name="T54" fmla="*/ 0 w 6878"/>
                <a:gd name="T55" fmla="*/ 0 h 1966"/>
                <a:gd name="T56" fmla="*/ 0 w 6878"/>
                <a:gd name="T57" fmla="*/ 0 h 1966"/>
                <a:gd name="T58" fmla="*/ 0 w 6878"/>
                <a:gd name="T59" fmla="*/ 0 h 1966"/>
                <a:gd name="T60" fmla="*/ 0 w 6878"/>
                <a:gd name="T61" fmla="*/ 0 h 1966"/>
                <a:gd name="T62" fmla="*/ 0 w 6878"/>
                <a:gd name="T63" fmla="*/ 0 h 1966"/>
                <a:gd name="T64" fmla="*/ 0 w 6878"/>
                <a:gd name="T65" fmla="*/ 0 h 1966"/>
                <a:gd name="T66" fmla="*/ 0 w 6878"/>
                <a:gd name="T67" fmla="*/ 0 h 1966"/>
                <a:gd name="T68" fmla="*/ 0 w 6878"/>
                <a:gd name="T69" fmla="*/ 0 h 1966"/>
                <a:gd name="T70" fmla="*/ 0 w 6878"/>
                <a:gd name="T71" fmla="*/ 0 h 1966"/>
                <a:gd name="T72" fmla="*/ 0 w 6878"/>
                <a:gd name="T73" fmla="*/ 0 h 1966"/>
                <a:gd name="T74" fmla="*/ 0 w 6878"/>
                <a:gd name="T75" fmla="*/ 0 h 1966"/>
                <a:gd name="T76" fmla="*/ 0 w 6878"/>
                <a:gd name="T77" fmla="*/ 0 h 1966"/>
                <a:gd name="T78" fmla="*/ 0 w 6878"/>
                <a:gd name="T79" fmla="*/ 0 h 1966"/>
                <a:gd name="T80" fmla="*/ 0 w 6878"/>
                <a:gd name="T81" fmla="*/ 0 h 1966"/>
                <a:gd name="T82" fmla="*/ 0 w 6878"/>
                <a:gd name="T83" fmla="*/ 0 h 1966"/>
                <a:gd name="T84" fmla="*/ 0 w 6878"/>
                <a:gd name="T85" fmla="*/ 0 h 19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78"/>
                <a:gd name="T130" fmla="*/ 0 h 1966"/>
                <a:gd name="T131" fmla="*/ 6878 w 6878"/>
                <a:gd name="T132" fmla="*/ 1966 h 19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78" h="1966">
                  <a:moveTo>
                    <a:pt x="3438" y="1966"/>
                  </a:moveTo>
                  <a:lnTo>
                    <a:pt x="3615" y="1964"/>
                  </a:lnTo>
                  <a:lnTo>
                    <a:pt x="3789" y="1961"/>
                  </a:lnTo>
                  <a:lnTo>
                    <a:pt x="3961" y="1954"/>
                  </a:lnTo>
                  <a:lnTo>
                    <a:pt x="4130" y="1945"/>
                  </a:lnTo>
                  <a:lnTo>
                    <a:pt x="4296" y="1935"/>
                  </a:lnTo>
                  <a:lnTo>
                    <a:pt x="4459" y="1922"/>
                  </a:lnTo>
                  <a:lnTo>
                    <a:pt x="4618" y="1906"/>
                  </a:lnTo>
                  <a:lnTo>
                    <a:pt x="4775" y="1888"/>
                  </a:lnTo>
                  <a:lnTo>
                    <a:pt x="4927" y="1868"/>
                  </a:lnTo>
                  <a:lnTo>
                    <a:pt x="5075" y="1847"/>
                  </a:lnTo>
                  <a:lnTo>
                    <a:pt x="5220" y="1823"/>
                  </a:lnTo>
                  <a:lnTo>
                    <a:pt x="5359" y="1797"/>
                  </a:lnTo>
                  <a:lnTo>
                    <a:pt x="5494" y="1769"/>
                  </a:lnTo>
                  <a:lnTo>
                    <a:pt x="5624" y="1741"/>
                  </a:lnTo>
                  <a:lnTo>
                    <a:pt x="5749" y="1710"/>
                  </a:lnTo>
                  <a:lnTo>
                    <a:pt x="5869" y="1677"/>
                  </a:lnTo>
                  <a:lnTo>
                    <a:pt x="5981" y="1644"/>
                  </a:lnTo>
                  <a:lnTo>
                    <a:pt x="6091" y="1608"/>
                  </a:lnTo>
                  <a:lnTo>
                    <a:pt x="6193" y="1570"/>
                  </a:lnTo>
                  <a:lnTo>
                    <a:pt x="6288" y="1532"/>
                  </a:lnTo>
                  <a:lnTo>
                    <a:pt x="6378" y="1491"/>
                  </a:lnTo>
                  <a:lnTo>
                    <a:pt x="6462" y="1451"/>
                  </a:lnTo>
                  <a:lnTo>
                    <a:pt x="6538" y="1408"/>
                  </a:lnTo>
                  <a:lnTo>
                    <a:pt x="6607" y="1364"/>
                  </a:lnTo>
                  <a:lnTo>
                    <a:pt x="6668" y="1320"/>
                  </a:lnTo>
                  <a:lnTo>
                    <a:pt x="6722" y="1274"/>
                  </a:lnTo>
                  <a:lnTo>
                    <a:pt x="6768" y="1228"/>
                  </a:lnTo>
                  <a:lnTo>
                    <a:pt x="6807" y="1180"/>
                  </a:lnTo>
                  <a:lnTo>
                    <a:pt x="6837" y="1133"/>
                  </a:lnTo>
                  <a:lnTo>
                    <a:pt x="6860" y="1083"/>
                  </a:lnTo>
                  <a:lnTo>
                    <a:pt x="6873" y="1033"/>
                  </a:lnTo>
                  <a:lnTo>
                    <a:pt x="6878" y="983"/>
                  </a:lnTo>
                  <a:lnTo>
                    <a:pt x="6873" y="932"/>
                  </a:lnTo>
                  <a:lnTo>
                    <a:pt x="6860" y="883"/>
                  </a:lnTo>
                  <a:lnTo>
                    <a:pt x="6837" y="833"/>
                  </a:lnTo>
                  <a:lnTo>
                    <a:pt x="6807" y="786"/>
                  </a:lnTo>
                  <a:lnTo>
                    <a:pt x="6768" y="738"/>
                  </a:lnTo>
                  <a:lnTo>
                    <a:pt x="6722" y="690"/>
                  </a:lnTo>
                  <a:lnTo>
                    <a:pt x="6668" y="645"/>
                  </a:lnTo>
                  <a:lnTo>
                    <a:pt x="6607" y="601"/>
                  </a:lnTo>
                  <a:lnTo>
                    <a:pt x="6538" y="557"/>
                  </a:lnTo>
                  <a:lnTo>
                    <a:pt x="6462" y="515"/>
                  </a:lnTo>
                  <a:lnTo>
                    <a:pt x="6378" y="474"/>
                  </a:lnTo>
                  <a:lnTo>
                    <a:pt x="6288" y="434"/>
                  </a:lnTo>
                  <a:lnTo>
                    <a:pt x="6193" y="396"/>
                  </a:lnTo>
                  <a:lnTo>
                    <a:pt x="6091" y="358"/>
                  </a:lnTo>
                  <a:lnTo>
                    <a:pt x="5981" y="322"/>
                  </a:lnTo>
                  <a:lnTo>
                    <a:pt x="5869" y="289"/>
                  </a:lnTo>
                  <a:lnTo>
                    <a:pt x="5749" y="256"/>
                  </a:lnTo>
                  <a:lnTo>
                    <a:pt x="5624" y="225"/>
                  </a:lnTo>
                  <a:lnTo>
                    <a:pt x="5494" y="196"/>
                  </a:lnTo>
                  <a:lnTo>
                    <a:pt x="5359" y="168"/>
                  </a:lnTo>
                  <a:lnTo>
                    <a:pt x="5220" y="143"/>
                  </a:lnTo>
                  <a:lnTo>
                    <a:pt x="5075" y="119"/>
                  </a:lnTo>
                  <a:lnTo>
                    <a:pt x="4927" y="98"/>
                  </a:lnTo>
                  <a:lnTo>
                    <a:pt x="4775" y="77"/>
                  </a:lnTo>
                  <a:lnTo>
                    <a:pt x="4618" y="60"/>
                  </a:lnTo>
                  <a:lnTo>
                    <a:pt x="4459" y="44"/>
                  </a:lnTo>
                  <a:lnTo>
                    <a:pt x="4296" y="31"/>
                  </a:lnTo>
                  <a:lnTo>
                    <a:pt x="4130" y="20"/>
                  </a:lnTo>
                  <a:lnTo>
                    <a:pt x="3961" y="11"/>
                  </a:lnTo>
                  <a:lnTo>
                    <a:pt x="3789" y="5"/>
                  </a:lnTo>
                  <a:lnTo>
                    <a:pt x="3615" y="1"/>
                  </a:lnTo>
                  <a:lnTo>
                    <a:pt x="3438" y="0"/>
                  </a:lnTo>
                  <a:lnTo>
                    <a:pt x="3262" y="1"/>
                  </a:lnTo>
                  <a:lnTo>
                    <a:pt x="3088" y="5"/>
                  </a:lnTo>
                  <a:lnTo>
                    <a:pt x="2917" y="11"/>
                  </a:lnTo>
                  <a:lnTo>
                    <a:pt x="2747" y="20"/>
                  </a:lnTo>
                  <a:lnTo>
                    <a:pt x="2582" y="31"/>
                  </a:lnTo>
                  <a:lnTo>
                    <a:pt x="2418" y="44"/>
                  </a:lnTo>
                  <a:lnTo>
                    <a:pt x="2258" y="60"/>
                  </a:lnTo>
                  <a:lnTo>
                    <a:pt x="2103" y="77"/>
                  </a:lnTo>
                  <a:lnTo>
                    <a:pt x="1951" y="98"/>
                  </a:lnTo>
                  <a:lnTo>
                    <a:pt x="1802" y="119"/>
                  </a:lnTo>
                  <a:lnTo>
                    <a:pt x="1658" y="143"/>
                  </a:lnTo>
                  <a:lnTo>
                    <a:pt x="1518" y="168"/>
                  </a:lnTo>
                  <a:lnTo>
                    <a:pt x="1384" y="196"/>
                  </a:lnTo>
                  <a:lnTo>
                    <a:pt x="1254" y="225"/>
                  </a:lnTo>
                  <a:lnTo>
                    <a:pt x="1128" y="256"/>
                  </a:lnTo>
                  <a:lnTo>
                    <a:pt x="1009" y="289"/>
                  </a:lnTo>
                  <a:lnTo>
                    <a:pt x="895" y="322"/>
                  </a:lnTo>
                  <a:lnTo>
                    <a:pt x="787" y="358"/>
                  </a:lnTo>
                  <a:lnTo>
                    <a:pt x="685" y="396"/>
                  </a:lnTo>
                  <a:lnTo>
                    <a:pt x="589" y="434"/>
                  </a:lnTo>
                  <a:lnTo>
                    <a:pt x="499" y="474"/>
                  </a:lnTo>
                  <a:lnTo>
                    <a:pt x="416" y="515"/>
                  </a:lnTo>
                  <a:lnTo>
                    <a:pt x="340" y="557"/>
                  </a:lnTo>
                  <a:lnTo>
                    <a:pt x="271" y="601"/>
                  </a:lnTo>
                  <a:lnTo>
                    <a:pt x="210" y="645"/>
                  </a:lnTo>
                  <a:lnTo>
                    <a:pt x="155" y="690"/>
                  </a:lnTo>
                  <a:lnTo>
                    <a:pt x="109" y="738"/>
                  </a:lnTo>
                  <a:lnTo>
                    <a:pt x="70" y="786"/>
                  </a:lnTo>
                  <a:lnTo>
                    <a:pt x="40" y="833"/>
                  </a:lnTo>
                  <a:lnTo>
                    <a:pt x="18" y="883"/>
                  </a:lnTo>
                  <a:lnTo>
                    <a:pt x="5" y="932"/>
                  </a:lnTo>
                  <a:lnTo>
                    <a:pt x="0" y="983"/>
                  </a:lnTo>
                  <a:lnTo>
                    <a:pt x="5" y="1033"/>
                  </a:lnTo>
                  <a:lnTo>
                    <a:pt x="18" y="1083"/>
                  </a:lnTo>
                  <a:lnTo>
                    <a:pt x="40" y="1133"/>
                  </a:lnTo>
                  <a:lnTo>
                    <a:pt x="70" y="1180"/>
                  </a:lnTo>
                  <a:lnTo>
                    <a:pt x="109" y="1228"/>
                  </a:lnTo>
                  <a:lnTo>
                    <a:pt x="155" y="1274"/>
                  </a:lnTo>
                  <a:lnTo>
                    <a:pt x="210" y="1320"/>
                  </a:lnTo>
                  <a:lnTo>
                    <a:pt x="271" y="1364"/>
                  </a:lnTo>
                  <a:lnTo>
                    <a:pt x="340" y="1408"/>
                  </a:lnTo>
                  <a:lnTo>
                    <a:pt x="416" y="1451"/>
                  </a:lnTo>
                  <a:lnTo>
                    <a:pt x="499" y="1491"/>
                  </a:lnTo>
                  <a:lnTo>
                    <a:pt x="589" y="1532"/>
                  </a:lnTo>
                  <a:lnTo>
                    <a:pt x="685" y="1570"/>
                  </a:lnTo>
                  <a:lnTo>
                    <a:pt x="787" y="1608"/>
                  </a:lnTo>
                  <a:lnTo>
                    <a:pt x="895" y="1644"/>
                  </a:lnTo>
                  <a:lnTo>
                    <a:pt x="1009" y="1677"/>
                  </a:lnTo>
                  <a:lnTo>
                    <a:pt x="1128" y="1710"/>
                  </a:lnTo>
                  <a:lnTo>
                    <a:pt x="1254" y="1741"/>
                  </a:lnTo>
                  <a:lnTo>
                    <a:pt x="1384" y="1769"/>
                  </a:lnTo>
                  <a:lnTo>
                    <a:pt x="1518" y="1797"/>
                  </a:lnTo>
                  <a:lnTo>
                    <a:pt x="1658" y="1823"/>
                  </a:lnTo>
                  <a:lnTo>
                    <a:pt x="1802" y="1847"/>
                  </a:lnTo>
                  <a:lnTo>
                    <a:pt x="1951" y="1868"/>
                  </a:lnTo>
                  <a:lnTo>
                    <a:pt x="2103" y="1888"/>
                  </a:lnTo>
                  <a:lnTo>
                    <a:pt x="2258" y="1906"/>
                  </a:lnTo>
                  <a:lnTo>
                    <a:pt x="2418" y="1922"/>
                  </a:lnTo>
                  <a:lnTo>
                    <a:pt x="2582" y="1935"/>
                  </a:lnTo>
                  <a:lnTo>
                    <a:pt x="2747" y="1945"/>
                  </a:lnTo>
                  <a:lnTo>
                    <a:pt x="2917" y="1954"/>
                  </a:lnTo>
                  <a:lnTo>
                    <a:pt x="3088" y="1961"/>
                  </a:lnTo>
                  <a:lnTo>
                    <a:pt x="3262" y="1964"/>
                  </a:lnTo>
                  <a:lnTo>
                    <a:pt x="3438" y="19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5" name="Freeform 42"/>
            <p:cNvSpPr>
              <a:spLocks/>
            </p:cNvSpPr>
            <p:nvPr/>
          </p:nvSpPr>
          <p:spPr bwMode="auto">
            <a:xfrm>
              <a:off x="3262" y="2247"/>
              <a:ext cx="1305" cy="341"/>
            </a:xfrm>
            <a:custGeom>
              <a:avLst/>
              <a:gdLst>
                <a:gd name="T0" fmla="*/ 0 w 3479"/>
                <a:gd name="T1" fmla="*/ 0 h 1022"/>
                <a:gd name="T2" fmla="*/ 0 w 3479"/>
                <a:gd name="T3" fmla="*/ 0 h 1022"/>
                <a:gd name="T4" fmla="*/ 0 w 3479"/>
                <a:gd name="T5" fmla="*/ 0 h 1022"/>
                <a:gd name="T6" fmla="*/ 0 w 3479"/>
                <a:gd name="T7" fmla="*/ 0 h 1022"/>
                <a:gd name="T8" fmla="*/ 0 w 3479"/>
                <a:gd name="T9" fmla="*/ 0 h 1022"/>
                <a:gd name="T10" fmla="*/ 0 w 3479"/>
                <a:gd name="T11" fmla="*/ 0 h 1022"/>
                <a:gd name="T12" fmla="*/ 0 w 3479"/>
                <a:gd name="T13" fmla="*/ 0 h 1022"/>
                <a:gd name="T14" fmla="*/ 0 w 3479"/>
                <a:gd name="T15" fmla="*/ 0 h 1022"/>
                <a:gd name="T16" fmla="*/ 0 w 3479"/>
                <a:gd name="T17" fmla="*/ 0 h 1022"/>
                <a:gd name="T18" fmla="*/ 0 w 3479"/>
                <a:gd name="T19" fmla="*/ 0 h 1022"/>
                <a:gd name="T20" fmla="*/ 0 w 3479"/>
                <a:gd name="T21" fmla="*/ 0 h 1022"/>
                <a:gd name="T22" fmla="*/ 0 w 3479"/>
                <a:gd name="T23" fmla="*/ 0 h 1022"/>
                <a:gd name="T24" fmla="*/ 0 w 3479"/>
                <a:gd name="T25" fmla="*/ 0 h 1022"/>
                <a:gd name="T26" fmla="*/ 0 w 3479"/>
                <a:gd name="T27" fmla="*/ 0 h 1022"/>
                <a:gd name="T28" fmla="*/ 0 w 3479"/>
                <a:gd name="T29" fmla="*/ 0 h 1022"/>
                <a:gd name="T30" fmla="*/ 0 w 3479"/>
                <a:gd name="T31" fmla="*/ 0 h 1022"/>
                <a:gd name="T32" fmla="*/ 0 w 3479"/>
                <a:gd name="T33" fmla="*/ 0 h 1022"/>
                <a:gd name="T34" fmla="*/ 0 w 3479"/>
                <a:gd name="T35" fmla="*/ 0 h 1022"/>
                <a:gd name="T36" fmla="*/ 0 w 3479"/>
                <a:gd name="T37" fmla="*/ 0 h 1022"/>
                <a:gd name="T38" fmla="*/ 0 w 3479"/>
                <a:gd name="T39" fmla="*/ 0 h 1022"/>
                <a:gd name="T40" fmla="*/ 0 w 3479"/>
                <a:gd name="T41" fmla="*/ 0 h 1022"/>
                <a:gd name="T42" fmla="*/ 0 w 3479"/>
                <a:gd name="T43" fmla="*/ 0 h 1022"/>
                <a:gd name="T44" fmla="*/ 0 w 3479"/>
                <a:gd name="T45" fmla="*/ 0 h 1022"/>
                <a:gd name="T46" fmla="*/ 0 w 3479"/>
                <a:gd name="T47" fmla="*/ 0 h 1022"/>
                <a:gd name="T48" fmla="*/ 0 w 3479"/>
                <a:gd name="T49" fmla="*/ 0 h 1022"/>
                <a:gd name="T50" fmla="*/ 0 w 3479"/>
                <a:gd name="T51" fmla="*/ 0 h 1022"/>
                <a:gd name="T52" fmla="*/ 0 w 3479"/>
                <a:gd name="T53" fmla="*/ 0 h 1022"/>
                <a:gd name="T54" fmla="*/ 0 w 3479"/>
                <a:gd name="T55" fmla="*/ 0 h 1022"/>
                <a:gd name="T56" fmla="*/ 0 w 3479"/>
                <a:gd name="T57" fmla="*/ 0 h 1022"/>
                <a:gd name="T58" fmla="*/ 0 w 3479"/>
                <a:gd name="T59" fmla="*/ 0 h 1022"/>
                <a:gd name="T60" fmla="*/ 0 w 3479"/>
                <a:gd name="T61" fmla="*/ 0 h 1022"/>
                <a:gd name="T62" fmla="*/ 0 w 3479"/>
                <a:gd name="T63" fmla="*/ 0 h 1022"/>
                <a:gd name="T64" fmla="*/ 0 w 3479"/>
                <a:gd name="T65" fmla="*/ 0 h 1022"/>
                <a:gd name="T66" fmla="*/ 0 w 3479"/>
                <a:gd name="T67" fmla="*/ 0 h 1022"/>
                <a:gd name="T68" fmla="*/ 0 w 3479"/>
                <a:gd name="T69" fmla="*/ 0 h 1022"/>
                <a:gd name="T70" fmla="*/ 0 w 3479"/>
                <a:gd name="T71" fmla="*/ 0 h 1022"/>
                <a:gd name="T72" fmla="*/ 0 w 3479"/>
                <a:gd name="T73" fmla="*/ 0 h 1022"/>
                <a:gd name="T74" fmla="*/ 0 w 3479"/>
                <a:gd name="T75" fmla="*/ 0 h 1022"/>
                <a:gd name="T76" fmla="*/ 0 w 3479"/>
                <a:gd name="T77" fmla="*/ 0 h 1022"/>
                <a:gd name="T78" fmla="*/ 0 w 3479"/>
                <a:gd name="T79" fmla="*/ 0 h 1022"/>
                <a:gd name="T80" fmla="*/ 0 w 3479"/>
                <a:gd name="T81" fmla="*/ 0 h 1022"/>
                <a:gd name="T82" fmla="*/ 0 w 3479"/>
                <a:gd name="T83" fmla="*/ 0 h 1022"/>
                <a:gd name="T84" fmla="*/ 0 w 3479"/>
                <a:gd name="T85" fmla="*/ 0 h 1022"/>
                <a:gd name="T86" fmla="*/ 0 w 3479"/>
                <a:gd name="T87" fmla="*/ 0 h 10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9"/>
                <a:gd name="T133" fmla="*/ 0 h 1022"/>
                <a:gd name="T134" fmla="*/ 3479 w 3479"/>
                <a:gd name="T135" fmla="*/ 1022 h 10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9" h="1022">
                  <a:moveTo>
                    <a:pt x="3399" y="0"/>
                  </a:moveTo>
                  <a:lnTo>
                    <a:pt x="3399" y="0"/>
                  </a:lnTo>
                  <a:lnTo>
                    <a:pt x="3398" y="21"/>
                  </a:lnTo>
                  <a:lnTo>
                    <a:pt x="3396" y="44"/>
                  </a:lnTo>
                  <a:lnTo>
                    <a:pt x="3391" y="65"/>
                  </a:lnTo>
                  <a:lnTo>
                    <a:pt x="3384" y="87"/>
                  </a:lnTo>
                  <a:lnTo>
                    <a:pt x="3375" y="108"/>
                  </a:lnTo>
                  <a:lnTo>
                    <a:pt x="3365" y="131"/>
                  </a:lnTo>
                  <a:lnTo>
                    <a:pt x="3352" y="152"/>
                  </a:lnTo>
                  <a:lnTo>
                    <a:pt x="3337" y="174"/>
                  </a:lnTo>
                  <a:lnTo>
                    <a:pt x="3319" y="196"/>
                  </a:lnTo>
                  <a:lnTo>
                    <a:pt x="3302" y="218"/>
                  </a:lnTo>
                  <a:lnTo>
                    <a:pt x="3280" y="240"/>
                  </a:lnTo>
                  <a:lnTo>
                    <a:pt x="3258" y="262"/>
                  </a:lnTo>
                  <a:lnTo>
                    <a:pt x="3233" y="284"/>
                  </a:lnTo>
                  <a:lnTo>
                    <a:pt x="3205" y="305"/>
                  </a:lnTo>
                  <a:lnTo>
                    <a:pt x="3177" y="328"/>
                  </a:lnTo>
                  <a:lnTo>
                    <a:pt x="3146" y="349"/>
                  </a:lnTo>
                  <a:lnTo>
                    <a:pt x="3114" y="371"/>
                  </a:lnTo>
                  <a:lnTo>
                    <a:pt x="3079" y="391"/>
                  </a:lnTo>
                  <a:lnTo>
                    <a:pt x="3043" y="412"/>
                  </a:lnTo>
                  <a:lnTo>
                    <a:pt x="3005" y="432"/>
                  </a:lnTo>
                  <a:lnTo>
                    <a:pt x="2965" y="453"/>
                  </a:lnTo>
                  <a:lnTo>
                    <a:pt x="2924" y="473"/>
                  </a:lnTo>
                  <a:lnTo>
                    <a:pt x="2880" y="493"/>
                  </a:lnTo>
                  <a:lnTo>
                    <a:pt x="2835" y="512"/>
                  </a:lnTo>
                  <a:lnTo>
                    <a:pt x="2788" y="531"/>
                  </a:lnTo>
                  <a:lnTo>
                    <a:pt x="2741" y="550"/>
                  </a:lnTo>
                  <a:lnTo>
                    <a:pt x="2691" y="569"/>
                  </a:lnTo>
                  <a:lnTo>
                    <a:pt x="2640" y="587"/>
                  </a:lnTo>
                  <a:lnTo>
                    <a:pt x="2586" y="605"/>
                  </a:lnTo>
                  <a:lnTo>
                    <a:pt x="2533" y="622"/>
                  </a:lnTo>
                  <a:lnTo>
                    <a:pt x="2477" y="639"/>
                  </a:lnTo>
                  <a:lnTo>
                    <a:pt x="2419" y="656"/>
                  </a:lnTo>
                  <a:lnTo>
                    <a:pt x="2360" y="672"/>
                  </a:lnTo>
                  <a:lnTo>
                    <a:pt x="2301" y="688"/>
                  </a:lnTo>
                  <a:lnTo>
                    <a:pt x="2239" y="704"/>
                  </a:lnTo>
                  <a:lnTo>
                    <a:pt x="2176" y="719"/>
                  </a:lnTo>
                  <a:lnTo>
                    <a:pt x="2112" y="734"/>
                  </a:lnTo>
                  <a:lnTo>
                    <a:pt x="2048" y="748"/>
                  </a:lnTo>
                  <a:lnTo>
                    <a:pt x="1981" y="762"/>
                  </a:lnTo>
                  <a:lnTo>
                    <a:pt x="1914" y="776"/>
                  </a:lnTo>
                  <a:lnTo>
                    <a:pt x="1845" y="789"/>
                  </a:lnTo>
                  <a:lnTo>
                    <a:pt x="1775" y="801"/>
                  </a:lnTo>
                  <a:lnTo>
                    <a:pt x="1703" y="813"/>
                  </a:lnTo>
                  <a:lnTo>
                    <a:pt x="1631" y="824"/>
                  </a:lnTo>
                  <a:lnTo>
                    <a:pt x="1558" y="835"/>
                  </a:lnTo>
                  <a:lnTo>
                    <a:pt x="1483" y="846"/>
                  </a:lnTo>
                  <a:lnTo>
                    <a:pt x="1409" y="857"/>
                  </a:lnTo>
                  <a:lnTo>
                    <a:pt x="1333" y="866"/>
                  </a:lnTo>
                  <a:lnTo>
                    <a:pt x="1255" y="874"/>
                  </a:lnTo>
                  <a:lnTo>
                    <a:pt x="1177" y="884"/>
                  </a:lnTo>
                  <a:lnTo>
                    <a:pt x="1097" y="891"/>
                  </a:lnTo>
                  <a:lnTo>
                    <a:pt x="1018" y="899"/>
                  </a:lnTo>
                  <a:lnTo>
                    <a:pt x="937" y="905"/>
                  </a:lnTo>
                  <a:lnTo>
                    <a:pt x="855" y="912"/>
                  </a:lnTo>
                  <a:lnTo>
                    <a:pt x="773" y="917"/>
                  </a:lnTo>
                  <a:lnTo>
                    <a:pt x="690" y="923"/>
                  </a:lnTo>
                  <a:lnTo>
                    <a:pt x="606" y="928"/>
                  </a:lnTo>
                  <a:lnTo>
                    <a:pt x="521" y="931"/>
                  </a:lnTo>
                  <a:lnTo>
                    <a:pt x="436" y="935"/>
                  </a:lnTo>
                  <a:lnTo>
                    <a:pt x="350" y="937"/>
                  </a:lnTo>
                  <a:lnTo>
                    <a:pt x="264" y="940"/>
                  </a:lnTo>
                  <a:lnTo>
                    <a:pt x="176" y="942"/>
                  </a:lnTo>
                  <a:lnTo>
                    <a:pt x="89" y="942"/>
                  </a:lnTo>
                  <a:lnTo>
                    <a:pt x="0" y="943"/>
                  </a:lnTo>
                  <a:lnTo>
                    <a:pt x="0" y="1022"/>
                  </a:lnTo>
                  <a:lnTo>
                    <a:pt x="89" y="1022"/>
                  </a:lnTo>
                  <a:lnTo>
                    <a:pt x="177" y="1021"/>
                  </a:lnTo>
                  <a:lnTo>
                    <a:pt x="265" y="1019"/>
                  </a:lnTo>
                  <a:lnTo>
                    <a:pt x="352" y="1017"/>
                  </a:lnTo>
                  <a:lnTo>
                    <a:pt x="439" y="1015"/>
                  </a:lnTo>
                  <a:lnTo>
                    <a:pt x="524" y="1011"/>
                  </a:lnTo>
                  <a:lnTo>
                    <a:pt x="610" y="1006"/>
                  </a:lnTo>
                  <a:lnTo>
                    <a:pt x="694" y="1002"/>
                  </a:lnTo>
                  <a:lnTo>
                    <a:pt x="778" y="997"/>
                  </a:lnTo>
                  <a:lnTo>
                    <a:pt x="861" y="991"/>
                  </a:lnTo>
                  <a:lnTo>
                    <a:pt x="943" y="985"/>
                  </a:lnTo>
                  <a:lnTo>
                    <a:pt x="1025" y="978"/>
                  </a:lnTo>
                  <a:lnTo>
                    <a:pt x="1106" y="971"/>
                  </a:lnTo>
                  <a:lnTo>
                    <a:pt x="1185" y="962"/>
                  </a:lnTo>
                  <a:lnTo>
                    <a:pt x="1264" y="954"/>
                  </a:lnTo>
                  <a:lnTo>
                    <a:pt x="1342" y="945"/>
                  </a:lnTo>
                  <a:lnTo>
                    <a:pt x="1418" y="935"/>
                  </a:lnTo>
                  <a:lnTo>
                    <a:pt x="1494" y="924"/>
                  </a:lnTo>
                  <a:lnTo>
                    <a:pt x="1569" y="914"/>
                  </a:lnTo>
                  <a:lnTo>
                    <a:pt x="1644" y="903"/>
                  </a:lnTo>
                  <a:lnTo>
                    <a:pt x="1716" y="891"/>
                  </a:lnTo>
                  <a:lnTo>
                    <a:pt x="1788" y="879"/>
                  </a:lnTo>
                  <a:lnTo>
                    <a:pt x="1859" y="866"/>
                  </a:lnTo>
                  <a:lnTo>
                    <a:pt x="1928" y="853"/>
                  </a:lnTo>
                  <a:lnTo>
                    <a:pt x="1997" y="840"/>
                  </a:lnTo>
                  <a:lnTo>
                    <a:pt x="2063" y="826"/>
                  </a:lnTo>
                  <a:lnTo>
                    <a:pt x="2130" y="811"/>
                  </a:lnTo>
                  <a:lnTo>
                    <a:pt x="2194" y="796"/>
                  </a:lnTo>
                  <a:lnTo>
                    <a:pt x="2258" y="781"/>
                  </a:lnTo>
                  <a:lnTo>
                    <a:pt x="2320" y="765"/>
                  </a:lnTo>
                  <a:lnTo>
                    <a:pt x="2382" y="748"/>
                  </a:lnTo>
                  <a:lnTo>
                    <a:pt x="2441" y="732"/>
                  </a:lnTo>
                  <a:lnTo>
                    <a:pt x="2499" y="715"/>
                  </a:lnTo>
                  <a:lnTo>
                    <a:pt x="2555" y="697"/>
                  </a:lnTo>
                  <a:lnTo>
                    <a:pt x="2611" y="680"/>
                  </a:lnTo>
                  <a:lnTo>
                    <a:pt x="2665" y="662"/>
                  </a:lnTo>
                  <a:lnTo>
                    <a:pt x="2718" y="643"/>
                  </a:lnTo>
                  <a:lnTo>
                    <a:pt x="2768" y="624"/>
                  </a:lnTo>
                  <a:lnTo>
                    <a:pt x="2818" y="605"/>
                  </a:lnTo>
                  <a:lnTo>
                    <a:pt x="2866" y="586"/>
                  </a:lnTo>
                  <a:lnTo>
                    <a:pt x="2912" y="565"/>
                  </a:lnTo>
                  <a:lnTo>
                    <a:pt x="2957" y="544"/>
                  </a:lnTo>
                  <a:lnTo>
                    <a:pt x="3000" y="524"/>
                  </a:lnTo>
                  <a:lnTo>
                    <a:pt x="3041" y="502"/>
                  </a:lnTo>
                  <a:lnTo>
                    <a:pt x="3081" y="481"/>
                  </a:lnTo>
                  <a:lnTo>
                    <a:pt x="3120" y="460"/>
                  </a:lnTo>
                  <a:lnTo>
                    <a:pt x="3155" y="437"/>
                  </a:lnTo>
                  <a:lnTo>
                    <a:pt x="3190" y="415"/>
                  </a:lnTo>
                  <a:lnTo>
                    <a:pt x="3223" y="392"/>
                  </a:lnTo>
                  <a:lnTo>
                    <a:pt x="3254" y="368"/>
                  </a:lnTo>
                  <a:lnTo>
                    <a:pt x="3284" y="344"/>
                  </a:lnTo>
                  <a:lnTo>
                    <a:pt x="3311" y="321"/>
                  </a:lnTo>
                  <a:lnTo>
                    <a:pt x="3336" y="296"/>
                  </a:lnTo>
                  <a:lnTo>
                    <a:pt x="3360" y="272"/>
                  </a:lnTo>
                  <a:lnTo>
                    <a:pt x="3381" y="246"/>
                  </a:lnTo>
                  <a:lnTo>
                    <a:pt x="3401" y="221"/>
                  </a:lnTo>
                  <a:lnTo>
                    <a:pt x="3419" y="195"/>
                  </a:lnTo>
                  <a:lnTo>
                    <a:pt x="3435" y="167"/>
                  </a:lnTo>
                  <a:lnTo>
                    <a:pt x="3448" y="141"/>
                  </a:lnTo>
                  <a:lnTo>
                    <a:pt x="3459" y="114"/>
                  </a:lnTo>
                  <a:lnTo>
                    <a:pt x="3467" y="85"/>
                  </a:lnTo>
                  <a:lnTo>
                    <a:pt x="3474" y="57"/>
                  </a:lnTo>
                  <a:lnTo>
                    <a:pt x="3478" y="28"/>
                  </a:lnTo>
                  <a:lnTo>
                    <a:pt x="3479" y="0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6" name="Freeform 43"/>
            <p:cNvSpPr>
              <a:spLocks/>
            </p:cNvSpPr>
            <p:nvPr/>
          </p:nvSpPr>
          <p:spPr bwMode="auto">
            <a:xfrm>
              <a:off x="3262" y="1906"/>
              <a:ext cx="1305" cy="341"/>
            </a:xfrm>
            <a:custGeom>
              <a:avLst/>
              <a:gdLst>
                <a:gd name="T0" fmla="*/ 0 w 3479"/>
                <a:gd name="T1" fmla="*/ 0 h 1023"/>
                <a:gd name="T2" fmla="*/ 0 w 3479"/>
                <a:gd name="T3" fmla="*/ 0 h 1023"/>
                <a:gd name="T4" fmla="*/ 0 w 3479"/>
                <a:gd name="T5" fmla="*/ 0 h 1023"/>
                <a:gd name="T6" fmla="*/ 0 w 3479"/>
                <a:gd name="T7" fmla="*/ 0 h 1023"/>
                <a:gd name="T8" fmla="*/ 0 w 3479"/>
                <a:gd name="T9" fmla="*/ 0 h 1023"/>
                <a:gd name="T10" fmla="*/ 0 w 3479"/>
                <a:gd name="T11" fmla="*/ 0 h 1023"/>
                <a:gd name="T12" fmla="*/ 0 w 3479"/>
                <a:gd name="T13" fmla="*/ 0 h 1023"/>
                <a:gd name="T14" fmla="*/ 0 w 3479"/>
                <a:gd name="T15" fmla="*/ 0 h 1023"/>
                <a:gd name="T16" fmla="*/ 0 w 3479"/>
                <a:gd name="T17" fmla="*/ 0 h 1023"/>
                <a:gd name="T18" fmla="*/ 0 w 3479"/>
                <a:gd name="T19" fmla="*/ 0 h 1023"/>
                <a:gd name="T20" fmla="*/ 0 w 3479"/>
                <a:gd name="T21" fmla="*/ 0 h 1023"/>
                <a:gd name="T22" fmla="*/ 0 w 3479"/>
                <a:gd name="T23" fmla="*/ 0 h 1023"/>
                <a:gd name="T24" fmla="*/ 0 w 3479"/>
                <a:gd name="T25" fmla="*/ 0 h 1023"/>
                <a:gd name="T26" fmla="*/ 0 w 3479"/>
                <a:gd name="T27" fmla="*/ 0 h 1023"/>
                <a:gd name="T28" fmla="*/ 0 w 3479"/>
                <a:gd name="T29" fmla="*/ 0 h 1023"/>
                <a:gd name="T30" fmla="*/ 0 w 3479"/>
                <a:gd name="T31" fmla="*/ 0 h 1023"/>
                <a:gd name="T32" fmla="*/ 0 w 3479"/>
                <a:gd name="T33" fmla="*/ 0 h 1023"/>
                <a:gd name="T34" fmla="*/ 0 w 3479"/>
                <a:gd name="T35" fmla="*/ 0 h 1023"/>
                <a:gd name="T36" fmla="*/ 0 w 3479"/>
                <a:gd name="T37" fmla="*/ 0 h 1023"/>
                <a:gd name="T38" fmla="*/ 0 w 3479"/>
                <a:gd name="T39" fmla="*/ 0 h 1023"/>
                <a:gd name="T40" fmla="*/ 0 w 3479"/>
                <a:gd name="T41" fmla="*/ 0 h 1023"/>
                <a:gd name="T42" fmla="*/ 0 w 3479"/>
                <a:gd name="T43" fmla="*/ 0 h 1023"/>
                <a:gd name="T44" fmla="*/ 0 w 3479"/>
                <a:gd name="T45" fmla="*/ 0 h 1023"/>
                <a:gd name="T46" fmla="*/ 0 w 3479"/>
                <a:gd name="T47" fmla="*/ 0 h 1023"/>
                <a:gd name="T48" fmla="*/ 0 w 3479"/>
                <a:gd name="T49" fmla="*/ 0 h 1023"/>
                <a:gd name="T50" fmla="*/ 0 w 3479"/>
                <a:gd name="T51" fmla="*/ 0 h 1023"/>
                <a:gd name="T52" fmla="*/ 0 w 3479"/>
                <a:gd name="T53" fmla="*/ 0 h 1023"/>
                <a:gd name="T54" fmla="*/ 0 w 3479"/>
                <a:gd name="T55" fmla="*/ 0 h 1023"/>
                <a:gd name="T56" fmla="*/ 0 w 3479"/>
                <a:gd name="T57" fmla="*/ 0 h 1023"/>
                <a:gd name="T58" fmla="*/ 0 w 3479"/>
                <a:gd name="T59" fmla="*/ 0 h 1023"/>
                <a:gd name="T60" fmla="*/ 0 w 3479"/>
                <a:gd name="T61" fmla="*/ 0 h 1023"/>
                <a:gd name="T62" fmla="*/ 0 w 3479"/>
                <a:gd name="T63" fmla="*/ 0 h 1023"/>
                <a:gd name="T64" fmla="*/ 0 w 3479"/>
                <a:gd name="T65" fmla="*/ 0 h 1023"/>
                <a:gd name="T66" fmla="*/ 0 w 3479"/>
                <a:gd name="T67" fmla="*/ 0 h 1023"/>
                <a:gd name="T68" fmla="*/ 0 w 3479"/>
                <a:gd name="T69" fmla="*/ 0 h 1023"/>
                <a:gd name="T70" fmla="*/ 0 w 3479"/>
                <a:gd name="T71" fmla="*/ 0 h 1023"/>
                <a:gd name="T72" fmla="*/ 0 w 3479"/>
                <a:gd name="T73" fmla="*/ 0 h 1023"/>
                <a:gd name="T74" fmla="*/ 0 w 3479"/>
                <a:gd name="T75" fmla="*/ 0 h 1023"/>
                <a:gd name="T76" fmla="*/ 0 w 3479"/>
                <a:gd name="T77" fmla="*/ 0 h 1023"/>
                <a:gd name="T78" fmla="*/ 0 w 3479"/>
                <a:gd name="T79" fmla="*/ 0 h 1023"/>
                <a:gd name="T80" fmla="*/ 0 w 3479"/>
                <a:gd name="T81" fmla="*/ 0 h 1023"/>
                <a:gd name="T82" fmla="*/ 0 w 3479"/>
                <a:gd name="T83" fmla="*/ 0 h 1023"/>
                <a:gd name="T84" fmla="*/ 0 w 3479"/>
                <a:gd name="T85" fmla="*/ 0 h 1023"/>
                <a:gd name="T86" fmla="*/ 0 w 3479"/>
                <a:gd name="T87" fmla="*/ 0 h 10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9"/>
                <a:gd name="T133" fmla="*/ 0 h 1023"/>
                <a:gd name="T134" fmla="*/ 3479 w 3479"/>
                <a:gd name="T135" fmla="*/ 1023 h 10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9" h="1023">
                  <a:moveTo>
                    <a:pt x="0" y="79"/>
                  </a:moveTo>
                  <a:lnTo>
                    <a:pt x="0" y="79"/>
                  </a:lnTo>
                  <a:lnTo>
                    <a:pt x="89" y="80"/>
                  </a:lnTo>
                  <a:lnTo>
                    <a:pt x="176" y="80"/>
                  </a:lnTo>
                  <a:lnTo>
                    <a:pt x="264" y="83"/>
                  </a:lnTo>
                  <a:lnTo>
                    <a:pt x="350" y="84"/>
                  </a:lnTo>
                  <a:lnTo>
                    <a:pt x="436" y="88"/>
                  </a:lnTo>
                  <a:lnTo>
                    <a:pt x="521" y="91"/>
                  </a:lnTo>
                  <a:lnTo>
                    <a:pt x="606" y="95"/>
                  </a:lnTo>
                  <a:lnTo>
                    <a:pt x="690" y="100"/>
                  </a:lnTo>
                  <a:lnTo>
                    <a:pt x="773" y="104"/>
                  </a:lnTo>
                  <a:lnTo>
                    <a:pt x="855" y="110"/>
                  </a:lnTo>
                  <a:lnTo>
                    <a:pt x="937" y="117"/>
                  </a:lnTo>
                  <a:lnTo>
                    <a:pt x="1018" y="123"/>
                  </a:lnTo>
                  <a:lnTo>
                    <a:pt x="1097" y="132"/>
                  </a:lnTo>
                  <a:lnTo>
                    <a:pt x="1177" y="139"/>
                  </a:lnTo>
                  <a:lnTo>
                    <a:pt x="1255" y="148"/>
                  </a:lnTo>
                  <a:lnTo>
                    <a:pt x="1333" y="157"/>
                  </a:lnTo>
                  <a:lnTo>
                    <a:pt x="1409" y="166"/>
                  </a:lnTo>
                  <a:lnTo>
                    <a:pt x="1483" y="177"/>
                  </a:lnTo>
                  <a:lnTo>
                    <a:pt x="1558" y="187"/>
                  </a:lnTo>
                  <a:lnTo>
                    <a:pt x="1631" y="198"/>
                  </a:lnTo>
                  <a:lnTo>
                    <a:pt x="1703" y="210"/>
                  </a:lnTo>
                  <a:lnTo>
                    <a:pt x="1775" y="222"/>
                  </a:lnTo>
                  <a:lnTo>
                    <a:pt x="1845" y="234"/>
                  </a:lnTo>
                  <a:lnTo>
                    <a:pt x="1914" y="247"/>
                  </a:lnTo>
                  <a:lnTo>
                    <a:pt x="1981" y="260"/>
                  </a:lnTo>
                  <a:lnTo>
                    <a:pt x="2048" y="274"/>
                  </a:lnTo>
                  <a:lnTo>
                    <a:pt x="2112" y="288"/>
                  </a:lnTo>
                  <a:lnTo>
                    <a:pt x="2176" y="304"/>
                  </a:lnTo>
                  <a:lnTo>
                    <a:pt x="2239" y="318"/>
                  </a:lnTo>
                  <a:lnTo>
                    <a:pt x="2301" y="334"/>
                  </a:lnTo>
                  <a:lnTo>
                    <a:pt x="2360" y="350"/>
                  </a:lnTo>
                  <a:lnTo>
                    <a:pt x="2419" y="367"/>
                  </a:lnTo>
                  <a:lnTo>
                    <a:pt x="2477" y="384"/>
                  </a:lnTo>
                  <a:lnTo>
                    <a:pt x="2533" y="400"/>
                  </a:lnTo>
                  <a:lnTo>
                    <a:pt x="2586" y="418"/>
                  </a:lnTo>
                  <a:lnTo>
                    <a:pt x="2640" y="436"/>
                  </a:lnTo>
                  <a:lnTo>
                    <a:pt x="2691" y="454"/>
                  </a:lnTo>
                  <a:lnTo>
                    <a:pt x="2741" y="473"/>
                  </a:lnTo>
                  <a:lnTo>
                    <a:pt x="2788" y="492"/>
                  </a:lnTo>
                  <a:lnTo>
                    <a:pt x="2835" y="511"/>
                  </a:lnTo>
                  <a:lnTo>
                    <a:pt x="2880" y="530"/>
                  </a:lnTo>
                  <a:lnTo>
                    <a:pt x="2924" y="550"/>
                  </a:lnTo>
                  <a:lnTo>
                    <a:pt x="2965" y="570"/>
                  </a:lnTo>
                  <a:lnTo>
                    <a:pt x="3005" y="590"/>
                  </a:lnTo>
                  <a:lnTo>
                    <a:pt x="3043" y="610"/>
                  </a:lnTo>
                  <a:lnTo>
                    <a:pt x="3079" y="632"/>
                  </a:lnTo>
                  <a:lnTo>
                    <a:pt x="3114" y="652"/>
                  </a:lnTo>
                  <a:lnTo>
                    <a:pt x="3146" y="673"/>
                  </a:lnTo>
                  <a:lnTo>
                    <a:pt x="3177" y="695"/>
                  </a:lnTo>
                  <a:lnTo>
                    <a:pt x="3205" y="716"/>
                  </a:lnTo>
                  <a:lnTo>
                    <a:pt x="3233" y="739"/>
                  </a:lnTo>
                  <a:lnTo>
                    <a:pt x="3258" y="760"/>
                  </a:lnTo>
                  <a:lnTo>
                    <a:pt x="3280" y="782"/>
                  </a:lnTo>
                  <a:lnTo>
                    <a:pt x="3302" y="804"/>
                  </a:lnTo>
                  <a:lnTo>
                    <a:pt x="3319" y="827"/>
                  </a:lnTo>
                  <a:lnTo>
                    <a:pt x="3337" y="848"/>
                  </a:lnTo>
                  <a:lnTo>
                    <a:pt x="3352" y="871"/>
                  </a:lnTo>
                  <a:lnTo>
                    <a:pt x="3365" y="892"/>
                  </a:lnTo>
                  <a:lnTo>
                    <a:pt x="3375" y="913"/>
                  </a:lnTo>
                  <a:lnTo>
                    <a:pt x="3384" y="936"/>
                  </a:lnTo>
                  <a:lnTo>
                    <a:pt x="3391" y="957"/>
                  </a:lnTo>
                  <a:lnTo>
                    <a:pt x="3396" y="979"/>
                  </a:lnTo>
                  <a:lnTo>
                    <a:pt x="3398" y="1001"/>
                  </a:lnTo>
                  <a:lnTo>
                    <a:pt x="3399" y="1023"/>
                  </a:lnTo>
                  <a:lnTo>
                    <a:pt x="3479" y="1023"/>
                  </a:lnTo>
                  <a:lnTo>
                    <a:pt x="3478" y="994"/>
                  </a:lnTo>
                  <a:lnTo>
                    <a:pt x="3474" y="966"/>
                  </a:lnTo>
                  <a:lnTo>
                    <a:pt x="3467" y="937"/>
                  </a:lnTo>
                  <a:lnTo>
                    <a:pt x="3459" y="909"/>
                  </a:lnTo>
                  <a:lnTo>
                    <a:pt x="3448" y="881"/>
                  </a:lnTo>
                  <a:lnTo>
                    <a:pt x="3435" y="854"/>
                  </a:lnTo>
                  <a:lnTo>
                    <a:pt x="3419" y="828"/>
                  </a:lnTo>
                  <a:lnTo>
                    <a:pt x="3401" y="802"/>
                  </a:lnTo>
                  <a:lnTo>
                    <a:pt x="3381" y="777"/>
                  </a:lnTo>
                  <a:lnTo>
                    <a:pt x="3360" y="751"/>
                  </a:lnTo>
                  <a:lnTo>
                    <a:pt x="3336" y="726"/>
                  </a:lnTo>
                  <a:lnTo>
                    <a:pt x="3311" y="702"/>
                  </a:lnTo>
                  <a:lnTo>
                    <a:pt x="3284" y="678"/>
                  </a:lnTo>
                  <a:lnTo>
                    <a:pt x="3254" y="654"/>
                  </a:lnTo>
                  <a:lnTo>
                    <a:pt x="3223" y="631"/>
                  </a:lnTo>
                  <a:lnTo>
                    <a:pt x="3190" y="608"/>
                  </a:lnTo>
                  <a:lnTo>
                    <a:pt x="3155" y="586"/>
                  </a:lnTo>
                  <a:lnTo>
                    <a:pt x="3120" y="563"/>
                  </a:lnTo>
                  <a:lnTo>
                    <a:pt x="3081" y="542"/>
                  </a:lnTo>
                  <a:lnTo>
                    <a:pt x="3041" y="520"/>
                  </a:lnTo>
                  <a:lnTo>
                    <a:pt x="3000" y="499"/>
                  </a:lnTo>
                  <a:lnTo>
                    <a:pt x="2957" y="477"/>
                  </a:lnTo>
                  <a:lnTo>
                    <a:pt x="2912" y="457"/>
                  </a:lnTo>
                  <a:lnTo>
                    <a:pt x="2866" y="437"/>
                  </a:lnTo>
                  <a:lnTo>
                    <a:pt x="2818" y="418"/>
                  </a:lnTo>
                  <a:lnTo>
                    <a:pt x="2768" y="398"/>
                  </a:lnTo>
                  <a:lnTo>
                    <a:pt x="2718" y="379"/>
                  </a:lnTo>
                  <a:lnTo>
                    <a:pt x="2665" y="361"/>
                  </a:lnTo>
                  <a:lnTo>
                    <a:pt x="2611" y="342"/>
                  </a:lnTo>
                  <a:lnTo>
                    <a:pt x="2555" y="324"/>
                  </a:lnTo>
                  <a:lnTo>
                    <a:pt x="2499" y="307"/>
                  </a:lnTo>
                  <a:lnTo>
                    <a:pt x="2441" y="290"/>
                  </a:lnTo>
                  <a:lnTo>
                    <a:pt x="2382" y="273"/>
                  </a:lnTo>
                  <a:lnTo>
                    <a:pt x="2320" y="258"/>
                  </a:lnTo>
                  <a:lnTo>
                    <a:pt x="2258" y="242"/>
                  </a:lnTo>
                  <a:lnTo>
                    <a:pt x="2194" y="227"/>
                  </a:lnTo>
                  <a:lnTo>
                    <a:pt x="2130" y="211"/>
                  </a:lnTo>
                  <a:lnTo>
                    <a:pt x="2063" y="197"/>
                  </a:lnTo>
                  <a:lnTo>
                    <a:pt x="1997" y="183"/>
                  </a:lnTo>
                  <a:lnTo>
                    <a:pt x="1928" y="170"/>
                  </a:lnTo>
                  <a:lnTo>
                    <a:pt x="1859" y="157"/>
                  </a:lnTo>
                  <a:lnTo>
                    <a:pt x="1788" y="143"/>
                  </a:lnTo>
                  <a:lnTo>
                    <a:pt x="1716" y="132"/>
                  </a:lnTo>
                  <a:lnTo>
                    <a:pt x="1644" y="120"/>
                  </a:lnTo>
                  <a:lnTo>
                    <a:pt x="1569" y="109"/>
                  </a:lnTo>
                  <a:lnTo>
                    <a:pt x="1494" y="98"/>
                  </a:lnTo>
                  <a:lnTo>
                    <a:pt x="1418" y="88"/>
                  </a:lnTo>
                  <a:lnTo>
                    <a:pt x="1342" y="78"/>
                  </a:lnTo>
                  <a:lnTo>
                    <a:pt x="1264" y="69"/>
                  </a:lnTo>
                  <a:lnTo>
                    <a:pt x="1185" y="60"/>
                  </a:lnTo>
                  <a:lnTo>
                    <a:pt x="1106" y="52"/>
                  </a:lnTo>
                  <a:lnTo>
                    <a:pt x="1025" y="45"/>
                  </a:lnTo>
                  <a:lnTo>
                    <a:pt x="943" y="38"/>
                  </a:lnTo>
                  <a:lnTo>
                    <a:pt x="861" y="32"/>
                  </a:lnTo>
                  <a:lnTo>
                    <a:pt x="778" y="26"/>
                  </a:lnTo>
                  <a:lnTo>
                    <a:pt x="694" y="20"/>
                  </a:lnTo>
                  <a:lnTo>
                    <a:pt x="610" y="15"/>
                  </a:lnTo>
                  <a:lnTo>
                    <a:pt x="524" y="12"/>
                  </a:lnTo>
                  <a:lnTo>
                    <a:pt x="439" y="8"/>
                  </a:lnTo>
                  <a:lnTo>
                    <a:pt x="352" y="6"/>
                  </a:lnTo>
                  <a:lnTo>
                    <a:pt x="265" y="3"/>
                  </a:lnTo>
                  <a:lnTo>
                    <a:pt x="177" y="2"/>
                  </a:lnTo>
                  <a:lnTo>
                    <a:pt x="89" y="1"/>
                  </a:lnTo>
                  <a:lnTo>
                    <a:pt x="0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7" name="Freeform 44"/>
            <p:cNvSpPr>
              <a:spLocks/>
            </p:cNvSpPr>
            <p:nvPr/>
          </p:nvSpPr>
          <p:spPr bwMode="auto">
            <a:xfrm>
              <a:off x="1958" y="1906"/>
              <a:ext cx="1304" cy="341"/>
            </a:xfrm>
            <a:custGeom>
              <a:avLst/>
              <a:gdLst>
                <a:gd name="T0" fmla="*/ 0 w 3478"/>
                <a:gd name="T1" fmla="*/ 0 h 1023"/>
                <a:gd name="T2" fmla="*/ 0 w 3478"/>
                <a:gd name="T3" fmla="*/ 0 h 1023"/>
                <a:gd name="T4" fmla="*/ 0 w 3478"/>
                <a:gd name="T5" fmla="*/ 0 h 1023"/>
                <a:gd name="T6" fmla="*/ 0 w 3478"/>
                <a:gd name="T7" fmla="*/ 0 h 1023"/>
                <a:gd name="T8" fmla="*/ 0 w 3478"/>
                <a:gd name="T9" fmla="*/ 0 h 1023"/>
                <a:gd name="T10" fmla="*/ 0 w 3478"/>
                <a:gd name="T11" fmla="*/ 0 h 1023"/>
                <a:gd name="T12" fmla="*/ 0 w 3478"/>
                <a:gd name="T13" fmla="*/ 0 h 1023"/>
                <a:gd name="T14" fmla="*/ 0 w 3478"/>
                <a:gd name="T15" fmla="*/ 0 h 1023"/>
                <a:gd name="T16" fmla="*/ 0 w 3478"/>
                <a:gd name="T17" fmla="*/ 0 h 1023"/>
                <a:gd name="T18" fmla="*/ 0 w 3478"/>
                <a:gd name="T19" fmla="*/ 0 h 1023"/>
                <a:gd name="T20" fmla="*/ 0 w 3478"/>
                <a:gd name="T21" fmla="*/ 0 h 1023"/>
                <a:gd name="T22" fmla="*/ 0 w 3478"/>
                <a:gd name="T23" fmla="*/ 0 h 1023"/>
                <a:gd name="T24" fmla="*/ 0 w 3478"/>
                <a:gd name="T25" fmla="*/ 0 h 1023"/>
                <a:gd name="T26" fmla="*/ 0 w 3478"/>
                <a:gd name="T27" fmla="*/ 0 h 1023"/>
                <a:gd name="T28" fmla="*/ 0 w 3478"/>
                <a:gd name="T29" fmla="*/ 0 h 1023"/>
                <a:gd name="T30" fmla="*/ 0 w 3478"/>
                <a:gd name="T31" fmla="*/ 0 h 1023"/>
                <a:gd name="T32" fmla="*/ 0 w 3478"/>
                <a:gd name="T33" fmla="*/ 0 h 1023"/>
                <a:gd name="T34" fmla="*/ 0 w 3478"/>
                <a:gd name="T35" fmla="*/ 0 h 1023"/>
                <a:gd name="T36" fmla="*/ 0 w 3478"/>
                <a:gd name="T37" fmla="*/ 0 h 1023"/>
                <a:gd name="T38" fmla="*/ 0 w 3478"/>
                <a:gd name="T39" fmla="*/ 0 h 1023"/>
                <a:gd name="T40" fmla="*/ 0 w 3478"/>
                <a:gd name="T41" fmla="*/ 0 h 1023"/>
                <a:gd name="T42" fmla="*/ 0 w 3478"/>
                <a:gd name="T43" fmla="*/ 0 h 1023"/>
                <a:gd name="T44" fmla="*/ 0 w 3478"/>
                <a:gd name="T45" fmla="*/ 0 h 1023"/>
                <a:gd name="T46" fmla="*/ 0 w 3478"/>
                <a:gd name="T47" fmla="*/ 0 h 1023"/>
                <a:gd name="T48" fmla="*/ 0 w 3478"/>
                <a:gd name="T49" fmla="*/ 0 h 1023"/>
                <a:gd name="T50" fmla="*/ 0 w 3478"/>
                <a:gd name="T51" fmla="*/ 0 h 1023"/>
                <a:gd name="T52" fmla="*/ 0 w 3478"/>
                <a:gd name="T53" fmla="*/ 0 h 1023"/>
                <a:gd name="T54" fmla="*/ 0 w 3478"/>
                <a:gd name="T55" fmla="*/ 0 h 1023"/>
                <a:gd name="T56" fmla="*/ 0 w 3478"/>
                <a:gd name="T57" fmla="*/ 0 h 1023"/>
                <a:gd name="T58" fmla="*/ 0 w 3478"/>
                <a:gd name="T59" fmla="*/ 0 h 1023"/>
                <a:gd name="T60" fmla="*/ 0 w 3478"/>
                <a:gd name="T61" fmla="*/ 0 h 1023"/>
                <a:gd name="T62" fmla="*/ 0 w 3478"/>
                <a:gd name="T63" fmla="*/ 0 h 1023"/>
                <a:gd name="T64" fmla="*/ 0 w 3478"/>
                <a:gd name="T65" fmla="*/ 0 h 1023"/>
                <a:gd name="T66" fmla="*/ 0 w 3478"/>
                <a:gd name="T67" fmla="*/ 0 h 1023"/>
                <a:gd name="T68" fmla="*/ 0 w 3478"/>
                <a:gd name="T69" fmla="*/ 0 h 1023"/>
                <a:gd name="T70" fmla="*/ 0 w 3478"/>
                <a:gd name="T71" fmla="*/ 0 h 1023"/>
                <a:gd name="T72" fmla="*/ 0 w 3478"/>
                <a:gd name="T73" fmla="*/ 0 h 1023"/>
                <a:gd name="T74" fmla="*/ 0 w 3478"/>
                <a:gd name="T75" fmla="*/ 0 h 1023"/>
                <a:gd name="T76" fmla="*/ 0 w 3478"/>
                <a:gd name="T77" fmla="*/ 0 h 1023"/>
                <a:gd name="T78" fmla="*/ 0 w 3478"/>
                <a:gd name="T79" fmla="*/ 0 h 1023"/>
                <a:gd name="T80" fmla="*/ 0 w 3478"/>
                <a:gd name="T81" fmla="*/ 0 h 1023"/>
                <a:gd name="T82" fmla="*/ 0 w 3478"/>
                <a:gd name="T83" fmla="*/ 0 h 1023"/>
                <a:gd name="T84" fmla="*/ 0 w 3478"/>
                <a:gd name="T85" fmla="*/ 0 h 1023"/>
                <a:gd name="T86" fmla="*/ 0 w 3478"/>
                <a:gd name="T87" fmla="*/ 0 h 10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8"/>
                <a:gd name="T133" fmla="*/ 0 h 1023"/>
                <a:gd name="T134" fmla="*/ 3478 w 3478"/>
                <a:gd name="T135" fmla="*/ 1023 h 10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8" h="1023">
                  <a:moveTo>
                    <a:pt x="80" y="1023"/>
                  </a:moveTo>
                  <a:lnTo>
                    <a:pt x="80" y="1023"/>
                  </a:lnTo>
                  <a:lnTo>
                    <a:pt x="81" y="1001"/>
                  </a:lnTo>
                  <a:lnTo>
                    <a:pt x="83" y="979"/>
                  </a:lnTo>
                  <a:lnTo>
                    <a:pt x="88" y="957"/>
                  </a:lnTo>
                  <a:lnTo>
                    <a:pt x="95" y="936"/>
                  </a:lnTo>
                  <a:lnTo>
                    <a:pt x="105" y="913"/>
                  </a:lnTo>
                  <a:lnTo>
                    <a:pt x="115" y="892"/>
                  </a:lnTo>
                  <a:lnTo>
                    <a:pt x="127" y="871"/>
                  </a:lnTo>
                  <a:lnTo>
                    <a:pt x="143" y="848"/>
                  </a:lnTo>
                  <a:lnTo>
                    <a:pt x="159" y="827"/>
                  </a:lnTo>
                  <a:lnTo>
                    <a:pt x="178" y="804"/>
                  </a:lnTo>
                  <a:lnTo>
                    <a:pt x="198" y="782"/>
                  </a:lnTo>
                  <a:lnTo>
                    <a:pt x="222" y="760"/>
                  </a:lnTo>
                  <a:lnTo>
                    <a:pt x="247" y="739"/>
                  </a:lnTo>
                  <a:lnTo>
                    <a:pt x="273" y="716"/>
                  </a:lnTo>
                  <a:lnTo>
                    <a:pt x="302" y="695"/>
                  </a:lnTo>
                  <a:lnTo>
                    <a:pt x="333" y="673"/>
                  </a:lnTo>
                  <a:lnTo>
                    <a:pt x="366" y="652"/>
                  </a:lnTo>
                  <a:lnTo>
                    <a:pt x="400" y="632"/>
                  </a:lnTo>
                  <a:lnTo>
                    <a:pt x="436" y="610"/>
                  </a:lnTo>
                  <a:lnTo>
                    <a:pt x="474" y="590"/>
                  </a:lnTo>
                  <a:lnTo>
                    <a:pt x="515" y="570"/>
                  </a:lnTo>
                  <a:lnTo>
                    <a:pt x="556" y="550"/>
                  </a:lnTo>
                  <a:lnTo>
                    <a:pt x="599" y="530"/>
                  </a:lnTo>
                  <a:lnTo>
                    <a:pt x="644" y="511"/>
                  </a:lnTo>
                  <a:lnTo>
                    <a:pt x="690" y="492"/>
                  </a:lnTo>
                  <a:lnTo>
                    <a:pt x="739" y="473"/>
                  </a:lnTo>
                  <a:lnTo>
                    <a:pt x="789" y="454"/>
                  </a:lnTo>
                  <a:lnTo>
                    <a:pt x="840" y="436"/>
                  </a:lnTo>
                  <a:lnTo>
                    <a:pt x="892" y="418"/>
                  </a:lnTo>
                  <a:lnTo>
                    <a:pt x="947" y="400"/>
                  </a:lnTo>
                  <a:lnTo>
                    <a:pt x="1003" y="384"/>
                  </a:lnTo>
                  <a:lnTo>
                    <a:pt x="1060" y="367"/>
                  </a:lnTo>
                  <a:lnTo>
                    <a:pt x="1118" y="350"/>
                  </a:lnTo>
                  <a:lnTo>
                    <a:pt x="1179" y="334"/>
                  </a:lnTo>
                  <a:lnTo>
                    <a:pt x="1239" y="318"/>
                  </a:lnTo>
                  <a:lnTo>
                    <a:pt x="1302" y="304"/>
                  </a:lnTo>
                  <a:lnTo>
                    <a:pt x="1367" y="288"/>
                  </a:lnTo>
                  <a:lnTo>
                    <a:pt x="1432" y="274"/>
                  </a:lnTo>
                  <a:lnTo>
                    <a:pt x="1499" y="260"/>
                  </a:lnTo>
                  <a:lnTo>
                    <a:pt x="1566" y="247"/>
                  </a:lnTo>
                  <a:lnTo>
                    <a:pt x="1635" y="234"/>
                  </a:lnTo>
                  <a:lnTo>
                    <a:pt x="1704" y="222"/>
                  </a:lnTo>
                  <a:lnTo>
                    <a:pt x="1775" y="210"/>
                  </a:lnTo>
                  <a:lnTo>
                    <a:pt x="1848" y="198"/>
                  </a:lnTo>
                  <a:lnTo>
                    <a:pt x="1922" y="187"/>
                  </a:lnTo>
                  <a:lnTo>
                    <a:pt x="1995" y="177"/>
                  </a:lnTo>
                  <a:lnTo>
                    <a:pt x="2070" y="166"/>
                  </a:lnTo>
                  <a:lnTo>
                    <a:pt x="2147" y="157"/>
                  </a:lnTo>
                  <a:lnTo>
                    <a:pt x="2225" y="148"/>
                  </a:lnTo>
                  <a:lnTo>
                    <a:pt x="2302" y="139"/>
                  </a:lnTo>
                  <a:lnTo>
                    <a:pt x="2381" y="132"/>
                  </a:lnTo>
                  <a:lnTo>
                    <a:pt x="2461" y="123"/>
                  </a:lnTo>
                  <a:lnTo>
                    <a:pt x="2542" y="117"/>
                  </a:lnTo>
                  <a:lnTo>
                    <a:pt x="2624" y="110"/>
                  </a:lnTo>
                  <a:lnTo>
                    <a:pt x="2706" y="104"/>
                  </a:lnTo>
                  <a:lnTo>
                    <a:pt x="2789" y="100"/>
                  </a:lnTo>
                  <a:lnTo>
                    <a:pt x="2873" y="95"/>
                  </a:lnTo>
                  <a:lnTo>
                    <a:pt x="2958" y="91"/>
                  </a:lnTo>
                  <a:lnTo>
                    <a:pt x="3043" y="88"/>
                  </a:lnTo>
                  <a:lnTo>
                    <a:pt x="3129" y="84"/>
                  </a:lnTo>
                  <a:lnTo>
                    <a:pt x="3216" y="83"/>
                  </a:lnTo>
                  <a:lnTo>
                    <a:pt x="3302" y="80"/>
                  </a:lnTo>
                  <a:lnTo>
                    <a:pt x="3390" y="80"/>
                  </a:lnTo>
                  <a:lnTo>
                    <a:pt x="3478" y="79"/>
                  </a:lnTo>
                  <a:lnTo>
                    <a:pt x="3478" y="0"/>
                  </a:lnTo>
                  <a:lnTo>
                    <a:pt x="3390" y="1"/>
                  </a:lnTo>
                  <a:lnTo>
                    <a:pt x="3301" y="2"/>
                  </a:lnTo>
                  <a:lnTo>
                    <a:pt x="3213" y="3"/>
                  </a:lnTo>
                  <a:lnTo>
                    <a:pt x="3127" y="6"/>
                  </a:lnTo>
                  <a:lnTo>
                    <a:pt x="3040" y="8"/>
                  </a:lnTo>
                  <a:lnTo>
                    <a:pt x="2954" y="12"/>
                  </a:lnTo>
                  <a:lnTo>
                    <a:pt x="2869" y="15"/>
                  </a:lnTo>
                  <a:lnTo>
                    <a:pt x="2784" y="20"/>
                  </a:lnTo>
                  <a:lnTo>
                    <a:pt x="2701" y="26"/>
                  </a:lnTo>
                  <a:lnTo>
                    <a:pt x="2618" y="32"/>
                  </a:lnTo>
                  <a:lnTo>
                    <a:pt x="2536" y="38"/>
                  </a:lnTo>
                  <a:lnTo>
                    <a:pt x="2455" y="45"/>
                  </a:lnTo>
                  <a:lnTo>
                    <a:pt x="2374" y="52"/>
                  </a:lnTo>
                  <a:lnTo>
                    <a:pt x="2295" y="60"/>
                  </a:lnTo>
                  <a:lnTo>
                    <a:pt x="2215" y="69"/>
                  </a:lnTo>
                  <a:lnTo>
                    <a:pt x="2138" y="78"/>
                  </a:lnTo>
                  <a:lnTo>
                    <a:pt x="2061" y="88"/>
                  </a:lnTo>
                  <a:lnTo>
                    <a:pt x="1985" y="98"/>
                  </a:lnTo>
                  <a:lnTo>
                    <a:pt x="1910" y="109"/>
                  </a:lnTo>
                  <a:lnTo>
                    <a:pt x="1836" y="120"/>
                  </a:lnTo>
                  <a:lnTo>
                    <a:pt x="1764" y="132"/>
                  </a:lnTo>
                  <a:lnTo>
                    <a:pt x="1691" y="143"/>
                  </a:lnTo>
                  <a:lnTo>
                    <a:pt x="1621" y="157"/>
                  </a:lnTo>
                  <a:lnTo>
                    <a:pt x="1551" y="170"/>
                  </a:lnTo>
                  <a:lnTo>
                    <a:pt x="1482" y="183"/>
                  </a:lnTo>
                  <a:lnTo>
                    <a:pt x="1415" y="197"/>
                  </a:lnTo>
                  <a:lnTo>
                    <a:pt x="1349" y="211"/>
                  </a:lnTo>
                  <a:lnTo>
                    <a:pt x="1285" y="227"/>
                  </a:lnTo>
                  <a:lnTo>
                    <a:pt x="1220" y="242"/>
                  </a:lnTo>
                  <a:lnTo>
                    <a:pt x="1159" y="258"/>
                  </a:lnTo>
                  <a:lnTo>
                    <a:pt x="1098" y="273"/>
                  </a:lnTo>
                  <a:lnTo>
                    <a:pt x="1039" y="290"/>
                  </a:lnTo>
                  <a:lnTo>
                    <a:pt x="980" y="307"/>
                  </a:lnTo>
                  <a:lnTo>
                    <a:pt x="923" y="324"/>
                  </a:lnTo>
                  <a:lnTo>
                    <a:pt x="867" y="342"/>
                  </a:lnTo>
                  <a:lnTo>
                    <a:pt x="814" y="361"/>
                  </a:lnTo>
                  <a:lnTo>
                    <a:pt x="762" y="379"/>
                  </a:lnTo>
                  <a:lnTo>
                    <a:pt x="711" y="398"/>
                  </a:lnTo>
                  <a:lnTo>
                    <a:pt x="661" y="418"/>
                  </a:lnTo>
                  <a:lnTo>
                    <a:pt x="613" y="437"/>
                  </a:lnTo>
                  <a:lnTo>
                    <a:pt x="567" y="457"/>
                  </a:lnTo>
                  <a:lnTo>
                    <a:pt x="523" y="477"/>
                  </a:lnTo>
                  <a:lnTo>
                    <a:pt x="479" y="499"/>
                  </a:lnTo>
                  <a:lnTo>
                    <a:pt x="437" y="520"/>
                  </a:lnTo>
                  <a:lnTo>
                    <a:pt x="398" y="542"/>
                  </a:lnTo>
                  <a:lnTo>
                    <a:pt x="360" y="563"/>
                  </a:lnTo>
                  <a:lnTo>
                    <a:pt x="323" y="586"/>
                  </a:lnTo>
                  <a:lnTo>
                    <a:pt x="289" y="608"/>
                  </a:lnTo>
                  <a:lnTo>
                    <a:pt x="257" y="631"/>
                  </a:lnTo>
                  <a:lnTo>
                    <a:pt x="225" y="654"/>
                  </a:lnTo>
                  <a:lnTo>
                    <a:pt x="196" y="678"/>
                  </a:lnTo>
                  <a:lnTo>
                    <a:pt x="169" y="702"/>
                  </a:lnTo>
                  <a:lnTo>
                    <a:pt x="143" y="726"/>
                  </a:lnTo>
                  <a:lnTo>
                    <a:pt x="119" y="751"/>
                  </a:lnTo>
                  <a:lnTo>
                    <a:pt x="97" y="777"/>
                  </a:lnTo>
                  <a:lnTo>
                    <a:pt x="78" y="802"/>
                  </a:lnTo>
                  <a:lnTo>
                    <a:pt x="61" y="828"/>
                  </a:lnTo>
                  <a:lnTo>
                    <a:pt x="45" y="854"/>
                  </a:lnTo>
                  <a:lnTo>
                    <a:pt x="32" y="881"/>
                  </a:lnTo>
                  <a:lnTo>
                    <a:pt x="20" y="909"/>
                  </a:lnTo>
                  <a:lnTo>
                    <a:pt x="12" y="937"/>
                  </a:lnTo>
                  <a:lnTo>
                    <a:pt x="6" y="966"/>
                  </a:lnTo>
                  <a:lnTo>
                    <a:pt x="1" y="994"/>
                  </a:lnTo>
                  <a:lnTo>
                    <a:pt x="0" y="1023"/>
                  </a:lnTo>
                  <a:lnTo>
                    <a:pt x="80" y="1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8" name="Freeform 45"/>
            <p:cNvSpPr>
              <a:spLocks/>
            </p:cNvSpPr>
            <p:nvPr/>
          </p:nvSpPr>
          <p:spPr bwMode="auto">
            <a:xfrm>
              <a:off x="1958" y="2247"/>
              <a:ext cx="1304" cy="341"/>
            </a:xfrm>
            <a:custGeom>
              <a:avLst/>
              <a:gdLst>
                <a:gd name="T0" fmla="*/ 0 w 3478"/>
                <a:gd name="T1" fmla="*/ 0 h 1022"/>
                <a:gd name="T2" fmla="*/ 0 w 3478"/>
                <a:gd name="T3" fmla="*/ 0 h 1022"/>
                <a:gd name="T4" fmla="*/ 0 w 3478"/>
                <a:gd name="T5" fmla="*/ 0 h 1022"/>
                <a:gd name="T6" fmla="*/ 0 w 3478"/>
                <a:gd name="T7" fmla="*/ 0 h 1022"/>
                <a:gd name="T8" fmla="*/ 0 w 3478"/>
                <a:gd name="T9" fmla="*/ 0 h 1022"/>
                <a:gd name="T10" fmla="*/ 0 w 3478"/>
                <a:gd name="T11" fmla="*/ 0 h 1022"/>
                <a:gd name="T12" fmla="*/ 0 w 3478"/>
                <a:gd name="T13" fmla="*/ 0 h 1022"/>
                <a:gd name="T14" fmla="*/ 0 w 3478"/>
                <a:gd name="T15" fmla="*/ 0 h 1022"/>
                <a:gd name="T16" fmla="*/ 0 w 3478"/>
                <a:gd name="T17" fmla="*/ 0 h 1022"/>
                <a:gd name="T18" fmla="*/ 0 w 3478"/>
                <a:gd name="T19" fmla="*/ 0 h 1022"/>
                <a:gd name="T20" fmla="*/ 0 w 3478"/>
                <a:gd name="T21" fmla="*/ 0 h 1022"/>
                <a:gd name="T22" fmla="*/ 0 w 3478"/>
                <a:gd name="T23" fmla="*/ 0 h 1022"/>
                <a:gd name="T24" fmla="*/ 0 w 3478"/>
                <a:gd name="T25" fmla="*/ 0 h 1022"/>
                <a:gd name="T26" fmla="*/ 0 w 3478"/>
                <a:gd name="T27" fmla="*/ 0 h 1022"/>
                <a:gd name="T28" fmla="*/ 0 w 3478"/>
                <a:gd name="T29" fmla="*/ 0 h 1022"/>
                <a:gd name="T30" fmla="*/ 0 w 3478"/>
                <a:gd name="T31" fmla="*/ 0 h 1022"/>
                <a:gd name="T32" fmla="*/ 0 w 3478"/>
                <a:gd name="T33" fmla="*/ 0 h 1022"/>
                <a:gd name="T34" fmla="*/ 0 w 3478"/>
                <a:gd name="T35" fmla="*/ 0 h 1022"/>
                <a:gd name="T36" fmla="*/ 0 w 3478"/>
                <a:gd name="T37" fmla="*/ 0 h 1022"/>
                <a:gd name="T38" fmla="*/ 0 w 3478"/>
                <a:gd name="T39" fmla="*/ 0 h 1022"/>
                <a:gd name="T40" fmla="*/ 0 w 3478"/>
                <a:gd name="T41" fmla="*/ 0 h 1022"/>
                <a:gd name="T42" fmla="*/ 0 w 3478"/>
                <a:gd name="T43" fmla="*/ 0 h 1022"/>
                <a:gd name="T44" fmla="*/ 0 w 3478"/>
                <a:gd name="T45" fmla="*/ 0 h 1022"/>
                <a:gd name="T46" fmla="*/ 0 w 3478"/>
                <a:gd name="T47" fmla="*/ 0 h 1022"/>
                <a:gd name="T48" fmla="*/ 0 w 3478"/>
                <a:gd name="T49" fmla="*/ 0 h 1022"/>
                <a:gd name="T50" fmla="*/ 0 w 3478"/>
                <a:gd name="T51" fmla="*/ 0 h 1022"/>
                <a:gd name="T52" fmla="*/ 0 w 3478"/>
                <a:gd name="T53" fmla="*/ 0 h 1022"/>
                <a:gd name="T54" fmla="*/ 0 w 3478"/>
                <a:gd name="T55" fmla="*/ 0 h 1022"/>
                <a:gd name="T56" fmla="*/ 0 w 3478"/>
                <a:gd name="T57" fmla="*/ 0 h 1022"/>
                <a:gd name="T58" fmla="*/ 0 w 3478"/>
                <a:gd name="T59" fmla="*/ 0 h 1022"/>
                <a:gd name="T60" fmla="*/ 0 w 3478"/>
                <a:gd name="T61" fmla="*/ 0 h 1022"/>
                <a:gd name="T62" fmla="*/ 0 w 3478"/>
                <a:gd name="T63" fmla="*/ 0 h 1022"/>
                <a:gd name="T64" fmla="*/ 0 w 3478"/>
                <a:gd name="T65" fmla="*/ 0 h 1022"/>
                <a:gd name="T66" fmla="*/ 0 w 3478"/>
                <a:gd name="T67" fmla="*/ 0 h 1022"/>
                <a:gd name="T68" fmla="*/ 0 w 3478"/>
                <a:gd name="T69" fmla="*/ 0 h 1022"/>
                <a:gd name="T70" fmla="*/ 0 w 3478"/>
                <a:gd name="T71" fmla="*/ 0 h 1022"/>
                <a:gd name="T72" fmla="*/ 0 w 3478"/>
                <a:gd name="T73" fmla="*/ 0 h 1022"/>
                <a:gd name="T74" fmla="*/ 0 w 3478"/>
                <a:gd name="T75" fmla="*/ 0 h 1022"/>
                <a:gd name="T76" fmla="*/ 0 w 3478"/>
                <a:gd name="T77" fmla="*/ 0 h 1022"/>
                <a:gd name="T78" fmla="*/ 0 w 3478"/>
                <a:gd name="T79" fmla="*/ 0 h 1022"/>
                <a:gd name="T80" fmla="*/ 0 w 3478"/>
                <a:gd name="T81" fmla="*/ 0 h 1022"/>
                <a:gd name="T82" fmla="*/ 0 w 3478"/>
                <a:gd name="T83" fmla="*/ 0 h 1022"/>
                <a:gd name="T84" fmla="*/ 0 w 3478"/>
                <a:gd name="T85" fmla="*/ 0 h 1022"/>
                <a:gd name="T86" fmla="*/ 0 w 3478"/>
                <a:gd name="T87" fmla="*/ 0 h 10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8"/>
                <a:gd name="T133" fmla="*/ 0 h 1022"/>
                <a:gd name="T134" fmla="*/ 3478 w 3478"/>
                <a:gd name="T135" fmla="*/ 1022 h 10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8" h="1022">
                  <a:moveTo>
                    <a:pt x="3478" y="943"/>
                  </a:moveTo>
                  <a:lnTo>
                    <a:pt x="3478" y="943"/>
                  </a:lnTo>
                  <a:lnTo>
                    <a:pt x="3390" y="942"/>
                  </a:lnTo>
                  <a:lnTo>
                    <a:pt x="3302" y="942"/>
                  </a:lnTo>
                  <a:lnTo>
                    <a:pt x="3216" y="940"/>
                  </a:lnTo>
                  <a:lnTo>
                    <a:pt x="3129" y="937"/>
                  </a:lnTo>
                  <a:lnTo>
                    <a:pt x="3043" y="935"/>
                  </a:lnTo>
                  <a:lnTo>
                    <a:pt x="2958" y="931"/>
                  </a:lnTo>
                  <a:lnTo>
                    <a:pt x="2873" y="928"/>
                  </a:lnTo>
                  <a:lnTo>
                    <a:pt x="2789" y="923"/>
                  </a:lnTo>
                  <a:lnTo>
                    <a:pt x="2706" y="917"/>
                  </a:lnTo>
                  <a:lnTo>
                    <a:pt x="2624" y="912"/>
                  </a:lnTo>
                  <a:lnTo>
                    <a:pt x="2542" y="905"/>
                  </a:lnTo>
                  <a:lnTo>
                    <a:pt x="2461" y="899"/>
                  </a:lnTo>
                  <a:lnTo>
                    <a:pt x="2381" y="891"/>
                  </a:lnTo>
                  <a:lnTo>
                    <a:pt x="2302" y="884"/>
                  </a:lnTo>
                  <a:lnTo>
                    <a:pt x="2225" y="874"/>
                  </a:lnTo>
                  <a:lnTo>
                    <a:pt x="2147" y="866"/>
                  </a:lnTo>
                  <a:lnTo>
                    <a:pt x="2070" y="857"/>
                  </a:lnTo>
                  <a:lnTo>
                    <a:pt x="1995" y="846"/>
                  </a:lnTo>
                  <a:lnTo>
                    <a:pt x="1922" y="835"/>
                  </a:lnTo>
                  <a:lnTo>
                    <a:pt x="1848" y="824"/>
                  </a:lnTo>
                  <a:lnTo>
                    <a:pt x="1775" y="813"/>
                  </a:lnTo>
                  <a:lnTo>
                    <a:pt x="1704" y="801"/>
                  </a:lnTo>
                  <a:lnTo>
                    <a:pt x="1635" y="789"/>
                  </a:lnTo>
                  <a:lnTo>
                    <a:pt x="1566" y="776"/>
                  </a:lnTo>
                  <a:lnTo>
                    <a:pt x="1499" y="762"/>
                  </a:lnTo>
                  <a:lnTo>
                    <a:pt x="1432" y="748"/>
                  </a:lnTo>
                  <a:lnTo>
                    <a:pt x="1367" y="734"/>
                  </a:lnTo>
                  <a:lnTo>
                    <a:pt x="1302" y="719"/>
                  </a:lnTo>
                  <a:lnTo>
                    <a:pt x="1239" y="704"/>
                  </a:lnTo>
                  <a:lnTo>
                    <a:pt x="1179" y="688"/>
                  </a:lnTo>
                  <a:lnTo>
                    <a:pt x="1118" y="672"/>
                  </a:lnTo>
                  <a:lnTo>
                    <a:pt x="1060" y="656"/>
                  </a:lnTo>
                  <a:lnTo>
                    <a:pt x="1003" y="639"/>
                  </a:lnTo>
                  <a:lnTo>
                    <a:pt x="947" y="622"/>
                  </a:lnTo>
                  <a:lnTo>
                    <a:pt x="892" y="605"/>
                  </a:lnTo>
                  <a:lnTo>
                    <a:pt x="840" y="587"/>
                  </a:lnTo>
                  <a:lnTo>
                    <a:pt x="789" y="569"/>
                  </a:lnTo>
                  <a:lnTo>
                    <a:pt x="739" y="550"/>
                  </a:lnTo>
                  <a:lnTo>
                    <a:pt x="690" y="531"/>
                  </a:lnTo>
                  <a:lnTo>
                    <a:pt x="644" y="512"/>
                  </a:lnTo>
                  <a:lnTo>
                    <a:pt x="599" y="493"/>
                  </a:lnTo>
                  <a:lnTo>
                    <a:pt x="556" y="473"/>
                  </a:lnTo>
                  <a:lnTo>
                    <a:pt x="515" y="453"/>
                  </a:lnTo>
                  <a:lnTo>
                    <a:pt x="474" y="432"/>
                  </a:lnTo>
                  <a:lnTo>
                    <a:pt x="436" y="412"/>
                  </a:lnTo>
                  <a:lnTo>
                    <a:pt x="400" y="391"/>
                  </a:lnTo>
                  <a:lnTo>
                    <a:pt x="366" y="371"/>
                  </a:lnTo>
                  <a:lnTo>
                    <a:pt x="333" y="349"/>
                  </a:lnTo>
                  <a:lnTo>
                    <a:pt x="302" y="328"/>
                  </a:lnTo>
                  <a:lnTo>
                    <a:pt x="273" y="305"/>
                  </a:lnTo>
                  <a:lnTo>
                    <a:pt x="247" y="284"/>
                  </a:lnTo>
                  <a:lnTo>
                    <a:pt x="222" y="262"/>
                  </a:lnTo>
                  <a:lnTo>
                    <a:pt x="198" y="240"/>
                  </a:lnTo>
                  <a:lnTo>
                    <a:pt x="178" y="218"/>
                  </a:lnTo>
                  <a:lnTo>
                    <a:pt x="159" y="196"/>
                  </a:lnTo>
                  <a:lnTo>
                    <a:pt x="143" y="174"/>
                  </a:lnTo>
                  <a:lnTo>
                    <a:pt x="127" y="152"/>
                  </a:lnTo>
                  <a:lnTo>
                    <a:pt x="115" y="131"/>
                  </a:lnTo>
                  <a:lnTo>
                    <a:pt x="105" y="108"/>
                  </a:lnTo>
                  <a:lnTo>
                    <a:pt x="95" y="87"/>
                  </a:lnTo>
                  <a:lnTo>
                    <a:pt x="88" y="65"/>
                  </a:lnTo>
                  <a:lnTo>
                    <a:pt x="83" y="44"/>
                  </a:lnTo>
                  <a:lnTo>
                    <a:pt x="81" y="21"/>
                  </a:lnTo>
                  <a:lnTo>
                    <a:pt x="80" y="0"/>
                  </a:lnTo>
                  <a:lnTo>
                    <a:pt x="0" y="0"/>
                  </a:lnTo>
                  <a:lnTo>
                    <a:pt x="1" y="28"/>
                  </a:lnTo>
                  <a:lnTo>
                    <a:pt x="6" y="57"/>
                  </a:lnTo>
                  <a:lnTo>
                    <a:pt x="12" y="85"/>
                  </a:lnTo>
                  <a:lnTo>
                    <a:pt x="20" y="114"/>
                  </a:lnTo>
                  <a:lnTo>
                    <a:pt x="32" y="141"/>
                  </a:lnTo>
                  <a:lnTo>
                    <a:pt x="45" y="167"/>
                  </a:lnTo>
                  <a:lnTo>
                    <a:pt x="61" y="195"/>
                  </a:lnTo>
                  <a:lnTo>
                    <a:pt x="78" y="221"/>
                  </a:lnTo>
                  <a:lnTo>
                    <a:pt x="97" y="246"/>
                  </a:lnTo>
                  <a:lnTo>
                    <a:pt x="119" y="272"/>
                  </a:lnTo>
                  <a:lnTo>
                    <a:pt x="143" y="296"/>
                  </a:lnTo>
                  <a:lnTo>
                    <a:pt x="169" y="321"/>
                  </a:lnTo>
                  <a:lnTo>
                    <a:pt x="196" y="344"/>
                  </a:lnTo>
                  <a:lnTo>
                    <a:pt x="225" y="368"/>
                  </a:lnTo>
                  <a:lnTo>
                    <a:pt x="257" y="392"/>
                  </a:lnTo>
                  <a:lnTo>
                    <a:pt x="289" y="415"/>
                  </a:lnTo>
                  <a:lnTo>
                    <a:pt x="323" y="437"/>
                  </a:lnTo>
                  <a:lnTo>
                    <a:pt x="360" y="460"/>
                  </a:lnTo>
                  <a:lnTo>
                    <a:pt x="398" y="481"/>
                  </a:lnTo>
                  <a:lnTo>
                    <a:pt x="437" y="502"/>
                  </a:lnTo>
                  <a:lnTo>
                    <a:pt x="479" y="524"/>
                  </a:lnTo>
                  <a:lnTo>
                    <a:pt x="523" y="544"/>
                  </a:lnTo>
                  <a:lnTo>
                    <a:pt x="567" y="565"/>
                  </a:lnTo>
                  <a:lnTo>
                    <a:pt x="613" y="586"/>
                  </a:lnTo>
                  <a:lnTo>
                    <a:pt x="661" y="605"/>
                  </a:lnTo>
                  <a:lnTo>
                    <a:pt x="711" y="624"/>
                  </a:lnTo>
                  <a:lnTo>
                    <a:pt x="762" y="643"/>
                  </a:lnTo>
                  <a:lnTo>
                    <a:pt x="814" y="662"/>
                  </a:lnTo>
                  <a:lnTo>
                    <a:pt x="867" y="680"/>
                  </a:lnTo>
                  <a:lnTo>
                    <a:pt x="923" y="697"/>
                  </a:lnTo>
                  <a:lnTo>
                    <a:pt x="980" y="715"/>
                  </a:lnTo>
                  <a:lnTo>
                    <a:pt x="1039" y="732"/>
                  </a:lnTo>
                  <a:lnTo>
                    <a:pt x="1098" y="748"/>
                  </a:lnTo>
                  <a:lnTo>
                    <a:pt x="1159" y="765"/>
                  </a:lnTo>
                  <a:lnTo>
                    <a:pt x="1220" y="781"/>
                  </a:lnTo>
                  <a:lnTo>
                    <a:pt x="1285" y="796"/>
                  </a:lnTo>
                  <a:lnTo>
                    <a:pt x="1349" y="811"/>
                  </a:lnTo>
                  <a:lnTo>
                    <a:pt x="1415" y="826"/>
                  </a:lnTo>
                  <a:lnTo>
                    <a:pt x="1482" y="840"/>
                  </a:lnTo>
                  <a:lnTo>
                    <a:pt x="1551" y="853"/>
                  </a:lnTo>
                  <a:lnTo>
                    <a:pt x="1621" y="866"/>
                  </a:lnTo>
                  <a:lnTo>
                    <a:pt x="1691" y="879"/>
                  </a:lnTo>
                  <a:lnTo>
                    <a:pt x="1764" y="891"/>
                  </a:lnTo>
                  <a:lnTo>
                    <a:pt x="1836" y="903"/>
                  </a:lnTo>
                  <a:lnTo>
                    <a:pt x="1910" y="914"/>
                  </a:lnTo>
                  <a:lnTo>
                    <a:pt x="1985" y="924"/>
                  </a:lnTo>
                  <a:lnTo>
                    <a:pt x="2061" y="935"/>
                  </a:lnTo>
                  <a:lnTo>
                    <a:pt x="2138" y="945"/>
                  </a:lnTo>
                  <a:lnTo>
                    <a:pt x="2215" y="954"/>
                  </a:lnTo>
                  <a:lnTo>
                    <a:pt x="2295" y="962"/>
                  </a:lnTo>
                  <a:lnTo>
                    <a:pt x="2374" y="971"/>
                  </a:lnTo>
                  <a:lnTo>
                    <a:pt x="2455" y="978"/>
                  </a:lnTo>
                  <a:lnTo>
                    <a:pt x="2536" y="985"/>
                  </a:lnTo>
                  <a:lnTo>
                    <a:pt x="2618" y="991"/>
                  </a:lnTo>
                  <a:lnTo>
                    <a:pt x="2701" y="997"/>
                  </a:lnTo>
                  <a:lnTo>
                    <a:pt x="2784" y="1002"/>
                  </a:lnTo>
                  <a:lnTo>
                    <a:pt x="2869" y="1006"/>
                  </a:lnTo>
                  <a:lnTo>
                    <a:pt x="2954" y="1011"/>
                  </a:lnTo>
                  <a:lnTo>
                    <a:pt x="3040" y="1015"/>
                  </a:lnTo>
                  <a:lnTo>
                    <a:pt x="3127" y="1017"/>
                  </a:lnTo>
                  <a:lnTo>
                    <a:pt x="3213" y="1019"/>
                  </a:lnTo>
                  <a:lnTo>
                    <a:pt x="3301" y="1021"/>
                  </a:lnTo>
                  <a:lnTo>
                    <a:pt x="3390" y="1022"/>
                  </a:lnTo>
                  <a:lnTo>
                    <a:pt x="3478" y="1022"/>
                  </a:lnTo>
                  <a:lnTo>
                    <a:pt x="3478" y="9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367" name="Rectangle 46"/>
            <p:cNvSpPr>
              <a:spLocks noChangeArrowheads="1"/>
            </p:cNvSpPr>
            <p:nvPr/>
          </p:nvSpPr>
          <p:spPr bwMode="auto">
            <a:xfrm>
              <a:off x="2138" y="2077"/>
              <a:ext cx="2191" cy="2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89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HYPERGLYCEMIA</a:t>
              </a:r>
              <a:endParaRPr kumimoji="0" lang="en-US" sz="24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515128" name="Rectangle 56"/>
          <p:cNvSpPr>
            <a:spLocks noChangeArrowheads="1"/>
          </p:cNvSpPr>
          <p:nvPr/>
        </p:nvSpPr>
        <p:spPr bwMode="auto">
          <a:xfrm>
            <a:off x="3854450" y="1066800"/>
            <a:ext cx="2154238" cy="492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Decreased</a:t>
            </a:r>
            <a:b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Incretin Effect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88" name="Freeform 57"/>
          <p:cNvSpPr>
            <a:spLocks/>
          </p:cNvSpPr>
          <p:nvPr/>
        </p:nvSpPr>
        <p:spPr bwMode="auto">
          <a:xfrm>
            <a:off x="4806950" y="2101850"/>
            <a:ext cx="142875" cy="936625"/>
          </a:xfrm>
          <a:custGeom>
            <a:avLst/>
            <a:gdLst>
              <a:gd name="T0" fmla="*/ 2147483646 w 106"/>
              <a:gd name="T1" fmla="*/ 0 h 692"/>
              <a:gd name="T2" fmla="*/ 2147483646 w 106"/>
              <a:gd name="T3" fmla="*/ 2147483646 h 692"/>
              <a:gd name="T4" fmla="*/ 2147483646 w 106"/>
              <a:gd name="T5" fmla="*/ 2147483646 h 692"/>
              <a:gd name="T6" fmla="*/ 2147483646 w 106"/>
              <a:gd name="T7" fmla="*/ 2147483646 h 692"/>
              <a:gd name="T8" fmla="*/ 2147483646 w 106"/>
              <a:gd name="T9" fmla="*/ 2147483646 h 692"/>
              <a:gd name="T10" fmla="*/ 2147483646 w 106"/>
              <a:gd name="T11" fmla="*/ 2147483646 h 692"/>
              <a:gd name="T12" fmla="*/ 2147483646 w 106"/>
              <a:gd name="T13" fmla="*/ 2147483646 h 692"/>
              <a:gd name="T14" fmla="*/ 2147483646 w 106"/>
              <a:gd name="T15" fmla="*/ 2147483646 h 692"/>
              <a:gd name="T16" fmla="*/ 2147483646 w 106"/>
              <a:gd name="T17" fmla="*/ 2147483646 h 6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6"/>
              <a:gd name="T28" fmla="*/ 0 h 692"/>
              <a:gd name="T29" fmla="*/ 106 w 106"/>
              <a:gd name="T30" fmla="*/ 692 h 6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6" h="692">
                <a:moveTo>
                  <a:pt x="40" y="0"/>
                </a:moveTo>
                <a:cubicBezTo>
                  <a:pt x="74" y="14"/>
                  <a:pt x="106" y="27"/>
                  <a:pt x="104" y="53"/>
                </a:cubicBezTo>
                <a:cubicBezTo>
                  <a:pt x="103" y="79"/>
                  <a:pt x="33" y="125"/>
                  <a:pt x="30" y="153"/>
                </a:cubicBezTo>
                <a:cubicBezTo>
                  <a:pt x="28" y="180"/>
                  <a:pt x="91" y="195"/>
                  <a:pt x="90" y="221"/>
                </a:cubicBezTo>
                <a:cubicBezTo>
                  <a:pt x="88" y="248"/>
                  <a:pt x="22" y="289"/>
                  <a:pt x="20" y="315"/>
                </a:cubicBezTo>
                <a:cubicBezTo>
                  <a:pt x="19" y="341"/>
                  <a:pt x="88" y="352"/>
                  <a:pt x="84" y="377"/>
                </a:cubicBezTo>
                <a:cubicBezTo>
                  <a:pt x="82" y="402"/>
                  <a:pt x="11" y="441"/>
                  <a:pt x="5" y="464"/>
                </a:cubicBezTo>
                <a:cubicBezTo>
                  <a:pt x="0" y="487"/>
                  <a:pt x="50" y="482"/>
                  <a:pt x="51" y="520"/>
                </a:cubicBezTo>
                <a:cubicBezTo>
                  <a:pt x="52" y="558"/>
                  <a:pt x="17" y="656"/>
                  <a:pt x="8" y="692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089" name="Freeform 55"/>
          <p:cNvSpPr>
            <a:spLocks/>
          </p:cNvSpPr>
          <p:nvPr/>
        </p:nvSpPr>
        <p:spPr bwMode="auto">
          <a:xfrm rot="5261489">
            <a:off x="2313781" y="2274094"/>
            <a:ext cx="1014413" cy="796925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090" name="Freeform 58"/>
          <p:cNvSpPr>
            <a:spLocks/>
          </p:cNvSpPr>
          <p:nvPr/>
        </p:nvSpPr>
        <p:spPr bwMode="auto">
          <a:xfrm>
            <a:off x="623888" y="1392238"/>
            <a:ext cx="2679700" cy="1050925"/>
          </a:xfrm>
          <a:custGeom>
            <a:avLst/>
            <a:gdLst>
              <a:gd name="T0" fmla="*/ 2147483646 w 6317"/>
              <a:gd name="T1" fmla="*/ 2147483646 h 2779"/>
              <a:gd name="T2" fmla="*/ 2147483646 w 6317"/>
              <a:gd name="T3" fmla="*/ 2147483646 h 2779"/>
              <a:gd name="T4" fmla="*/ 2147483646 w 6317"/>
              <a:gd name="T5" fmla="*/ 2147483646 h 2779"/>
              <a:gd name="T6" fmla="*/ 2147483646 w 6317"/>
              <a:gd name="T7" fmla="*/ 2147483646 h 2779"/>
              <a:gd name="T8" fmla="*/ 2147483646 w 6317"/>
              <a:gd name="T9" fmla="*/ 2147483646 h 2779"/>
              <a:gd name="T10" fmla="*/ 2147483646 w 6317"/>
              <a:gd name="T11" fmla="*/ 2147483646 h 2779"/>
              <a:gd name="T12" fmla="*/ 2147483646 w 6317"/>
              <a:gd name="T13" fmla="*/ 2147483646 h 2779"/>
              <a:gd name="T14" fmla="*/ 2147483646 w 6317"/>
              <a:gd name="T15" fmla="*/ 2147483646 h 2779"/>
              <a:gd name="T16" fmla="*/ 2147483646 w 6317"/>
              <a:gd name="T17" fmla="*/ 2147483646 h 2779"/>
              <a:gd name="T18" fmla="*/ 2147483646 w 6317"/>
              <a:gd name="T19" fmla="*/ 2147483646 h 2779"/>
              <a:gd name="T20" fmla="*/ 2147483646 w 6317"/>
              <a:gd name="T21" fmla="*/ 2147483646 h 2779"/>
              <a:gd name="T22" fmla="*/ 2147483646 w 6317"/>
              <a:gd name="T23" fmla="*/ 2147483646 h 2779"/>
              <a:gd name="T24" fmla="*/ 2147483646 w 6317"/>
              <a:gd name="T25" fmla="*/ 2147483646 h 2779"/>
              <a:gd name="T26" fmla="*/ 2147483646 w 6317"/>
              <a:gd name="T27" fmla="*/ 2147483646 h 2779"/>
              <a:gd name="T28" fmla="*/ 2147483646 w 6317"/>
              <a:gd name="T29" fmla="*/ 2147483646 h 2779"/>
              <a:gd name="T30" fmla="*/ 2147483646 w 6317"/>
              <a:gd name="T31" fmla="*/ 2147483646 h 2779"/>
              <a:gd name="T32" fmla="*/ 2147483646 w 6317"/>
              <a:gd name="T33" fmla="*/ 2147483646 h 2779"/>
              <a:gd name="T34" fmla="*/ 2147483646 w 6317"/>
              <a:gd name="T35" fmla="*/ 2147483646 h 2779"/>
              <a:gd name="T36" fmla="*/ 2147483646 w 6317"/>
              <a:gd name="T37" fmla="*/ 2147483646 h 2779"/>
              <a:gd name="T38" fmla="*/ 2147483646 w 6317"/>
              <a:gd name="T39" fmla="*/ 2147483646 h 2779"/>
              <a:gd name="T40" fmla="*/ 2147483646 w 6317"/>
              <a:gd name="T41" fmla="*/ 2147483646 h 2779"/>
              <a:gd name="T42" fmla="*/ 2147483646 w 6317"/>
              <a:gd name="T43" fmla="*/ 2147483646 h 2779"/>
              <a:gd name="T44" fmla="*/ 2147483646 w 6317"/>
              <a:gd name="T45" fmla="*/ 2147483646 h 2779"/>
              <a:gd name="T46" fmla="*/ 2147483646 w 6317"/>
              <a:gd name="T47" fmla="*/ 2147483646 h 2779"/>
              <a:gd name="T48" fmla="*/ 2147483646 w 6317"/>
              <a:gd name="T49" fmla="*/ 2147483646 h 2779"/>
              <a:gd name="T50" fmla="*/ 2147483646 w 6317"/>
              <a:gd name="T51" fmla="*/ 2147483646 h 2779"/>
              <a:gd name="T52" fmla="*/ 2147483646 w 6317"/>
              <a:gd name="T53" fmla="*/ 2147483646 h 2779"/>
              <a:gd name="T54" fmla="*/ 2147483646 w 6317"/>
              <a:gd name="T55" fmla="*/ 2147483646 h 2779"/>
              <a:gd name="T56" fmla="*/ 2147483646 w 6317"/>
              <a:gd name="T57" fmla="*/ 2147483646 h 2779"/>
              <a:gd name="T58" fmla="*/ 2147483646 w 6317"/>
              <a:gd name="T59" fmla="*/ 2147483646 h 2779"/>
              <a:gd name="T60" fmla="*/ 2147483646 w 6317"/>
              <a:gd name="T61" fmla="*/ 2147483646 h 2779"/>
              <a:gd name="T62" fmla="*/ 2147483646 w 6317"/>
              <a:gd name="T63" fmla="*/ 2147483646 h 2779"/>
              <a:gd name="T64" fmla="*/ 2147483646 w 6317"/>
              <a:gd name="T65" fmla="*/ 2147483646 h 2779"/>
              <a:gd name="T66" fmla="*/ 2147483646 w 6317"/>
              <a:gd name="T67" fmla="*/ 2147483646 h 2779"/>
              <a:gd name="T68" fmla="*/ 2147483646 w 6317"/>
              <a:gd name="T69" fmla="*/ 2147483646 h 2779"/>
              <a:gd name="T70" fmla="*/ 2147483646 w 6317"/>
              <a:gd name="T71" fmla="*/ 2147483646 h 2779"/>
              <a:gd name="T72" fmla="*/ 2147483646 w 6317"/>
              <a:gd name="T73" fmla="*/ 2147483646 h 2779"/>
              <a:gd name="T74" fmla="*/ 2147483646 w 6317"/>
              <a:gd name="T75" fmla="*/ 2147483646 h 2779"/>
              <a:gd name="T76" fmla="*/ 2147483646 w 6317"/>
              <a:gd name="T77" fmla="*/ 2147483646 h 2779"/>
              <a:gd name="T78" fmla="*/ 2147483646 w 6317"/>
              <a:gd name="T79" fmla="*/ 2147483646 h 2779"/>
              <a:gd name="T80" fmla="*/ 2147483646 w 6317"/>
              <a:gd name="T81" fmla="*/ 2147483646 h 2779"/>
              <a:gd name="T82" fmla="*/ 2147483646 w 6317"/>
              <a:gd name="T83" fmla="*/ 2147483646 h 2779"/>
              <a:gd name="T84" fmla="*/ 2147483646 w 6317"/>
              <a:gd name="T85" fmla="*/ 2147483646 h 2779"/>
              <a:gd name="T86" fmla="*/ 2147483646 w 6317"/>
              <a:gd name="T87" fmla="*/ 2147483646 h 2779"/>
              <a:gd name="T88" fmla="*/ 2147483646 w 6317"/>
              <a:gd name="T89" fmla="*/ 2147483646 h 2779"/>
              <a:gd name="T90" fmla="*/ 2147483646 w 6317"/>
              <a:gd name="T91" fmla="*/ 2147483646 h 2779"/>
              <a:gd name="T92" fmla="*/ 2147483646 w 6317"/>
              <a:gd name="T93" fmla="*/ 2147483646 h 2779"/>
              <a:gd name="T94" fmla="*/ 2147483646 w 6317"/>
              <a:gd name="T95" fmla="*/ 2147483646 h 2779"/>
              <a:gd name="T96" fmla="*/ 2147483646 w 6317"/>
              <a:gd name="T97" fmla="*/ 2147483646 h 2779"/>
              <a:gd name="T98" fmla="*/ 2147483646 w 6317"/>
              <a:gd name="T99" fmla="*/ 2147483646 h 2779"/>
              <a:gd name="T100" fmla="*/ 2147483646 w 6317"/>
              <a:gd name="T101" fmla="*/ 2147483646 h 2779"/>
              <a:gd name="T102" fmla="*/ 2147483646 w 6317"/>
              <a:gd name="T103" fmla="*/ 2147483646 h 2779"/>
              <a:gd name="T104" fmla="*/ 2147483646 w 6317"/>
              <a:gd name="T105" fmla="*/ 2147483646 h 2779"/>
              <a:gd name="T106" fmla="*/ 2147483646 w 6317"/>
              <a:gd name="T107" fmla="*/ 2147483646 h 2779"/>
              <a:gd name="T108" fmla="*/ 2147483646 w 6317"/>
              <a:gd name="T109" fmla="*/ 2147483646 h 2779"/>
              <a:gd name="T110" fmla="*/ 2147483646 w 6317"/>
              <a:gd name="T111" fmla="*/ 2147483646 h 2779"/>
              <a:gd name="T112" fmla="*/ 2147483646 w 6317"/>
              <a:gd name="T113" fmla="*/ 2147483646 h 2779"/>
              <a:gd name="T114" fmla="*/ 2147483646 w 6317"/>
              <a:gd name="T115" fmla="*/ 2147483646 h 2779"/>
              <a:gd name="T116" fmla="*/ 2147483646 w 6317"/>
              <a:gd name="T117" fmla="*/ 2147483646 h 2779"/>
              <a:gd name="T118" fmla="*/ 2147483646 w 6317"/>
              <a:gd name="T119" fmla="*/ 2147483646 h 2779"/>
              <a:gd name="T120" fmla="*/ 2147483646 w 6317"/>
              <a:gd name="T121" fmla="*/ 2147483646 h 2779"/>
              <a:gd name="T122" fmla="*/ 2147483646 w 6317"/>
              <a:gd name="T123" fmla="*/ 2147483646 h 2779"/>
              <a:gd name="T124" fmla="*/ 2147483646 w 6317"/>
              <a:gd name="T125" fmla="*/ 2147483646 h 27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17"/>
              <a:gd name="T190" fmla="*/ 0 h 2779"/>
              <a:gd name="T191" fmla="*/ 6317 w 6317"/>
              <a:gd name="T192" fmla="*/ 2779 h 277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17" h="2779">
                <a:moveTo>
                  <a:pt x="4701" y="444"/>
                </a:moveTo>
                <a:lnTo>
                  <a:pt x="4678" y="439"/>
                </a:lnTo>
                <a:lnTo>
                  <a:pt x="4654" y="435"/>
                </a:lnTo>
                <a:lnTo>
                  <a:pt x="4631" y="431"/>
                </a:lnTo>
                <a:lnTo>
                  <a:pt x="4609" y="429"/>
                </a:lnTo>
                <a:lnTo>
                  <a:pt x="4587" y="428"/>
                </a:lnTo>
                <a:lnTo>
                  <a:pt x="4567" y="427"/>
                </a:lnTo>
                <a:lnTo>
                  <a:pt x="4547" y="425"/>
                </a:lnTo>
                <a:lnTo>
                  <a:pt x="4528" y="427"/>
                </a:lnTo>
                <a:lnTo>
                  <a:pt x="4490" y="428"/>
                </a:lnTo>
                <a:lnTo>
                  <a:pt x="4454" y="431"/>
                </a:lnTo>
                <a:lnTo>
                  <a:pt x="4421" y="437"/>
                </a:lnTo>
                <a:lnTo>
                  <a:pt x="4389" y="443"/>
                </a:lnTo>
                <a:lnTo>
                  <a:pt x="4326" y="456"/>
                </a:lnTo>
                <a:lnTo>
                  <a:pt x="4265" y="468"/>
                </a:lnTo>
                <a:lnTo>
                  <a:pt x="4234" y="473"/>
                </a:lnTo>
                <a:lnTo>
                  <a:pt x="4203" y="477"/>
                </a:lnTo>
                <a:lnTo>
                  <a:pt x="4171" y="478"/>
                </a:lnTo>
                <a:lnTo>
                  <a:pt x="4138" y="478"/>
                </a:lnTo>
                <a:lnTo>
                  <a:pt x="4117" y="475"/>
                </a:lnTo>
                <a:lnTo>
                  <a:pt x="4098" y="473"/>
                </a:lnTo>
                <a:lnTo>
                  <a:pt x="4080" y="471"/>
                </a:lnTo>
                <a:lnTo>
                  <a:pt x="4062" y="466"/>
                </a:lnTo>
                <a:lnTo>
                  <a:pt x="4031" y="458"/>
                </a:lnTo>
                <a:lnTo>
                  <a:pt x="4001" y="447"/>
                </a:lnTo>
                <a:lnTo>
                  <a:pt x="3948" y="422"/>
                </a:lnTo>
                <a:lnTo>
                  <a:pt x="3892" y="397"/>
                </a:lnTo>
                <a:lnTo>
                  <a:pt x="3877" y="391"/>
                </a:lnTo>
                <a:lnTo>
                  <a:pt x="3860" y="386"/>
                </a:lnTo>
                <a:lnTo>
                  <a:pt x="3843" y="380"/>
                </a:lnTo>
                <a:lnTo>
                  <a:pt x="3825" y="376"/>
                </a:lnTo>
                <a:lnTo>
                  <a:pt x="3805" y="371"/>
                </a:lnTo>
                <a:lnTo>
                  <a:pt x="3785" y="367"/>
                </a:lnTo>
                <a:lnTo>
                  <a:pt x="3762" y="364"/>
                </a:lnTo>
                <a:lnTo>
                  <a:pt x="3739" y="361"/>
                </a:lnTo>
                <a:lnTo>
                  <a:pt x="3713" y="359"/>
                </a:lnTo>
                <a:lnTo>
                  <a:pt x="3685" y="358"/>
                </a:lnTo>
                <a:lnTo>
                  <a:pt x="3656" y="357"/>
                </a:lnTo>
                <a:lnTo>
                  <a:pt x="3623" y="358"/>
                </a:lnTo>
                <a:lnTo>
                  <a:pt x="3589" y="359"/>
                </a:lnTo>
                <a:lnTo>
                  <a:pt x="3552" y="361"/>
                </a:lnTo>
                <a:lnTo>
                  <a:pt x="3513" y="364"/>
                </a:lnTo>
                <a:lnTo>
                  <a:pt x="3471" y="368"/>
                </a:lnTo>
                <a:lnTo>
                  <a:pt x="3448" y="371"/>
                </a:lnTo>
                <a:lnTo>
                  <a:pt x="3426" y="371"/>
                </a:lnTo>
                <a:lnTo>
                  <a:pt x="3407" y="370"/>
                </a:lnTo>
                <a:lnTo>
                  <a:pt x="3388" y="367"/>
                </a:lnTo>
                <a:lnTo>
                  <a:pt x="3371" y="364"/>
                </a:lnTo>
                <a:lnTo>
                  <a:pt x="3355" y="359"/>
                </a:lnTo>
                <a:lnTo>
                  <a:pt x="3339" y="353"/>
                </a:lnTo>
                <a:lnTo>
                  <a:pt x="3325" y="347"/>
                </a:lnTo>
                <a:lnTo>
                  <a:pt x="3297" y="332"/>
                </a:lnTo>
                <a:lnTo>
                  <a:pt x="3268" y="314"/>
                </a:lnTo>
                <a:lnTo>
                  <a:pt x="3240" y="296"/>
                </a:lnTo>
                <a:lnTo>
                  <a:pt x="3209" y="276"/>
                </a:lnTo>
                <a:lnTo>
                  <a:pt x="3192" y="266"/>
                </a:lnTo>
                <a:lnTo>
                  <a:pt x="3173" y="257"/>
                </a:lnTo>
                <a:lnTo>
                  <a:pt x="3154" y="248"/>
                </a:lnTo>
                <a:lnTo>
                  <a:pt x="3134" y="240"/>
                </a:lnTo>
                <a:lnTo>
                  <a:pt x="3111" y="232"/>
                </a:lnTo>
                <a:lnTo>
                  <a:pt x="3086" y="225"/>
                </a:lnTo>
                <a:lnTo>
                  <a:pt x="3060" y="218"/>
                </a:lnTo>
                <a:lnTo>
                  <a:pt x="3032" y="212"/>
                </a:lnTo>
                <a:lnTo>
                  <a:pt x="3001" y="207"/>
                </a:lnTo>
                <a:lnTo>
                  <a:pt x="2967" y="203"/>
                </a:lnTo>
                <a:lnTo>
                  <a:pt x="2932" y="201"/>
                </a:lnTo>
                <a:lnTo>
                  <a:pt x="2893" y="198"/>
                </a:lnTo>
                <a:lnTo>
                  <a:pt x="2851" y="200"/>
                </a:lnTo>
                <a:lnTo>
                  <a:pt x="2805" y="201"/>
                </a:lnTo>
                <a:lnTo>
                  <a:pt x="2757" y="204"/>
                </a:lnTo>
                <a:lnTo>
                  <a:pt x="2704" y="209"/>
                </a:lnTo>
                <a:lnTo>
                  <a:pt x="2683" y="208"/>
                </a:lnTo>
                <a:lnTo>
                  <a:pt x="2648" y="209"/>
                </a:lnTo>
                <a:lnTo>
                  <a:pt x="2639" y="210"/>
                </a:lnTo>
                <a:lnTo>
                  <a:pt x="2631" y="212"/>
                </a:lnTo>
                <a:lnTo>
                  <a:pt x="2623" y="213"/>
                </a:lnTo>
                <a:lnTo>
                  <a:pt x="2616" y="215"/>
                </a:lnTo>
                <a:lnTo>
                  <a:pt x="2610" y="219"/>
                </a:lnTo>
                <a:lnTo>
                  <a:pt x="2605" y="222"/>
                </a:lnTo>
                <a:lnTo>
                  <a:pt x="2601" y="227"/>
                </a:lnTo>
                <a:lnTo>
                  <a:pt x="2600" y="232"/>
                </a:lnTo>
                <a:lnTo>
                  <a:pt x="2572" y="210"/>
                </a:lnTo>
                <a:lnTo>
                  <a:pt x="2546" y="191"/>
                </a:lnTo>
                <a:lnTo>
                  <a:pt x="2521" y="176"/>
                </a:lnTo>
                <a:lnTo>
                  <a:pt x="2496" y="160"/>
                </a:lnTo>
                <a:lnTo>
                  <a:pt x="2470" y="147"/>
                </a:lnTo>
                <a:lnTo>
                  <a:pt x="2442" y="136"/>
                </a:lnTo>
                <a:lnTo>
                  <a:pt x="2414" y="124"/>
                </a:lnTo>
                <a:lnTo>
                  <a:pt x="2380" y="112"/>
                </a:lnTo>
                <a:lnTo>
                  <a:pt x="2368" y="108"/>
                </a:lnTo>
                <a:lnTo>
                  <a:pt x="2357" y="106"/>
                </a:lnTo>
                <a:lnTo>
                  <a:pt x="2344" y="105"/>
                </a:lnTo>
                <a:lnTo>
                  <a:pt x="2332" y="103"/>
                </a:lnTo>
                <a:lnTo>
                  <a:pt x="2319" y="103"/>
                </a:lnTo>
                <a:lnTo>
                  <a:pt x="2307" y="105"/>
                </a:lnTo>
                <a:lnTo>
                  <a:pt x="2294" y="107"/>
                </a:lnTo>
                <a:lnTo>
                  <a:pt x="2281" y="108"/>
                </a:lnTo>
                <a:lnTo>
                  <a:pt x="2256" y="114"/>
                </a:lnTo>
                <a:lnTo>
                  <a:pt x="2229" y="121"/>
                </a:lnTo>
                <a:lnTo>
                  <a:pt x="2204" y="130"/>
                </a:lnTo>
                <a:lnTo>
                  <a:pt x="2178" y="139"/>
                </a:lnTo>
                <a:lnTo>
                  <a:pt x="2153" y="146"/>
                </a:lnTo>
                <a:lnTo>
                  <a:pt x="2128" y="155"/>
                </a:lnTo>
                <a:lnTo>
                  <a:pt x="2103" y="160"/>
                </a:lnTo>
                <a:lnTo>
                  <a:pt x="2080" y="164"/>
                </a:lnTo>
                <a:lnTo>
                  <a:pt x="2068" y="164"/>
                </a:lnTo>
                <a:lnTo>
                  <a:pt x="2056" y="164"/>
                </a:lnTo>
                <a:lnTo>
                  <a:pt x="2044" y="164"/>
                </a:lnTo>
                <a:lnTo>
                  <a:pt x="2032" y="163"/>
                </a:lnTo>
                <a:lnTo>
                  <a:pt x="2020" y="159"/>
                </a:lnTo>
                <a:lnTo>
                  <a:pt x="2010" y="156"/>
                </a:lnTo>
                <a:lnTo>
                  <a:pt x="1999" y="151"/>
                </a:lnTo>
                <a:lnTo>
                  <a:pt x="1987" y="145"/>
                </a:lnTo>
                <a:lnTo>
                  <a:pt x="1950" y="124"/>
                </a:lnTo>
                <a:lnTo>
                  <a:pt x="1913" y="103"/>
                </a:lnTo>
                <a:lnTo>
                  <a:pt x="1879" y="86"/>
                </a:lnTo>
                <a:lnTo>
                  <a:pt x="1846" y="69"/>
                </a:lnTo>
                <a:lnTo>
                  <a:pt x="1812" y="56"/>
                </a:lnTo>
                <a:lnTo>
                  <a:pt x="1781" y="43"/>
                </a:lnTo>
                <a:lnTo>
                  <a:pt x="1751" y="32"/>
                </a:lnTo>
                <a:lnTo>
                  <a:pt x="1722" y="24"/>
                </a:lnTo>
                <a:lnTo>
                  <a:pt x="1693" y="17"/>
                </a:lnTo>
                <a:lnTo>
                  <a:pt x="1665" y="11"/>
                </a:lnTo>
                <a:lnTo>
                  <a:pt x="1639" y="6"/>
                </a:lnTo>
                <a:lnTo>
                  <a:pt x="1613" y="2"/>
                </a:lnTo>
                <a:lnTo>
                  <a:pt x="1587" y="1"/>
                </a:lnTo>
                <a:lnTo>
                  <a:pt x="1562" y="0"/>
                </a:lnTo>
                <a:lnTo>
                  <a:pt x="1537" y="0"/>
                </a:lnTo>
                <a:lnTo>
                  <a:pt x="1513" y="1"/>
                </a:lnTo>
                <a:lnTo>
                  <a:pt x="1489" y="4"/>
                </a:lnTo>
                <a:lnTo>
                  <a:pt x="1465" y="6"/>
                </a:lnTo>
                <a:lnTo>
                  <a:pt x="1442" y="8"/>
                </a:lnTo>
                <a:lnTo>
                  <a:pt x="1419" y="13"/>
                </a:lnTo>
                <a:lnTo>
                  <a:pt x="1371" y="21"/>
                </a:lnTo>
                <a:lnTo>
                  <a:pt x="1325" y="32"/>
                </a:lnTo>
                <a:lnTo>
                  <a:pt x="1276" y="42"/>
                </a:lnTo>
                <a:lnTo>
                  <a:pt x="1228" y="52"/>
                </a:lnTo>
                <a:lnTo>
                  <a:pt x="1175" y="61"/>
                </a:lnTo>
                <a:lnTo>
                  <a:pt x="1121" y="69"/>
                </a:lnTo>
                <a:lnTo>
                  <a:pt x="1095" y="73"/>
                </a:lnTo>
                <a:lnTo>
                  <a:pt x="1067" y="80"/>
                </a:lnTo>
                <a:lnTo>
                  <a:pt x="1040" y="88"/>
                </a:lnTo>
                <a:lnTo>
                  <a:pt x="1013" y="99"/>
                </a:lnTo>
                <a:lnTo>
                  <a:pt x="985" y="111"/>
                </a:lnTo>
                <a:lnTo>
                  <a:pt x="958" y="124"/>
                </a:lnTo>
                <a:lnTo>
                  <a:pt x="931" y="138"/>
                </a:lnTo>
                <a:lnTo>
                  <a:pt x="903" y="152"/>
                </a:lnTo>
                <a:lnTo>
                  <a:pt x="891" y="158"/>
                </a:lnTo>
                <a:lnTo>
                  <a:pt x="879" y="163"/>
                </a:lnTo>
                <a:lnTo>
                  <a:pt x="866" y="166"/>
                </a:lnTo>
                <a:lnTo>
                  <a:pt x="853" y="169"/>
                </a:lnTo>
                <a:lnTo>
                  <a:pt x="826" y="172"/>
                </a:lnTo>
                <a:lnTo>
                  <a:pt x="797" y="175"/>
                </a:lnTo>
                <a:lnTo>
                  <a:pt x="768" y="176"/>
                </a:lnTo>
                <a:lnTo>
                  <a:pt x="739" y="178"/>
                </a:lnTo>
                <a:lnTo>
                  <a:pt x="724" y="181"/>
                </a:lnTo>
                <a:lnTo>
                  <a:pt x="710" y="183"/>
                </a:lnTo>
                <a:lnTo>
                  <a:pt x="695" y="187"/>
                </a:lnTo>
                <a:lnTo>
                  <a:pt x="681" y="191"/>
                </a:lnTo>
                <a:lnTo>
                  <a:pt x="657" y="201"/>
                </a:lnTo>
                <a:lnTo>
                  <a:pt x="633" y="212"/>
                </a:lnTo>
                <a:lnTo>
                  <a:pt x="610" y="222"/>
                </a:lnTo>
                <a:lnTo>
                  <a:pt x="586" y="233"/>
                </a:lnTo>
                <a:lnTo>
                  <a:pt x="563" y="246"/>
                </a:lnTo>
                <a:lnTo>
                  <a:pt x="541" y="258"/>
                </a:lnTo>
                <a:lnTo>
                  <a:pt x="518" y="271"/>
                </a:lnTo>
                <a:lnTo>
                  <a:pt x="497" y="285"/>
                </a:lnTo>
                <a:lnTo>
                  <a:pt x="475" y="299"/>
                </a:lnTo>
                <a:lnTo>
                  <a:pt x="454" y="315"/>
                </a:lnTo>
                <a:lnTo>
                  <a:pt x="434" y="330"/>
                </a:lnTo>
                <a:lnTo>
                  <a:pt x="414" y="346"/>
                </a:lnTo>
                <a:lnTo>
                  <a:pt x="393" y="362"/>
                </a:lnTo>
                <a:lnTo>
                  <a:pt x="374" y="380"/>
                </a:lnTo>
                <a:lnTo>
                  <a:pt x="355" y="397"/>
                </a:lnTo>
                <a:lnTo>
                  <a:pt x="338" y="416"/>
                </a:lnTo>
                <a:lnTo>
                  <a:pt x="320" y="434"/>
                </a:lnTo>
                <a:lnTo>
                  <a:pt x="303" y="453"/>
                </a:lnTo>
                <a:lnTo>
                  <a:pt x="285" y="473"/>
                </a:lnTo>
                <a:lnTo>
                  <a:pt x="270" y="493"/>
                </a:lnTo>
                <a:lnTo>
                  <a:pt x="253" y="513"/>
                </a:lnTo>
                <a:lnTo>
                  <a:pt x="239" y="535"/>
                </a:lnTo>
                <a:lnTo>
                  <a:pt x="223" y="556"/>
                </a:lnTo>
                <a:lnTo>
                  <a:pt x="209" y="579"/>
                </a:lnTo>
                <a:lnTo>
                  <a:pt x="196" y="601"/>
                </a:lnTo>
                <a:lnTo>
                  <a:pt x="183" y="624"/>
                </a:lnTo>
                <a:lnTo>
                  <a:pt x="170" y="648"/>
                </a:lnTo>
                <a:lnTo>
                  <a:pt x="158" y="671"/>
                </a:lnTo>
                <a:lnTo>
                  <a:pt x="147" y="696"/>
                </a:lnTo>
                <a:lnTo>
                  <a:pt x="137" y="721"/>
                </a:lnTo>
                <a:lnTo>
                  <a:pt x="126" y="746"/>
                </a:lnTo>
                <a:lnTo>
                  <a:pt x="117" y="772"/>
                </a:lnTo>
                <a:lnTo>
                  <a:pt x="114" y="780"/>
                </a:lnTo>
                <a:lnTo>
                  <a:pt x="114" y="787"/>
                </a:lnTo>
                <a:lnTo>
                  <a:pt x="114" y="795"/>
                </a:lnTo>
                <a:lnTo>
                  <a:pt x="114" y="803"/>
                </a:lnTo>
                <a:lnTo>
                  <a:pt x="117" y="821"/>
                </a:lnTo>
                <a:lnTo>
                  <a:pt x="121" y="840"/>
                </a:lnTo>
                <a:lnTo>
                  <a:pt x="124" y="858"/>
                </a:lnTo>
                <a:lnTo>
                  <a:pt x="126" y="875"/>
                </a:lnTo>
                <a:lnTo>
                  <a:pt x="126" y="883"/>
                </a:lnTo>
                <a:lnTo>
                  <a:pt x="125" y="891"/>
                </a:lnTo>
                <a:lnTo>
                  <a:pt x="122" y="898"/>
                </a:lnTo>
                <a:lnTo>
                  <a:pt x="120" y="904"/>
                </a:lnTo>
                <a:lnTo>
                  <a:pt x="87" y="957"/>
                </a:lnTo>
                <a:lnTo>
                  <a:pt x="57" y="1008"/>
                </a:lnTo>
                <a:lnTo>
                  <a:pt x="44" y="1033"/>
                </a:lnTo>
                <a:lnTo>
                  <a:pt x="32" y="1058"/>
                </a:lnTo>
                <a:lnTo>
                  <a:pt x="21" y="1083"/>
                </a:lnTo>
                <a:lnTo>
                  <a:pt x="13" y="1108"/>
                </a:lnTo>
                <a:lnTo>
                  <a:pt x="7" y="1134"/>
                </a:lnTo>
                <a:lnTo>
                  <a:pt x="2" y="1160"/>
                </a:lnTo>
                <a:lnTo>
                  <a:pt x="1" y="1173"/>
                </a:lnTo>
                <a:lnTo>
                  <a:pt x="0" y="1187"/>
                </a:lnTo>
                <a:lnTo>
                  <a:pt x="0" y="1201"/>
                </a:lnTo>
                <a:lnTo>
                  <a:pt x="1" y="1216"/>
                </a:lnTo>
                <a:lnTo>
                  <a:pt x="2" y="1230"/>
                </a:lnTo>
                <a:lnTo>
                  <a:pt x="4" y="1244"/>
                </a:lnTo>
                <a:lnTo>
                  <a:pt x="7" y="1260"/>
                </a:lnTo>
                <a:lnTo>
                  <a:pt x="10" y="1275"/>
                </a:lnTo>
                <a:lnTo>
                  <a:pt x="14" y="1291"/>
                </a:lnTo>
                <a:lnTo>
                  <a:pt x="19" y="1307"/>
                </a:lnTo>
                <a:lnTo>
                  <a:pt x="25" y="1324"/>
                </a:lnTo>
                <a:lnTo>
                  <a:pt x="32" y="1340"/>
                </a:lnTo>
                <a:lnTo>
                  <a:pt x="42" y="1362"/>
                </a:lnTo>
                <a:lnTo>
                  <a:pt x="51" y="1384"/>
                </a:lnTo>
                <a:lnTo>
                  <a:pt x="61" y="1408"/>
                </a:lnTo>
                <a:lnTo>
                  <a:pt x="69" y="1432"/>
                </a:lnTo>
                <a:lnTo>
                  <a:pt x="76" y="1456"/>
                </a:lnTo>
                <a:lnTo>
                  <a:pt x="81" y="1481"/>
                </a:lnTo>
                <a:lnTo>
                  <a:pt x="82" y="1493"/>
                </a:lnTo>
                <a:lnTo>
                  <a:pt x="83" y="1504"/>
                </a:lnTo>
                <a:lnTo>
                  <a:pt x="82" y="1517"/>
                </a:lnTo>
                <a:lnTo>
                  <a:pt x="81" y="1529"/>
                </a:lnTo>
                <a:lnTo>
                  <a:pt x="78" y="1544"/>
                </a:lnTo>
                <a:lnTo>
                  <a:pt x="77" y="1558"/>
                </a:lnTo>
                <a:lnTo>
                  <a:pt x="77" y="1571"/>
                </a:lnTo>
                <a:lnTo>
                  <a:pt x="77" y="1584"/>
                </a:lnTo>
                <a:lnTo>
                  <a:pt x="77" y="1597"/>
                </a:lnTo>
                <a:lnTo>
                  <a:pt x="78" y="1609"/>
                </a:lnTo>
                <a:lnTo>
                  <a:pt x="81" y="1621"/>
                </a:lnTo>
                <a:lnTo>
                  <a:pt x="83" y="1633"/>
                </a:lnTo>
                <a:lnTo>
                  <a:pt x="89" y="1655"/>
                </a:lnTo>
                <a:lnTo>
                  <a:pt x="96" y="1677"/>
                </a:lnTo>
                <a:lnTo>
                  <a:pt x="106" y="1698"/>
                </a:lnTo>
                <a:lnTo>
                  <a:pt x="115" y="1718"/>
                </a:lnTo>
                <a:lnTo>
                  <a:pt x="137" y="1756"/>
                </a:lnTo>
                <a:lnTo>
                  <a:pt x="158" y="1793"/>
                </a:lnTo>
                <a:lnTo>
                  <a:pt x="166" y="1812"/>
                </a:lnTo>
                <a:lnTo>
                  <a:pt x="176" y="1830"/>
                </a:lnTo>
                <a:lnTo>
                  <a:pt x="182" y="1849"/>
                </a:lnTo>
                <a:lnTo>
                  <a:pt x="188" y="1869"/>
                </a:lnTo>
                <a:lnTo>
                  <a:pt x="195" y="1894"/>
                </a:lnTo>
                <a:lnTo>
                  <a:pt x="203" y="1919"/>
                </a:lnTo>
                <a:lnTo>
                  <a:pt x="214" y="1943"/>
                </a:lnTo>
                <a:lnTo>
                  <a:pt x="226" y="1964"/>
                </a:lnTo>
                <a:lnTo>
                  <a:pt x="239" y="1986"/>
                </a:lnTo>
                <a:lnTo>
                  <a:pt x="253" y="2005"/>
                </a:lnTo>
                <a:lnTo>
                  <a:pt x="270" y="2024"/>
                </a:lnTo>
                <a:lnTo>
                  <a:pt x="288" y="2042"/>
                </a:lnTo>
                <a:lnTo>
                  <a:pt x="307" y="2058"/>
                </a:lnTo>
                <a:lnTo>
                  <a:pt x="328" y="2074"/>
                </a:lnTo>
                <a:lnTo>
                  <a:pt x="349" y="2089"/>
                </a:lnTo>
                <a:lnTo>
                  <a:pt x="373" y="2103"/>
                </a:lnTo>
                <a:lnTo>
                  <a:pt x="398" y="2116"/>
                </a:lnTo>
                <a:lnTo>
                  <a:pt x="424" y="2128"/>
                </a:lnTo>
                <a:lnTo>
                  <a:pt x="452" y="2141"/>
                </a:lnTo>
                <a:lnTo>
                  <a:pt x="480" y="2152"/>
                </a:lnTo>
                <a:lnTo>
                  <a:pt x="478" y="2159"/>
                </a:lnTo>
                <a:lnTo>
                  <a:pt x="477" y="2167"/>
                </a:lnTo>
                <a:lnTo>
                  <a:pt x="475" y="2175"/>
                </a:lnTo>
                <a:lnTo>
                  <a:pt x="475" y="2184"/>
                </a:lnTo>
                <a:lnTo>
                  <a:pt x="475" y="2202"/>
                </a:lnTo>
                <a:lnTo>
                  <a:pt x="478" y="2220"/>
                </a:lnTo>
                <a:lnTo>
                  <a:pt x="481" y="2236"/>
                </a:lnTo>
                <a:lnTo>
                  <a:pt x="487" y="2252"/>
                </a:lnTo>
                <a:lnTo>
                  <a:pt x="490" y="2259"/>
                </a:lnTo>
                <a:lnTo>
                  <a:pt x="493" y="2265"/>
                </a:lnTo>
                <a:lnTo>
                  <a:pt x="497" y="2271"/>
                </a:lnTo>
                <a:lnTo>
                  <a:pt x="500" y="2274"/>
                </a:lnTo>
                <a:lnTo>
                  <a:pt x="522" y="2298"/>
                </a:lnTo>
                <a:lnTo>
                  <a:pt x="544" y="2320"/>
                </a:lnTo>
                <a:lnTo>
                  <a:pt x="567" y="2341"/>
                </a:lnTo>
                <a:lnTo>
                  <a:pt x="591" y="2360"/>
                </a:lnTo>
                <a:lnTo>
                  <a:pt x="613" y="2378"/>
                </a:lnTo>
                <a:lnTo>
                  <a:pt x="637" y="2396"/>
                </a:lnTo>
                <a:lnTo>
                  <a:pt x="661" y="2411"/>
                </a:lnTo>
                <a:lnTo>
                  <a:pt x="685" y="2425"/>
                </a:lnTo>
                <a:lnTo>
                  <a:pt x="708" y="2438"/>
                </a:lnTo>
                <a:lnTo>
                  <a:pt x="732" y="2450"/>
                </a:lnTo>
                <a:lnTo>
                  <a:pt x="756" y="2461"/>
                </a:lnTo>
                <a:lnTo>
                  <a:pt x="780" y="2471"/>
                </a:lnTo>
                <a:lnTo>
                  <a:pt x="805" y="2479"/>
                </a:lnTo>
                <a:lnTo>
                  <a:pt x="828" y="2486"/>
                </a:lnTo>
                <a:lnTo>
                  <a:pt x="853" y="2491"/>
                </a:lnTo>
                <a:lnTo>
                  <a:pt x="877" y="2495"/>
                </a:lnTo>
                <a:lnTo>
                  <a:pt x="900" y="2499"/>
                </a:lnTo>
                <a:lnTo>
                  <a:pt x="922" y="2505"/>
                </a:lnTo>
                <a:lnTo>
                  <a:pt x="944" y="2512"/>
                </a:lnTo>
                <a:lnTo>
                  <a:pt x="964" y="2520"/>
                </a:lnTo>
                <a:lnTo>
                  <a:pt x="984" y="2530"/>
                </a:lnTo>
                <a:lnTo>
                  <a:pt x="1003" y="2539"/>
                </a:lnTo>
                <a:lnTo>
                  <a:pt x="1022" y="2551"/>
                </a:lnTo>
                <a:lnTo>
                  <a:pt x="1040" y="2563"/>
                </a:lnTo>
                <a:lnTo>
                  <a:pt x="1076" y="2589"/>
                </a:lnTo>
                <a:lnTo>
                  <a:pt x="1109" y="2618"/>
                </a:lnTo>
                <a:lnTo>
                  <a:pt x="1142" y="2646"/>
                </a:lnTo>
                <a:lnTo>
                  <a:pt x="1173" y="2674"/>
                </a:lnTo>
                <a:lnTo>
                  <a:pt x="1205" y="2701"/>
                </a:lnTo>
                <a:lnTo>
                  <a:pt x="1237" y="2725"/>
                </a:lnTo>
                <a:lnTo>
                  <a:pt x="1253" y="2737"/>
                </a:lnTo>
                <a:lnTo>
                  <a:pt x="1269" y="2746"/>
                </a:lnTo>
                <a:lnTo>
                  <a:pt x="1286" y="2756"/>
                </a:lnTo>
                <a:lnTo>
                  <a:pt x="1303" y="2763"/>
                </a:lnTo>
                <a:lnTo>
                  <a:pt x="1319" y="2770"/>
                </a:lnTo>
                <a:lnTo>
                  <a:pt x="1337" y="2775"/>
                </a:lnTo>
                <a:lnTo>
                  <a:pt x="1355" y="2778"/>
                </a:lnTo>
                <a:lnTo>
                  <a:pt x="1374" y="2779"/>
                </a:lnTo>
                <a:lnTo>
                  <a:pt x="1392" y="2779"/>
                </a:lnTo>
                <a:lnTo>
                  <a:pt x="1412" y="2777"/>
                </a:lnTo>
                <a:lnTo>
                  <a:pt x="1432" y="2774"/>
                </a:lnTo>
                <a:lnTo>
                  <a:pt x="1452" y="2766"/>
                </a:lnTo>
                <a:lnTo>
                  <a:pt x="1475" y="2759"/>
                </a:lnTo>
                <a:lnTo>
                  <a:pt x="1496" y="2752"/>
                </a:lnTo>
                <a:lnTo>
                  <a:pt x="1515" y="2747"/>
                </a:lnTo>
                <a:lnTo>
                  <a:pt x="1534" y="2743"/>
                </a:lnTo>
                <a:lnTo>
                  <a:pt x="1553" y="2740"/>
                </a:lnTo>
                <a:lnTo>
                  <a:pt x="1570" y="2738"/>
                </a:lnTo>
                <a:lnTo>
                  <a:pt x="1587" y="2736"/>
                </a:lnTo>
                <a:lnTo>
                  <a:pt x="1602" y="2734"/>
                </a:lnTo>
                <a:lnTo>
                  <a:pt x="1631" y="2734"/>
                </a:lnTo>
                <a:lnTo>
                  <a:pt x="1658" y="2737"/>
                </a:lnTo>
                <a:lnTo>
                  <a:pt x="1682" y="2740"/>
                </a:lnTo>
                <a:lnTo>
                  <a:pt x="1705" y="2745"/>
                </a:lnTo>
                <a:lnTo>
                  <a:pt x="1749" y="2755"/>
                </a:lnTo>
                <a:lnTo>
                  <a:pt x="1792" y="2763"/>
                </a:lnTo>
                <a:lnTo>
                  <a:pt x="1815" y="2764"/>
                </a:lnTo>
                <a:lnTo>
                  <a:pt x="1838" y="2764"/>
                </a:lnTo>
                <a:lnTo>
                  <a:pt x="1852" y="2763"/>
                </a:lnTo>
                <a:lnTo>
                  <a:pt x="1865" y="2760"/>
                </a:lnTo>
                <a:lnTo>
                  <a:pt x="1879" y="2758"/>
                </a:lnTo>
                <a:lnTo>
                  <a:pt x="1893" y="2755"/>
                </a:lnTo>
                <a:lnTo>
                  <a:pt x="1899" y="2751"/>
                </a:lnTo>
                <a:lnTo>
                  <a:pt x="1905" y="2747"/>
                </a:lnTo>
                <a:lnTo>
                  <a:pt x="1911" y="2741"/>
                </a:lnTo>
                <a:lnTo>
                  <a:pt x="1916" y="2734"/>
                </a:lnTo>
                <a:lnTo>
                  <a:pt x="1925" y="2718"/>
                </a:lnTo>
                <a:lnTo>
                  <a:pt x="1934" y="2700"/>
                </a:lnTo>
                <a:lnTo>
                  <a:pt x="1942" y="2681"/>
                </a:lnTo>
                <a:lnTo>
                  <a:pt x="1951" y="2664"/>
                </a:lnTo>
                <a:lnTo>
                  <a:pt x="1956" y="2657"/>
                </a:lnTo>
                <a:lnTo>
                  <a:pt x="1962" y="2651"/>
                </a:lnTo>
                <a:lnTo>
                  <a:pt x="1968" y="2646"/>
                </a:lnTo>
                <a:lnTo>
                  <a:pt x="1974" y="2644"/>
                </a:lnTo>
                <a:lnTo>
                  <a:pt x="1992" y="2639"/>
                </a:lnTo>
                <a:lnTo>
                  <a:pt x="2011" y="2637"/>
                </a:lnTo>
                <a:lnTo>
                  <a:pt x="2030" y="2637"/>
                </a:lnTo>
                <a:lnTo>
                  <a:pt x="2050" y="2636"/>
                </a:lnTo>
                <a:lnTo>
                  <a:pt x="2069" y="2634"/>
                </a:lnTo>
                <a:lnTo>
                  <a:pt x="2088" y="2631"/>
                </a:lnTo>
                <a:lnTo>
                  <a:pt x="2098" y="2629"/>
                </a:lnTo>
                <a:lnTo>
                  <a:pt x="2106" y="2625"/>
                </a:lnTo>
                <a:lnTo>
                  <a:pt x="2114" y="2620"/>
                </a:lnTo>
                <a:lnTo>
                  <a:pt x="2122" y="2615"/>
                </a:lnTo>
                <a:lnTo>
                  <a:pt x="2133" y="2607"/>
                </a:lnTo>
                <a:lnTo>
                  <a:pt x="2146" y="2601"/>
                </a:lnTo>
                <a:lnTo>
                  <a:pt x="2159" y="2594"/>
                </a:lnTo>
                <a:lnTo>
                  <a:pt x="2172" y="2588"/>
                </a:lnTo>
                <a:lnTo>
                  <a:pt x="2187" y="2582"/>
                </a:lnTo>
                <a:lnTo>
                  <a:pt x="2199" y="2575"/>
                </a:lnTo>
                <a:lnTo>
                  <a:pt x="2210" y="2568"/>
                </a:lnTo>
                <a:lnTo>
                  <a:pt x="2221" y="2560"/>
                </a:lnTo>
                <a:lnTo>
                  <a:pt x="2241" y="2539"/>
                </a:lnTo>
                <a:lnTo>
                  <a:pt x="2259" y="2519"/>
                </a:lnTo>
                <a:lnTo>
                  <a:pt x="2277" y="2499"/>
                </a:lnTo>
                <a:lnTo>
                  <a:pt x="2295" y="2476"/>
                </a:lnTo>
                <a:lnTo>
                  <a:pt x="2313" y="2450"/>
                </a:lnTo>
                <a:lnTo>
                  <a:pt x="2333" y="2419"/>
                </a:lnTo>
                <a:lnTo>
                  <a:pt x="2354" y="2381"/>
                </a:lnTo>
                <a:lnTo>
                  <a:pt x="2380" y="2336"/>
                </a:lnTo>
                <a:lnTo>
                  <a:pt x="2385" y="2328"/>
                </a:lnTo>
                <a:lnTo>
                  <a:pt x="2391" y="2321"/>
                </a:lnTo>
                <a:lnTo>
                  <a:pt x="2398" y="2312"/>
                </a:lnTo>
                <a:lnTo>
                  <a:pt x="2408" y="2304"/>
                </a:lnTo>
                <a:lnTo>
                  <a:pt x="2429" y="2285"/>
                </a:lnTo>
                <a:lnTo>
                  <a:pt x="2454" y="2264"/>
                </a:lnTo>
                <a:lnTo>
                  <a:pt x="2481" y="2240"/>
                </a:lnTo>
                <a:lnTo>
                  <a:pt x="2511" y="2213"/>
                </a:lnTo>
                <a:lnTo>
                  <a:pt x="2527" y="2197"/>
                </a:lnTo>
                <a:lnTo>
                  <a:pt x="2542" y="2182"/>
                </a:lnTo>
                <a:lnTo>
                  <a:pt x="2557" y="2165"/>
                </a:lnTo>
                <a:lnTo>
                  <a:pt x="2573" y="2147"/>
                </a:lnTo>
                <a:lnTo>
                  <a:pt x="2576" y="2141"/>
                </a:lnTo>
                <a:lnTo>
                  <a:pt x="2580" y="2134"/>
                </a:lnTo>
                <a:lnTo>
                  <a:pt x="2584" y="2128"/>
                </a:lnTo>
                <a:lnTo>
                  <a:pt x="2586" y="2121"/>
                </a:lnTo>
                <a:lnTo>
                  <a:pt x="2590" y="2106"/>
                </a:lnTo>
                <a:lnTo>
                  <a:pt x="2591" y="2091"/>
                </a:lnTo>
                <a:lnTo>
                  <a:pt x="2592" y="2076"/>
                </a:lnTo>
                <a:lnTo>
                  <a:pt x="2591" y="2061"/>
                </a:lnTo>
                <a:lnTo>
                  <a:pt x="2590" y="2046"/>
                </a:lnTo>
                <a:lnTo>
                  <a:pt x="2587" y="2033"/>
                </a:lnTo>
                <a:lnTo>
                  <a:pt x="2584" y="2014"/>
                </a:lnTo>
                <a:lnTo>
                  <a:pt x="2580" y="2001"/>
                </a:lnTo>
                <a:lnTo>
                  <a:pt x="2576" y="1992"/>
                </a:lnTo>
                <a:lnTo>
                  <a:pt x="2572" y="1985"/>
                </a:lnTo>
                <a:lnTo>
                  <a:pt x="2568" y="1976"/>
                </a:lnTo>
                <a:lnTo>
                  <a:pt x="2565" y="1965"/>
                </a:lnTo>
                <a:lnTo>
                  <a:pt x="2560" y="1951"/>
                </a:lnTo>
                <a:lnTo>
                  <a:pt x="2556" y="1930"/>
                </a:lnTo>
                <a:lnTo>
                  <a:pt x="2568" y="1939"/>
                </a:lnTo>
                <a:lnTo>
                  <a:pt x="2580" y="1948"/>
                </a:lnTo>
                <a:lnTo>
                  <a:pt x="2592" y="1956"/>
                </a:lnTo>
                <a:lnTo>
                  <a:pt x="2605" y="1963"/>
                </a:lnTo>
                <a:lnTo>
                  <a:pt x="2618" y="1969"/>
                </a:lnTo>
                <a:lnTo>
                  <a:pt x="2631" y="1975"/>
                </a:lnTo>
                <a:lnTo>
                  <a:pt x="2644" y="1980"/>
                </a:lnTo>
                <a:lnTo>
                  <a:pt x="2658" y="1983"/>
                </a:lnTo>
                <a:lnTo>
                  <a:pt x="2673" y="1988"/>
                </a:lnTo>
                <a:lnTo>
                  <a:pt x="2688" y="1990"/>
                </a:lnTo>
                <a:lnTo>
                  <a:pt x="2702" y="1993"/>
                </a:lnTo>
                <a:lnTo>
                  <a:pt x="2718" y="1995"/>
                </a:lnTo>
                <a:lnTo>
                  <a:pt x="2749" y="1996"/>
                </a:lnTo>
                <a:lnTo>
                  <a:pt x="2781" y="1996"/>
                </a:lnTo>
                <a:lnTo>
                  <a:pt x="2814" y="1995"/>
                </a:lnTo>
                <a:lnTo>
                  <a:pt x="2847" y="1992"/>
                </a:lnTo>
                <a:lnTo>
                  <a:pt x="2881" y="1987"/>
                </a:lnTo>
                <a:lnTo>
                  <a:pt x="2915" y="1981"/>
                </a:lnTo>
                <a:lnTo>
                  <a:pt x="2950" y="1973"/>
                </a:lnTo>
                <a:lnTo>
                  <a:pt x="2984" y="1964"/>
                </a:lnTo>
                <a:lnTo>
                  <a:pt x="3019" y="1956"/>
                </a:lnTo>
                <a:lnTo>
                  <a:pt x="3053" y="1945"/>
                </a:lnTo>
                <a:lnTo>
                  <a:pt x="3059" y="1944"/>
                </a:lnTo>
                <a:lnTo>
                  <a:pt x="3065" y="1939"/>
                </a:lnTo>
                <a:lnTo>
                  <a:pt x="3072" y="1935"/>
                </a:lnTo>
                <a:lnTo>
                  <a:pt x="3079" y="1930"/>
                </a:lnTo>
                <a:lnTo>
                  <a:pt x="3096" y="1916"/>
                </a:lnTo>
                <a:lnTo>
                  <a:pt x="3114" y="1901"/>
                </a:lnTo>
                <a:lnTo>
                  <a:pt x="3133" y="1886"/>
                </a:lnTo>
                <a:lnTo>
                  <a:pt x="3154" y="1873"/>
                </a:lnTo>
                <a:lnTo>
                  <a:pt x="3165" y="1867"/>
                </a:lnTo>
                <a:lnTo>
                  <a:pt x="3177" y="1862"/>
                </a:lnTo>
                <a:lnTo>
                  <a:pt x="3188" y="1859"/>
                </a:lnTo>
                <a:lnTo>
                  <a:pt x="3200" y="1855"/>
                </a:lnTo>
                <a:lnTo>
                  <a:pt x="3246" y="1849"/>
                </a:lnTo>
                <a:lnTo>
                  <a:pt x="3287" y="1844"/>
                </a:lnTo>
                <a:lnTo>
                  <a:pt x="3325" y="1841"/>
                </a:lnTo>
                <a:lnTo>
                  <a:pt x="3364" y="1835"/>
                </a:lnTo>
                <a:lnTo>
                  <a:pt x="3383" y="1830"/>
                </a:lnTo>
                <a:lnTo>
                  <a:pt x="3404" y="1826"/>
                </a:lnTo>
                <a:lnTo>
                  <a:pt x="3424" y="1821"/>
                </a:lnTo>
                <a:lnTo>
                  <a:pt x="3445" y="1813"/>
                </a:lnTo>
                <a:lnTo>
                  <a:pt x="3468" y="1805"/>
                </a:lnTo>
                <a:lnTo>
                  <a:pt x="3492" y="1794"/>
                </a:lnTo>
                <a:lnTo>
                  <a:pt x="3518" y="1784"/>
                </a:lnTo>
                <a:lnTo>
                  <a:pt x="3544" y="1769"/>
                </a:lnTo>
                <a:lnTo>
                  <a:pt x="3557" y="1763"/>
                </a:lnTo>
                <a:lnTo>
                  <a:pt x="3570" y="1760"/>
                </a:lnTo>
                <a:lnTo>
                  <a:pt x="3583" y="1756"/>
                </a:lnTo>
                <a:lnTo>
                  <a:pt x="3596" y="1754"/>
                </a:lnTo>
                <a:lnTo>
                  <a:pt x="3623" y="1752"/>
                </a:lnTo>
                <a:lnTo>
                  <a:pt x="3652" y="1752"/>
                </a:lnTo>
                <a:lnTo>
                  <a:pt x="3680" y="1752"/>
                </a:lnTo>
                <a:lnTo>
                  <a:pt x="3709" y="1753"/>
                </a:lnTo>
                <a:lnTo>
                  <a:pt x="3739" y="1753"/>
                </a:lnTo>
                <a:lnTo>
                  <a:pt x="3767" y="1750"/>
                </a:lnTo>
                <a:lnTo>
                  <a:pt x="3783" y="1747"/>
                </a:lnTo>
                <a:lnTo>
                  <a:pt x="3798" y="1741"/>
                </a:lnTo>
                <a:lnTo>
                  <a:pt x="3812" y="1733"/>
                </a:lnTo>
                <a:lnTo>
                  <a:pt x="3827" y="1724"/>
                </a:lnTo>
                <a:lnTo>
                  <a:pt x="3840" y="1717"/>
                </a:lnTo>
                <a:lnTo>
                  <a:pt x="3853" y="1709"/>
                </a:lnTo>
                <a:lnTo>
                  <a:pt x="3866" y="1703"/>
                </a:lnTo>
                <a:lnTo>
                  <a:pt x="3879" y="1699"/>
                </a:lnTo>
                <a:lnTo>
                  <a:pt x="3892" y="1698"/>
                </a:lnTo>
                <a:lnTo>
                  <a:pt x="3905" y="1697"/>
                </a:lnTo>
                <a:lnTo>
                  <a:pt x="3918" y="1697"/>
                </a:lnTo>
                <a:lnTo>
                  <a:pt x="3930" y="1697"/>
                </a:lnTo>
                <a:lnTo>
                  <a:pt x="3954" y="1699"/>
                </a:lnTo>
                <a:lnTo>
                  <a:pt x="3978" y="1703"/>
                </a:lnTo>
                <a:lnTo>
                  <a:pt x="4025" y="1714"/>
                </a:lnTo>
                <a:lnTo>
                  <a:pt x="4073" y="1725"/>
                </a:lnTo>
                <a:lnTo>
                  <a:pt x="4096" y="1731"/>
                </a:lnTo>
                <a:lnTo>
                  <a:pt x="4121" y="1734"/>
                </a:lnTo>
                <a:lnTo>
                  <a:pt x="4134" y="1735"/>
                </a:lnTo>
                <a:lnTo>
                  <a:pt x="4147" y="1736"/>
                </a:lnTo>
                <a:lnTo>
                  <a:pt x="4161" y="1736"/>
                </a:lnTo>
                <a:lnTo>
                  <a:pt x="4174" y="1735"/>
                </a:lnTo>
                <a:lnTo>
                  <a:pt x="4188" y="1734"/>
                </a:lnTo>
                <a:lnTo>
                  <a:pt x="4201" y="1731"/>
                </a:lnTo>
                <a:lnTo>
                  <a:pt x="4215" y="1728"/>
                </a:lnTo>
                <a:lnTo>
                  <a:pt x="4231" y="1723"/>
                </a:lnTo>
                <a:lnTo>
                  <a:pt x="4245" y="1718"/>
                </a:lnTo>
                <a:lnTo>
                  <a:pt x="4260" y="1711"/>
                </a:lnTo>
                <a:lnTo>
                  <a:pt x="4277" y="1704"/>
                </a:lnTo>
                <a:lnTo>
                  <a:pt x="4292" y="1696"/>
                </a:lnTo>
                <a:lnTo>
                  <a:pt x="4303" y="1690"/>
                </a:lnTo>
                <a:lnTo>
                  <a:pt x="4315" y="1685"/>
                </a:lnTo>
                <a:lnTo>
                  <a:pt x="4326" y="1683"/>
                </a:lnTo>
                <a:lnTo>
                  <a:pt x="4336" y="1680"/>
                </a:lnTo>
                <a:lnTo>
                  <a:pt x="4348" y="1678"/>
                </a:lnTo>
                <a:lnTo>
                  <a:pt x="4360" y="1677"/>
                </a:lnTo>
                <a:lnTo>
                  <a:pt x="4372" y="1677"/>
                </a:lnTo>
                <a:lnTo>
                  <a:pt x="4385" y="1678"/>
                </a:lnTo>
                <a:lnTo>
                  <a:pt x="4410" y="1680"/>
                </a:lnTo>
                <a:lnTo>
                  <a:pt x="4436" y="1684"/>
                </a:lnTo>
                <a:lnTo>
                  <a:pt x="4462" y="1690"/>
                </a:lnTo>
                <a:lnTo>
                  <a:pt x="4490" y="1695"/>
                </a:lnTo>
                <a:lnTo>
                  <a:pt x="4518" y="1700"/>
                </a:lnTo>
                <a:lnTo>
                  <a:pt x="4548" y="1705"/>
                </a:lnTo>
                <a:lnTo>
                  <a:pt x="4578" y="1708"/>
                </a:lnTo>
                <a:lnTo>
                  <a:pt x="4609" y="1709"/>
                </a:lnTo>
                <a:lnTo>
                  <a:pt x="4624" y="1709"/>
                </a:lnTo>
                <a:lnTo>
                  <a:pt x="4641" y="1708"/>
                </a:lnTo>
                <a:lnTo>
                  <a:pt x="4656" y="1705"/>
                </a:lnTo>
                <a:lnTo>
                  <a:pt x="4673" y="1703"/>
                </a:lnTo>
                <a:lnTo>
                  <a:pt x="4688" y="1699"/>
                </a:lnTo>
                <a:lnTo>
                  <a:pt x="4705" y="1695"/>
                </a:lnTo>
                <a:lnTo>
                  <a:pt x="4723" y="1689"/>
                </a:lnTo>
                <a:lnTo>
                  <a:pt x="4739" y="1681"/>
                </a:lnTo>
                <a:lnTo>
                  <a:pt x="4752" y="1677"/>
                </a:lnTo>
                <a:lnTo>
                  <a:pt x="4765" y="1674"/>
                </a:lnTo>
                <a:lnTo>
                  <a:pt x="4780" y="1674"/>
                </a:lnTo>
                <a:lnTo>
                  <a:pt x="4794" y="1676"/>
                </a:lnTo>
                <a:lnTo>
                  <a:pt x="4808" y="1678"/>
                </a:lnTo>
                <a:lnTo>
                  <a:pt x="4822" y="1683"/>
                </a:lnTo>
                <a:lnTo>
                  <a:pt x="4837" y="1687"/>
                </a:lnTo>
                <a:lnTo>
                  <a:pt x="4851" y="1692"/>
                </a:lnTo>
                <a:lnTo>
                  <a:pt x="4880" y="1704"/>
                </a:lnTo>
                <a:lnTo>
                  <a:pt x="4906" y="1716"/>
                </a:lnTo>
                <a:lnTo>
                  <a:pt x="4918" y="1721"/>
                </a:lnTo>
                <a:lnTo>
                  <a:pt x="4929" y="1724"/>
                </a:lnTo>
                <a:lnTo>
                  <a:pt x="4939" y="1727"/>
                </a:lnTo>
                <a:lnTo>
                  <a:pt x="4948" y="1728"/>
                </a:lnTo>
                <a:lnTo>
                  <a:pt x="4962" y="1728"/>
                </a:lnTo>
                <a:lnTo>
                  <a:pt x="4976" y="1727"/>
                </a:lnTo>
                <a:lnTo>
                  <a:pt x="4992" y="1724"/>
                </a:lnTo>
                <a:lnTo>
                  <a:pt x="5009" y="1721"/>
                </a:lnTo>
                <a:lnTo>
                  <a:pt x="5026" y="1717"/>
                </a:lnTo>
                <a:lnTo>
                  <a:pt x="5041" y="1711"/>
                </a:lnTo>
                <a:lnTo>
                  <a:pt x="5057" y="1706"/>
                </a:lnTo>
                <a:lnTo>
                  <a:pt x="5070" y="1700"/>
                </a:lnTo>
                <a:lnTo>
                  <a:pt x="5072" y="1699"/>
                </a:lnTo>
                <a:lnTo>
                  <a:pt x="5074" y="1699"/>
                </a:lnTo>
                <a:lnTo>
                  <a:pt x="5077" y="1699"/>
                </a:lnTo>
                <a:lnTo>
                  <a:pt x="5080" y="1700"/>
                </a:lnTo>
                <a:lnTo>
                  <a:pt x="5087" y="1704"/>
                </a:lnTo>
                <a:lnTo>
                  <a:pt x="5095" y="1708"/>
                </a:lnTo>
                <a:lnTo>
                  <a:pt x="5102" y="1712"/>
                </a:lnTo>
                <a:lnTo>
                  <a:pt x="5109" y="1717"/>
                </a:lnTo>
                <a:lnTo>
                  <a:pt x="5117" y="1721"/>
                </a:lnTo>
                <a:lnTo>
                  <a:pt x="5124" y="1724"/>
                </a:lnTo>
                <a:lnTo>
                  <a:pt x="5133" y="1724"/>
                </a:lnTo>
                <a:lnTo>
                  <a:pt x="5143" y="1723"/>
                </a:lnTo>
                <a:lnTo>
                  <a:pt x="5154" y="1722"/>
                </a:lnTo>
                <a:lnTo>
                  <a:pt x="5166" y="1718"/>
                </a:lnTo>
                <a:lnTo>
                  <a:pt x="5190" y="1711"/>
                </a:lnTo>
                <a:lnTo>
                  <a:pt x="5216" y="1703"/>
                </a:lnTo>
                <a:lnTo>
                  <a:pt x="5241" y="1695"/>
                </a:lnTo>
                <a:lnTo>
                  <a:pt x="5262" y="1690"/>
                </a:lnTo>
                <a:lnTo>
                  <a:pt x="5272" y="1689"/>
                </a:lnTo>
                <a:lnTo>
                  <a:pt x="5280" y="1689"/>
                </a:lnTo>
                <a:lnTo>
                  <a:pt x="5287" y="1691"/>
                </a:lnTo>
                <a:lnTo>
                  <a:pt x="5292" y="1695"/>
                </a:lnTo>
                <a:lnTo>
                  <a:pt x="5303" y="1704"/>
                </a:lnTo>
                <a:lnTo>
                  <a:pt x="5314" y="1711"/>
                </a:lnTo>
                <a:lnTo>
                  <a:pt x="5325" y="1718"/>
                </a:lnTo>
                <a:lnTo>
                  <a:pt x="5338" y="1724"/>
                </a:lnTo>
                <a:lnTo>
                  <a:pt x="5350" y="1728"/>
                </a:lnTo>
                <a:lnTo>
                  <a:pt x="5363" y="1731"/>
                </a:lnTo>
                <a:lnTo>
                  <a:pt x="5376" y="1734"/>
                </a:lnTo>
                <a:lnTo>
                  <a:pt x="5389" y="1734"/>
                </a:lnTo>
                <a:lnTo>
                  <a:pt x="5402" y="1734"/>
                </a:lnTo>
                <a:lnTo>
                  <a:pt x="5415" y="1731"/>
                </a:lnTo>
                <a:lnTo>
                  <a:pt x="5430" y="1729"/>
                </a:lnTo>
                <a:lnTo>
                  <a:pt x="5444" y="1725"/>
                </a:lnTo>
                <a:lnTo>
                  <a:pt x="5458" y="1721"/>
                </a:lnTo>
                <a:lnTo>
                  <a:pt x="5471" y="1715"/>
                </a:lnTo>
                <a:lnTo>
                  <a:pt x="5486" y="1709"/>
                </a:lnTo>
                <a:lnTo>
                  <a:pt x="5500" y="1700"/>
                </a:lnTo>
                <a:lnTo>
                  <a:pt x="5541" y="1678"/>
                </a:lnTo>
                <a:lnTo>
                  <a:pt x="5582" y="1654"/>
                </a:lnTo>
                <a:lnTo>
                  <a:pt x="5622" y="1633"/>
                </a:lnTo>
                <a:lnTo>
                  <a:pt x="5661" y="1610"/>
                </a:lnTo>
                <a:lnTo>
                  <a:pt x="5701" y="1586"/>
                </a:lnTo>
                <a:lnTo>
                  <a:pt x="5739" y="1561"/>
                </a:lnTo>
                <a:lnTo>
                  <a:pt x="5758" y="1548"/>
                </a:lnTo>
                <a:lnTo>
                  <a:pt x="5776" y="1534"/>
                </a:lnTo>
                <a:lnTo>
                  <a:pt x="5793" y="1519"/>
                </a:lnTo>
                <a:lnTo>
                  <a:pt x="5811" y="1503"/>
                </a:lnTo>
                <a:lnTo>
                  <a:pt x="5821" y="1493"/>
                </a:lnTo>
                <a:lnTo>
                  <a:pt x="5830" y="1479"/>
                </a:lnTo>
                <a:lnTo>
                  <a:pt x="5837" y="1464"/>
                </a:lnTo>
                <a:lnTo>
                  <a:pt x="5846" y="1446"/>
                </a:lnTo>
                <a:lnTo>
                  <a:pt x="5859" y="1407"/>
                </a:lnTo>
                <a:lnTo>
                  <a:pt x="5871" y="1365"/>
                </a:lnTo>
                <a:lnTo>
                  <a:pt x="5881" y="1325"/>
                </a:lnTo>
                <a:lnTo>
                  <a:pt x="5891" y="1289"/>
                </a:lnTo>
                <a:lnTo>
                  <a:pt x="5896" y="1275"/>
                </a:lnTo>
                <a:lnTo>
                  <a:pt x="5899" y="1263"/>
                </a:lnTo>
                <a:lnTo>
                  <a:pt x="5904" y="1254"/>
                </a:lnTo>
                <a:lnTo>
                  <a:pt x="5907" y="1248"/>
                </a:lnTo>
                <a:lnTo>
                  <a:pt x="5948" y="1212"/>
                </a:lnTo>
                <a:lnTo>
                  <a:pt x="5986" y="1178"/>
                </a:lnTo>
                <a:lnTo>
                  <a:pt x="6023" y="1143"/>
                </a:lnTo>
                <a:lnTo>
                  <a:pt x="6058" y="1108"/>
                </a:lnTo>
                <a:lnTo>
                  <a:pt x="6092" y="1073"/>
                </a:lnTo>
                <a:lnTo>
                  <a:pt x="6123" y="1039"/>
                </a:lnTo>
                <a:lnTo>
                  <a:pt x="6152" y="1003"/>
                </a:lnTo>
                <a:lnTo>
                  <a:pt x="6181" y="966"/>
                </a:lnTo>
                <a:lnTo>
                  <a:pt x="6193" y="947"/>
                </a:lnTo>
                <a:lnTo>
                  <a:pt x="6206" y="928"/>
                </a:lnTo>
                <a:lnTo>
                  <a:pt x="6218" y="909"/>
                </a:lnTo>
                <a:lnTo>
                  <a:pt x="6228" y="890"/>
                </a:lnTo>
                <a:lnTo>
                  <a:pt x="6239" y="870"/>
                </a:lnTo>
                <a:lnTo>
                  <a:pt x="6250" y="850"/>
                </a:lnTo>
                <a:lnTo>
                  <a:pt x="6259" y="828"/>
                </a:lnTo>
                <a:lnTo>
                  <a:pt x="6269" y="807"/>
                </a:lnTo>
                <a:lnTo>
                  <a:pt x="6277" y="786"/>
                </a:lnTo>
                <a:lnTo>
                  <a:pt x="6284" y="763"/>
                </a:lnTo>
                <a:lnTo>
                  <a:pt x="6291" y="740"/>
                </a:lnTo>
                <a:lnTo>
                  <a:pt x="6298" y="718"/>
                </a:lnTo>
                <a:lnTo>
                  <a:pt x="6303" y="694"/>
                </a:lnTo>
                <a:lnTo>
                  <a:pt x="6309" y="669"/>
                </a:lnTo>
                <a:lnTo>
                  <a:pt x="6313" y="644"/>
                </a:lnTo>
                <a:lnTo>
                  <a:pt x="6317" y="618"/>
                </a:lnTo>
                <a:lnTo>
                  <a:pt x="6316" y="612"/>
                </a:lnTo>
                <a:lnTo>
                  <a:pt x="6314" y="605"/>
                </a:lnTo>
                <a:lnTo>
                  <a:pt x="6310" y="598"/>
                </a:lnTo>
                <a:lnTo>
                  <a:pt x="6304" y="589"/>
                </a:lnTo>
                <a:lnTo>
                  <a:pt x="6289" y="569"/>
                </a:lnTo>
                <a:lnTo>
                  <a:pt x="6268" y="545"/>
                </a:lnTo>
                <a:lnTo>
                  <a:pt x="6260" y="537"/>
                </a:lnTo>
                <a:lnTo>
                  <a:pt x="6252" y="530"/>
                </a:lnTo>
                <a:lnTo>
                  <a:pt x="6244" y="523"/>
                </a:lnTo>
                <a:lnTo>
                  <a:pt x="6234" y="517"/>
                </a:lnTo>
                <a:lnTo>
                  <a:pt x="6226" y="512"/>
                </a:lnTo>
                <a:lnTo>
                  <a:pt x="6216" y="507"/>
                </a:lnTo>
                <a:lnTo>
                  <a:pt x="6207" y="504"/>
                </a:lnTo>
                <a:lnTo>
                  <a:pt x="6197" y="500"/>
                </a:lnTo>
                <a:lnTo>
                  <a:pt x="6177" y="494"/>
                </a:lnTo>
                <a:lnTo>
                  <a:pt x="6156" y="491"/>
                </a:lnTo>
                <a:lnTo>
                  <a:pt x="6134" y="488"/>
                </a:lnTo>
                <a:lnTo>
                  <a:pt x="6113" y="487"/>
                </a:lnTo>
                <a:lnTo>
                  <a:pt x="6069" y="487"/>
                </a:lnTo>
                <a:lnTo>
                  <a:pt x="6024" y="488"/>
                </a:lnTo>
                <a:lnTo>
                  <a:pt x="6003" y="490"/>
                </a:lnTo>
                <a:lnTo>
                  <a:pt x="5981" y="490"/>
                </a:lnTo>
                <a:lnTo>
                  <a:pt x="5960" y="488"/>
                </a:lnTo>
                <a:lnTo>
                  <a:pt x="5940" y="486"/>
                </a:lnTo>
                <a:lnTo>
                  <a:pt x="5921" y="485"/>
                </a:lnTo>
                <a:lnTo>
                  <a:pt x="5904" y="484"/>
                </a:lnTo>
                <a:lnTo>
                  <a:pt x="5887" y="484"/>
                </a:lnTo>
                <a:lnTo>
                  <a:pt x="5871" y="484"/>
                </a:lnTo>
                <a:lnTo>
                  <a:pt x="5855" y="485"/>
                </a:lnTo>
                <a:lnTo>
                  <a:pt x="5841" y="487"/>
                </a:lnTo>
                <a:lnTo>
                  <a:pt x="5827" y="490"/>
                </a:lnTo>
                <a:lnTo>
                  <a:pt x="5814" y="493"/>
                </a:lnTo>
                <a:lnTo>
                  <a:pt x="5789" y="500"/>
                </a:lnTo>
                <a:lnTo>
                  <a:pt x="5766" y="510"/>
                </a:lnTo>
                <a:lnTo>
                  <a:pt x="5745" y="519"/>
                </a:lnTo>
                <a:lnTo>
                  <a:pt x="5726" y="530"/>
                </a:lnTo>
                <a:lnTo>
                  <a:pt x="5707" y="540"/>
                </a:lnTo>
                <a:lnTo>
                  <a:pt x="5689" y="549"/>
                </a:lnTo>
                <a:lnTo>
                  <a:pt x="5671" y="557"/>
                </a:lnTo>
                <a:lnTo>
                  <a:pt x="5653" y="563"/>
                </a:lnTo>
                <a:lnTo>
                  <a:pt x="5645" y="566"/>
                </a:lnTo>
                <a:lnTo>
                  <a:pt x="5635" y="567"/>
                </a:lnTo>
                <a:lnTo>
                  <a:pt x="5626" y="568"/>
                </a:lnTo>
                <a:lnTo>
                  <a:pt x="5618" y="568"/>
                </a:lnTo>
                <a:lnTo>
                  <a:pt x="5608" y="567"/>
                </a:lnTo>
                <a:lnTo>
                  <a:pt x="5598" y="564"/>
                </a:lnTo>
                <a:lnTo>
                  <a:pt x="5588" y="562"/>
                </a:lnTo>
                <a:lnTo>
                  <a:pt x="5578" y="559"/>
                </a:lnTo>
                <a:lnTo>
                  <a:pt x="5568" y="555"/>
                </a:lnTo>
                <a:lnTo>
                  <a:pt x="5544" y="551"/>
                </a:lnTo>
                <a:lnTo>
                  <a:pt x="5526" y="551"/>
                </a:lnTo>
                <a:lnTo>
                  <a:pt x="5507" y="550"/>
                </a:lnTo>
                <a:lnTo>
                  <a:pt x="5483" y="551"/>
                </a:lnTo>
                <a:lnTo>
                  <a:pt x="5458" y="555"/>
                </a:lnTo>
                <a:lnTo>
                  <a:pt x="5431" y="561"/>
                </a:lnTo>
                <a:lnTo>
                  <a:pt x="5401" y="568"/>
                </a:lnTo>
                <a:lnTo>
                  <a:pt x="5386" y="574"/>
                </a:lnTo>
                <a:lnTo>
                  <a:pt x="5370" y="580"/>
                </a:lnTo>
                <a:lnTo>
                  <a:pt x="5354" y="586"/>
                </a:lnTo>
                <a:lnTo>
                  <a:pt x="5337" y="594"/>
                </a:lnTo>
                <a:lnTo>
                  <a:pt x="5319" y="603"/>
                </a:lnTo>
                <a:lnTo>
                  <a:pt x="5303" y="612"/>
                </a:lnTo>
                <a:lnTo>
                  <a:pt x="5285" y="623"/>
                </a:lnTo>
                <a:lnTo>
                  <a:pt x="5267" y="635"/>
                </a:lnTo>
                <a:lnTo>
                  <a:pt x="5248" y="648"/>
                </a:lnTo>
                <a:lnTo>
                  <a:pt x="5230" y="662"/>
                </a:lnTo>
                <a:lnTo>
                  <a:pt x="5211" y="677"/>
                </a:lnTo>
                <a:lnTo>
                  <a:pt x="5193" y="694"/>
                </a:lnTo>
                <a:lnTo>
                  <a:pt x="5137" y="658"/>
                </a:lnTo>
                <a:lnTo>
                  <a:pt x="5078" y="623"/>
                </a:lnTo>
                <a:lnTo>
                  <a:pt x="5017" y="588"/>
                </a:lnTo>
                <a:lnTo>
                  <a:pt x="4954" y="554"/>
                </a:lnTo>
                <a:lnTo>
                  <a:pt x="4890" y="522"/>
                </a:lnTo>
                <a:lnTo>
                  <a:pt x="4826" y="492"/>
                </a:lnTo>
                <a:lnTo>
                  <a:pt x="4794" y="479"/>
                </a:lnTo>
                <a:lnTo>
                  <a:pt x="4763" y="466"/>
                </a:lnTo>
                <a:lnTo>
                  <a:pt x="4732" y="454"/>
                </a:lnTo>
                <a:lnTo>
                  <a:pt x="4701" y="444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27" name="Rectangle 59"/>
          <p:cNvSpPr>
            <a:spLocks noChangeArrowheads="1"/>
          </p:cNvSpPr>
          <p:nvPr/>
        </p:nvSpPr>
        <p:spPr bwMode="auto">
          <a:xfrm>
            <a:off x="730250" y="1581150"/>
            <a:ext cx="1954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Decreased Insulin</a:t>
            </a:r>
            <a:b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Secretion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5110" name="Rectangle 38"/>
          <p:cNvSpPr>
            <a:spLocks noChangeArrowheads="1"/>
          </p:cNvSpPr>
          <p:nvPr/>
        </p:nvSpPr>
        <p:spPr bwMode="auto">
          <a:xfrm>
            <a:off x="1568450" y="4960938"/>
            <a:ext cx="1065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515111" name="Rectangle 39"/>
          <p:cNvSpPr>
            <a:spLocks noChangeArrowheads="1"/>
          </p:cNvSpPr>
          <p:nvPr/>
        </p:nvSpPr>
        <p:spPr bwMode="auto">
          <a:xfrm>
            <a:off x="1846263" y="5275263"/>
            <a:ext cx="495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HGP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94" name="Freeform 52"/>
          <p:cNvSpPr>
            <a:spLocks/>
          </p:cNvSpPr>
          <p:nvPr/>
        </p:nvSpPr>
        <p:spPr bwMode="auto">
          <a:xfrm rot="-1475969">
            <a:off x="2141538" y="4160838"/>
            <a:ext cx="1250950" cy="430212"/>
          </a:xfrm>
          <a:custGeom>
            <a:avLst/>
            <a:gdLst>
              <a:gd name="T0" fmla="*/ 0 w 924"/>
              <a:gd name="T1" fmla="*/ 2147483646 h 317"/>
              <a:gd name="T2" fmla="*/ 2147483646 w 924"/>
              <a:gd name="T3" fmla="*/ 2147483646 h 317"/>
              <a:gd name="T4" fmla="*/ 2147483646 w 924"/>
              <a:gd name="T5" fmla="*/ 2147483646 h 317"/>
              <a:gd name="T6" fmla="*/ 2147483646 w 924"/>
              <a:gd name="T7" fmla="*/ 2147483646 h 317"/>
              <a:gd name="T8" fmla="*/ 2147483646 w 924"/>
              <a:gd name="T9" fmla="*/ 2147483646 h 317"/>
              <a:gd name="T10" fmla="*/ 2147483646 w 924"/>
              <a:gd name="T11" fmla="*/ 2147483646 h 317"/>
              <a:gd name="T12" fmla="*/ 2147483646 w 924"/>
              <a:gd name="T13" fmla="*/ 2147483646 h 317"/>
              <a:gd name="T14" fmla="*/ 2147483646 w 924"/>
              <a:gd name="T15" fmla="*/ 2147483646 h 317"/>
              <a:gd name="T16" fmla="*/ 2147483646 w 924"/>
              <a:gd name="T17" fmla="*/ 0 h 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4"/>
              <a:gd name="T28" fmla="*/ 0 h 317"/>
              <a:gd name="T29" fmla="*/ 924 w 924"/>
              <a:gd name="T30" fmla="*/ 317 h 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4" h="317">
                <a:moveTo>
                  <a:pt x="0" y="315"/>
                </a:moveTo>
                <a:cubicBezTo>
                  <a:pt x="27" y="305"/>
                  <a:pt x="119" y="259"/>
                  <a:pt x="168" y="259"/>
                </a:cubicBezTo>
                <a:cubicBezTo>
                  <a:pt x="216" y="258"/>
                  <a:pt x="264" y="317"/>
                  <a:pt x="291" y="311"/>
                </a:cubicBezTo>
                <a:cubicBezTo>
                  <a:pt x="317" y="304"/>
                  <a:pt x="295" y="229"/>
                  <a:pt x="330" y="218"/>
                </a:cubicBezTo>
                <a:cubicBezTo>
                  <a:pt x="365" y="206"/>
                  <a:pt x="469" y="253"/>
                  <a:pt x="503" y="241"/>
                </a:cubicBezTo>
                <a:cubicBezTo>
                  <a:pt x="537" y="229"/>
                  <a:pt x="498" y="156"/>
                  <a:pt x="531" y="147"/>
                </a:cubicBezTo>
                <a:cubicBezTo>
                  <a:pt x="564" y="137"/>
                  <a:pt x="669" y="190"/>
                  <a:pt x="703" y="184"/>
                </a:cubicBezTo>
                <a:cubicBezTo>
                  <a:pt x="737" y="178"/>
                  <a:pt x="701" y="142"/>
                  <a:pt x="738" y="111"/>
                </a:cubicBezTo>
                <a:cubicBezTo>
                  <a:pt x="775" y="81"/>
                  <a:pt x="886" y="23"/>
                  <a:pt x="924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99343" name="Rectangle 60"/>
          <p:cNvSpPr>
            <a:spLocks noChangeArrowheads="1"/>
          </p:cNvSpPr>
          <p:nvPr/>
        </p:nvSpPr>
        <p:spPr bwMode="auto">
          <a:xfrm>
            <a:off x="-139700" y="2589213"/>
            <a:ext cx="2154238" cy="246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Islet–</a:t>
            </a: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MS PGothic" pitchFamily="34" charset="-128"/>
                <a:cs typeface="+mn-cs"/>
              </a:rPr>
              <a:t>a </a:t>
            </a: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cell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" charset="0"/>
              <a:ea typeface="MS PGothic" pitchFamily="34" charset="-128"/>
              <a:cs typeface="+mn-cs"/>
            </a:endParaRPr>
          </a:p>
        </p:txBody>
      </p:sp>
      <p:sp>
        <p:nvSpPr>
          <p:cNvPr id="515133" name="Rectangle 61"/>
          <p:cNvSpPr>
            <a:spLocks noChangeArrowheads="1"/>
          </p:cNvSpPr>
          <p:nvPr/>
        </p:nvSpPr>
        <p:spPr bwMode="auto">
          <a:xfrm>
            <a:off x="260350" y="4411663"/>
            <a:ext cx="10652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  <a:b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Glucagon</a:t>
            </a:r>
            <a:b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Secretion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97" name="Freeform 62"/>
          <p:cNvSpPr>
            <a:spLocks/>
          </p:cNvSpPr>
          <p:nvPr/>
        </p:nvSpPr>
        <p:spPr bwMode="auto">
          <a:xfrm rot="18357658" flipV="1">
            <a:off x="2034382" y="3501231"/>
            <a:ext cx="711200" cy="500063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34" name="Rectangle 166"/>
          <p:cNvSpPr>
            <a:spLocks noChangeArrowheads="1"/>
          </p:cNvSpPr>
          <p:nvPr/>
        </p:nvSpPr>
        <p:spPr bwMode="auto">
          <a:xfrm>
            <a:off x="2103438" y="407988"/>
            <a:ext cx="5557837" cy="657225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OMINOUS OCTET</a:t>
            </a:r>
          </a:p>
        </p:txBody>
      </p:sp>
      <p:sp>
        <p:nvSpPr>
          <p:cNvPr id="430099" name="Freeform 177"/>
          <p:cNvSpPr>
            <a:spLocks/>
          </p:cNvSpPr>
          <p:nvPr/>
        </p:nvSpPr>
        <p:spPr bwMode="auto">
          <a:xfrm>
            <a:off x="7224713" y="3173413"/>
            <a:ext cx="1379537" cy="1771650"/>
          </a:xfrm>
          <a:custGeom>
            <a:avLst/>
            <a:gdLst>
              <a:gd name="T0" fmla="*/ 2147483646 w 978"/>
              <a:gd name="T1" fmla="*/ 2147483646 h 1255"/>
              <a:gd name="T2" fmla="*/ 2147483646 w 978"/>
              <a:gd name="T3" fmla="*/ 2147483646 h 1255"/>
              <a:gd name="T4" fmla="*/ 2147483646 w 978"/>
              <a:gd name="T5" fmla="*/ 2147483646 h 1255"/>
              <a:gd name="T6" fmla="*/ 2147483646 w 978"/>
              <a:gd name="T7" fmla="*/ 2147483646 h 1255"/>
              <a:gd name="T8" fmla="*/ 2147483646 w 978"/>
              <a:gd name="T9" fmla="*/ 2147483646 h 1255"/>
              <a:gd name="T10" fmla="*/ 2147483646 w 978"/>
              <a:gd name="T11" fmla="*/ 2147483646 h 1255"/>
              <a:gd name="T12" fmla="*/ 2147483646 w 978"/>
              <a:gd name="T13" fmla="*/ 2147483646 h 1255"/>
              <a:gd name="T14" fmla="*/ 2147483646 w 978"/>
              <a:gd name="T15" fmla="*/ 2147483646 h 1255"/>
              <a:gd name="T16" fmla="*/ 2147483646 w 978"/>
              <a:gd name="T17" fmla="*/ 2147483646 h 1255"/>
              <a:gd name="T18" fmla="*/ 2147483646 w 978"/>
              <a:gd name="T19" fmla="*/ 2147483646 h 1255"/>
              <a:gd name="T20" fmla="*/ 2147483646 w 978"/>
              <a:gd name="T21" fmla="*/ 2147483646 h 1255"/>
              <a:gd name="T22" fmla="*/ 2147483646 w 978"/>
              <a:gd name="T23" fmla="*/ 2147483646 h 1255"/>
              <a:gd name="T24" fmla="*/ 2147483646 w 978"/>
              <a:gd name="T25" fmla="*/ 2147483646 h 1255"/>
              <a:gd name="T26" fmla="*/ 2147483646 w 978"/>
              <a:gd name="T27" fmla="*/ 2147483646 h 1255"/>
              <a:gd name="T28" fmla="*/ 2147483646 w 978"/>
              <a:gd name="T29" fmla="*/ 2147483646 h 1255"/>
              <a:gd name="T30" fmla="*/ 2147483646 w 978"/>
              <a:gd name="T31" fmla="*/ 2147483646 h 1255"/>
              <a:gd name="T32" fmla="*/ 2147483646 w 978"/>
              <a:gd name="T33" fmla="*/ 2147483646 h 1255"/>
              <a:gd name="T34" fmla="*/ 2147483646 w 978"/>
              <a:gd name="T35" fmla="*/ 2147483646 h 1255"/>
              <a:gd name="T36" fmla="*/ 2147483646 w 978"/>
              <a:gd name="T37" fmla="*/ 2147483646 h 1255"/>
              <a:gd name="T38" fmla="*/ 2147483646 w 978"/>
              <a:gd name="T39" fmla="*/ 2147483646 h 1255"/>
              <a:gd name="T40" fmla="*/ 2147483646 w 978"/>
              <a:gd name="T41" fmla="*/ 2147483646 h 1255"/>
              <a:gd name="T42" fmla="*/ 2147483646 w 978"/>
              <a:gd name="T43" fmla="*/ 2147483646 h 12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78"/>
              <a:gd name="T67" fmla="*/ 0 h 1255"/>
              <a:gd name="T68" fmla="*/ 978 w 978"/>
              <a:gd name="T69" fmla="*/ 1255 h 12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78" h="1255">
                <a:moveTo>
                  <a:pt x="386" y="436"/>
                </a:moveTo>
                <a:cubicBezTo>
                  <a:pt x="408" y="393"/>
                  <a:pt x="280" y="456"/>
                  <a:pt x="234" y="431"/>
                </a:cubicBezTo>
                <a:cubicBezTo>
                  <a:pt x="188" y="406"/>
                  <a:pt x="117" y="345"/>
                  <a:pt x="112" y="287"/>
                </a:cubicBezTo>
                <a:cubicBezTo>
                  <a:pt x="107" y="229"/>
                  <a:pt x="146" y="127"/>
                  <a:pt x="202" y="81"/>
                </a:cubicBezTo>
                <a:cubicBezTo>
                  <a:pt x="258" y="35"/>
                  <a:pt x="354" y="0"/>
                  <a:pt x="445" y="9"/>
                </a:cubicBezTo>
                <a:cubicBezTo>
                  <a:pt x="536" y="18"/>
                  <a:pt x="664" y="56"/>
                  <a:pt x="746" y="135"/>
                </a:cubicBezTo>
                <a:cubicBezTo>
                  <a:pt x="828" y="214"/>
                  <a:pt x="901" y="365"/>
                  <a:pt x="935" y="481"/>
                </a:cubicBezTo>
                <a:cubicBezTo>
                  <a:pt x="969" y="597"/>
                  <a:pt x="978" y="731"/>
                  <a:pt x="953" y="831"/>
                </a:cubicBezTo>
                <a:cubicBezTo>
                  <a:pt x="928" y="931"/>
                  <a:pt x="865" y="1021"/>
                  <a:pt x="786" y="1083"/>
                </a:cubicBezTo>
                <a:cubicBezTo>
                  <a:pt x="707" y="1145"/>
                  <a:pt x="573" y="1199"/>
                  <a:pt x="481" y="1204"/>
                </a:cubicBezTo>
                <a:cubicBezTo>
                  <a:pt x="389" y="1209"/>
                  <a:pt x="290" y="1166"/>
                  <a:pt x="234" y="1114"/>
                </a:cubicBezTo>
                <a:cubicBezTo>
                  <a:pt x="178" y="1062"/>
                  <a:pt x="116" y="940"/>
                  <a:pt x="144" y="894"/>
                </a:cubicBezTo>
                <a:cubicBezTo>
                  <a:pt x="172" y="848"/>
                  <a:pt x="361" y="862"/>
                  <a:pt x="404" y="840"/>
                </a:cubicBezTo>
                <a:cubicBezTo>
                  <a:pt x="447" y="818"/>
                  <a:pt x="429" y="775"/>
                  <a:pt x="404" y="759"/>
                </a:cubicBezTo>
                <a:cubicBezTo>
                  <a:pt x="379" y="743"/>
                  <a:pt x="302" y="733"/>
                  <a:pt x="256" y="746"/>
                </a:cubicBezTo>
                <a:cubicBezTo>
                  <a:pt x="210" y="759"/>
                  <a:pt x="155" y="794"/>
                  <a:pt x="126" y="836"/>
                </a:cubicBezTo>
                <a:cubicBezTo>
                  <a:pt x="97" y="878"/>
                  <a:pt x="83" y="933"/>
                  <a:pt x="81" y="997"/>
                </a:cubicBezTo>
                <a:cubicBezTo>
                  <a:pt x="79" y="1061"/>
                  <a:pt x="117" y="1189"/>
                  <a:pt x="112" y="1222"/>
                </a:cubicBezTo>
                <a:cubicBezTo>
                  <a:pt x="107" y="1255"/>
                  <a:pt x="66" y="1245"/>
                  <a:pt x="49" y="1195"/>
                </a:cubicBezTo>
                <a:cubicBezTo>
                  <a:pt x="32" y="1145"/>
                  <a:pt x="0" y="1006"/>
                  <a:pt x="9" y="921"/>
                </a:cubicBezTo>
                <a:cubicBezTo>
                  <a:pt x="18" y="836"/>
                  <a:pt x="41" y="766"/>
                  <a:pt x="103" y="687"/>
                </a:cubicBezTo>
                <a:cubicBezTo>
                  <a:pt x="165" y="608"/>
                  <a:pt x="364" y="479"/>
                  <a:pt x="386" y="436"/>
                </a:cubicBezTo>
                <a:close/>
              </a:path>
            </a:pathLst>
          </a:custGeom>
          <a:solidFill>
            <a:srgbClr val="D26969"/>
          </a:solidFill>
          <a:ln w="1905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36" name="Rectangle 50"/>
          <p:cNvSpPr>
            <a:spLocks noChangeArrowheads="1"/>
          </p:cNvSpPr>
          <p:nvPr/>
        </p:nvSpPr>
        <p:spPr bwMode="auto">
          <a:xfrm>
            <a:off x="7264400" y="1846263"/>
            <a:ext cx="1063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Increased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0101" name="Freeform 51"/>
          <p:cNvSpPr>
            <a:spLocks/>
          </p:cNvSpPr>
          <p:nvPr/>
        </p:nvSpPr>
        <p:spPr bwMode="auto">
          <a:xfrm>
            <a:off x="5934075" y="2328863"/>
            <a:ext cx="925513" cy="850900"/>
          </a:xfrm>
          <a:custGeom>
            <a:avLst/>
            <a:gdLst>
              <a:gd name="T0" fmla="*/ 2147483646 w 686"/>
              <a:gd name="T1" fmla="*/ 0 h 629"/>
              <a:gd name="T2" fmla="*/ 2147483646 w 686"/>
              <a:gd name="T3" fmla="*/ 2147483646 h 629"/>
              <a:gd name="T4" fmla="*/ 2147483646 w 686"/>
              <a:gd name="T5" fmla="*/ 2147483646 h 629"/>
              <a:gd name="T6" fmla="*/ 2147483646 w 686"/>
              <a:gd name="T7" fmla="*/ 2147483646 h 629"/>
              <a:gd name="T8" fmla="*/ 2147483646 w 686"/>
              <a:gd name="T9" fmla="*/ 2147483646 h 629"/>
              <a:gd name="T10" fmla="*/ 2147483646 w 686"/>
              <a:gd name="T11" fmla="*/ 2147483646 h 629"/>
              <a:gd name="T12" fmla="*/ 2147483646 w 686"/>
              <a:gd name="T13" fmla="*/ 2147483646 h 629"/>
              <a:gd name="T14" fmla="*/ 2147483646 w 686"/>
              <a:gd name="T15" fmla="*/ 2147483646 h 629"/>
              <a:gd name="T16" fmla="*/ 0 w 686"/>
              <a:gd name="T17" fmla="*/ 2147483646 h 6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6"/>
              <a:gd name="T28" fmla="*/ 0 h 629"/>
              <a:gd name="T29" fmla="*/ 686 w 686"/>
              <a:gd name="T30" fmla="*/ 629 h 6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6" h="629">
                <a:moveTo>
                  <a:pt x="648" y="0"/>
                </a:moveTo>
                <a:cubicBezTo>
                  <a:pt x="667" y="43"/>
                  <a:pt x="686" y="86"/>
                  <a:pt x="661" y="108"/>
                </a:cubicBezTo>
                <a:cubicBezTo>
                  <a:pt x="635" y="131"/>
                  <a:pt x="526" y="112"/>
                  <a:pt x="498" y="135"/>
                </a:cubicBezTo>
                <a:cubicBezTo>
                  <a:pt x="469" y="161"/>
                  <a:pt x="518" y="231"/>
                  <a:pt x="490" y="255"/>
                </a:cubicBezTo>
                <a:cubicBezTo>
                  <a:pt x="464" y="279"/>
                  <a:pt x="364" y="257"/>
                  <a:pt x="337" y="281"/>
                </a:cubicBezTo>
                <a:cubicBezTo>
                  <a:pt x="313" y="305"/>
                  <a:pt x="368" y="377"/>
                  <a:pt x="341" y="398"/>
                </a:cubicBezTo>
                <a:cubicBezTo>
                  <a:pt x="316" y="419"/>
                  <a:pt x="212" y="391"/>
                  <a:pt x="185" y="408"/>
                </a:cubicBezTo>
                <a:cubicBezTo>
                  <a:pt x="159" y="426"/>
                  <a:pt x="208" y="467"/>
                  <a:pt x="177" y="504"/>
                </a:cubicBezTo>
                <a:cubicBezTo>
                  <a:pt x="146" y="541"/>
                  <a:pt x="37" y="603"/>
                  <a:pt x="0" y="629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102" name="Freeform 53"/>
          <p:cNvSpPr>
            <a:spLocks/>
          </p:cNvSpPr>
          <p:nvPr/>
        </p:nvSpPr>
        <p:spPr bwMode="auto">
          <a:xfrm rot="1964039">
            <a:off x="5753100" y="4222750"/>
            <a:ext cx="1203325" cy="517525"/>
          </a:xfrm>
          <a:custGeom>
            <a:avLst/>
            <a:gdLst>
              <a:gd name="T0" fmla="*/ 2147483646 w 891"/>
              <a:gd name="T1" fmla="*/ 2147483646 h 381"/>
              <a:gd name="T2" fmla="*/ 2147483646 w 891"/>
              <a:gd name="T3" fmla="*/ 2147483646 h 381"/>
              <a:gd name="T4" fmla="*/ 2147483646 w 891"/>
              <a:gd name="T5" fmla="*/ 2147483646 h 381"/>
              <a:gd name="T6" fmla="*/ 2147483646 w 891"/>
              <a:gd name="T7" fmla="*/ 2147483646 h 381"/>
              <a:gd name="T8" fmla="*/ 2147483646 w 891"/>
              <a:gd name="T9" fmla="*/ 2147483646 h 381"/>
              <a:gd name="T10" fmla="*/ 2147483646 w 891"/>
              <a:gd name="T11" fmla="*/ 2147483646 h 381"/>
              <a:gd name="T12" fmla="*/ 2147483646 w 891"/>
              <a:gd name="T13" fmla="*/ 2147483646 h 381"/>
              <a:gd name="T14" fmla="*/ 2147483646 w 891"/>
              <a:gd name="T15" fmla="*/ 2147483646 h 381"/>
              <a:gd name="T16" fmla="*/ 0 w 891"/>
              <a:gd name="T17" fmla="*/ 0 h 3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1"/>
              <a:gd name="T28" fmla="*/ 0 h 381"/>
              <a:gd name="T29" fmla="*/ 891 w 891"/>
              <a:gd name="T30" fmla="*/ 381 h 3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1" h="381">
                <a:moveTo>
                  <a:pt x="891" y="381"/>
                </a:moveTo>
                <a:cubicBezTo>
                  <a:pt x="867" y="363"/>
                  <a:pt x="790" y="287"/>
                  <a:pt x="747" y="277"/>
                </a:cubicBezTo>
                <a:cubicBezTo>
                  <a:pt x="703" y="266"/>
                  <a:pt x="655" y="324"/>
                  <a:pt x="630" y="316"/>
                </a:cubicBezTo>
                <a:cubicBezTo>
                  <a:pt x="604" y="307"/>
                  <a:pt x="627" y="235"/>
                  <a:pt x="593" y="223"/>
                </a:cubicBezTo>
                <a:cubicBezTo>
                  <a:pt x="557" y="211"/>
                  <a:pt x="453" y="257"/>
                  <a:pt x="419" y="245"/>
                </a:cubicBezTo>
                <a:cubicBezTo>
                  <a:pt x="385" y="232"/>
                  <a:pt x="425" y="160"/>
                  <a:pt x="392" y="150"/>
                </a:cubicBezTo>
                <a:cubicBezTo>
                  <a:pt x="359" y="141"/>
                  <a:pt x="254" y="193"/>
                  <a:pt x="219" y="186"/>
                </a:cubicBezTo>
                <a:cubicBezTo>
                  <a:pt x="186" y="180"/>
                  <a:pt x="222" y="144"/>
                  <a:pt x="185" y="113"/>
                </a:cubicBezTo>
                <a:cubicBezTo>
                  <a:pt x="148" y="82"/>
                  <a:pt x="38" y="24"/>
                  <a:pt x="0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39" name="Rectangle 54"/>
          <p:cNvSpPr>
            <a:spLocks noChangeArrowheads="1"/>
          </p:cNvSpPr>
          <p:nvPr/>
        </p:nvSpPr>
        <p:spPr bwMode="auto">
          <a:xfrm>
            <a:off x="7327900" y="2105025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Lipolysis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0104" name="Freeform 165"/>
          <p:cNvSpPr>
            <a:spLocks/>
          </p:cNvSpPr>
          <p:nvPr/>
        </p:nvSpPr>
        <p:spPr bwMode="auto">
          <a:xfrm rot="3242342" flipH="1" flipV="1">
            <a:off x="6507163" y="3402012"/>
            <a:ext cx="711200" cy="498475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515248" name="Rectangle 176"/>
          <p:cNvSpPr>
            <a:spLocks noChangeArrowheads="1"/>
          </p:cNvSpPr>
          <p:nvPr/>
        </p:nvSpPr>
        <p:spPr bwMode="auto">
          <a:xfrm>
            <a:off x="7296150" y="3559175"/>
            <a:ext cx="14700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Glucose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Reabsorption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pic>
        <p:nvPicPr>
          <p:cNvPr id="430106" name="Picture 177" descr="Ominous Octet-slid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844800"/>
            <a:ext cx="17970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603625" y="4146550"/>
            <a:ext cx="1857375" cy="2335213"/>
            <a:chOff x="4054475" y="4237038"/>
            <a:chExt cx="2089372" cy="2625675"/>
          </a:xfrm>
        </p:grpSpPr>
        <p:sp>
          <p:nvSpPr>
            <p:cNvPr id="444447" name="Rectangle 164"/>
            <p:cNvSpPr>
              <a:spLocks noChangeArrowheads="1"/>
            </p:cNvSpPr>
            <p:nvPr/>
          </p:nvSpPr>
          <p:spPr bwMode="auto">
            <a:xfrm>
              <a:off x="4066976" y="6309376"/>
              <a:ext cx="2076871" cy="55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78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Neurotransmitter</a:t>
              </a:r>
              <a:br>
                <a:rPr kumimoji="0" lang="en-US" altLang="en-US" sz="1778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</a:br>
              <a:r>
                <a:rPr kumimoji="0" lang="en-US" altLang="en-US" sz="1778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Dysfunction</a:t>
              </a:r>
              <a:endParaRPr kumimoji="0" lang="en-US" altLang="en-US" sz="177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30112" name="Freeform 177"/>
            <p:cNvSpPr>
              <a:spLocks/>
            </p:cNvSpPr>
            <p:nvPr/>
          </p:nvSpPr>
          <p:spPr bwMode="auto">
            <a:xfrm rot="8642342" flipH="1" flipV="1">
              <a:off x="4298950" y="4237038"/>
              <a:ext cx="800100" cy="561975"/>
            </a:xfrm>
            <a:custGeom>
              <a:avLst/>
              <a:gdLst>
                <a:gd name="T0" fmla="*/ 2147483646 w 767"/>
                <a:gd name="T1" fmla="*/ 2147483646 h 715"/>
                <a:gd name="T2" fmla="*/ 2147483646 w 767"/>
                <a:gd name="T3" fmla="*/ 2147483646 h 715"/>
                <a:gd name="T4" fmla="*/ 2147483646 w 767"/>
                <a:gd name="T5" fmla="*/ 2147483646 h 715"/>
                <a:gd name="T6" fmla="*/ 2147483646 w 767"/>
                <a:gd name="T7" fmla="*/ 2147483646 h 715"/>
                <a:gd name="T8" fmla="*/ 2147483646 w 767"/>
                <a:gd name="T9" fmla="*/ 2147483646 h 715"/>
                <a:gd name="T10" fmla="*/ 2147483646 w 767"/>
                <a:gd name="T11" fmla="*/ 2147483646 h 715"/>
                <a:gd name="T12" fmla="*/ 2147483646 w 767"/>
                <a:gd name="T13" fmla="*/ 2147483646 h 715"/>
                <a:gd name="T14" fmla="*/ 2147483646 w 767"/>
                <a:gd name="T15" fmla="*/ 2147483646 h 715"/>
                <a:gd name="T16" fmla="*/ 2147483646 w 767"/>
                <a:gd name="T17" fmla="*/ 0 h 7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7"/>
                <a:gd name="T28" fmla="*/ 0 h 715"/>
                <a:gd name="T29" fmla="*/ 767 w 767"/>
                <a:gd name="T30" fmla="*/ 715 h 7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7" h="715">
                  <a:moveTo>
                    <a:pt x="31" y="715"/>
                  </a:moveTo>
                  <a:cubicBezTo>
                    <a:pt x="15" y="653"/>
                    <a:pt x="0" y="592"/>
                    <a:pt x="31" y="566"/>
                  </a:cubicBezTo>
                  <a:cubicBezTo>
                    <a:pt x="61" y="539"/>
                    <a:pt x="178" y="583"/>
                    <a:pt x="212" y="555"/>
                  </a:cubicBezTo>
                  <a:cubicBezTo>
                    <a:pt x="245" y="526"/>
                    <a:pt x="202" y="423"/>
                    <a:pt x="234" y="395"/>
                  </a:cubicBezTo>
                  <a:cubicBezTo>
                    <a:pt x="266" y="366"/>
                    <a:pt x="373" y="412"/>
                    <a:pt x="404" y="384"/>
                  </a:cubicBezTo>
                  <a:cubicBezTo>
                    <a:pt x="434" y="355"/>
                    <a:pt x="384" y="248"/>
                    <a:pt x="415" y="224"/>
                  </a:cubicBezTo>
                  <a:cubicBezTo>
                    <a:pt x="445" y="199"/>
                    <a:pt x="554" y="254"/>
                    <a:pt x="586" y="235"/>
                  </a:cubicBezTo>
                  <a:cubicBezTo>
                    <a:pt x="617" y="215"/>
                    <a:pt x="576" y="146"/>
                    <a:pt x="607" y="107"/>
                  </a:cubicBezTo>
                  <a:cubicBezTo>
                    <a:pt x="637" y="67"/>
                    <a:pt x="702" y="33"/>
                    <a:pt x="767" y="0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pic>
          <p:nvPicPr>
            <p:cNvPr id="430113" name="Picture 178" descr="Brain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475" y="4887913"/>
              <a:ext cx="1755775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08" name="Picture 181" descr="Artery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923">
            <a:off x="3843338" y="1589088"/>
            <a:ext cx="18716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45" name="Rectangle 47"/>
          <p:cNvSpPr>
            <a:spLocks noChangeArrowheads="1"/>
          </p:cNvSpPr>
          <p:nvPr/>
        </p:nvSpPr>
        <p:spPr bwMode="auto">
          <a:xfrm>
            <a:off x="6005513" y="5280025"/>
            <a:ext cx="21177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Decreased Glucose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Uptake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4446" name="TextBox 38"/>
          <p:cNvSpPr txBox="1">
            <a:spLocks noChangeArrowheads="1"/>
          </p:cNvSpPr>
          <p:nvPr/>
        </p:nvSpPr>
        <p:spPr bwMode="auto">
          <a:xfrm>
            <a:off x="6269038" y="6081713"/>
            <a:ext cx="24304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Diabetes 58:773-795, 2009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B903C87E-92A8-BAEF-E6EE-2E2136C60969}"/>
              </a:ext>
            </a:extLst>
          </p:cNvPr>
          <p:cNvSpPr/>
          <p:nvPr/>
        </p:nvSpPr>
        <p:spPr bwMode="auto">
          <a:xfrm>
            <a:off x="533400" y="700088"/>
            <a:ext cx="752476" cy="657225"/>
          </a:xfrm>
          <a:prstGeom prst="star5">
            <a:avLst/>
          </a:prstGeom>
          <a:solidFill>
            <a:srgbClr val="9966FF"/>
          </a:solidFill>
          <a:ln w="9525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rgbClr val="9966FF"/>
                </a:solidFill>
              </a:ln>
              <a:solidFill>
                <a:srgbClr val="9966FF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D8AB7C5-EBA2-6D6A-147D-BA3CD90AA7FB}"/>
              </a:ext>
            </a:extLst>
          </p:cNvPr>
          <p:cNvSpPr/>
          <p:nvPr/>
        </p:nvSpPr>
        <p:spPr bwMode="auto">
          <a:xfrm>
            <a:off x="5721686" y="1111603"/>
            <a:ext cx="752476" cy="657225"/>
          </a:xfrm>
          <a:prstGeom prst="star5">
            <a:avLst/>
          </a:prstGeom>
          <a:solidFill>
            <a:srgbClr val="9966FF"/>
          </a:solidFill>
          <a:ln w="9525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rgbClr val="9966FF"/>
                </a:solidFill>
              </a:ln>
              <a:solidFill>
                <a:srgbClr val="9966FF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7847ED0-7E17-6442-C169-E6331F47F7AA}"/>
              </a:ext>
            </a:extLst>
          </p:cNvPr>
          <p:cNvSpPr/>
          <p:nvPr/>
        </p:nvSpPr>
        <p:spPr bwMode="auto">
          <a:xfrm>
            <a:off x="8391524" y="700087"/>
            <a:ext cx="752476" cy="657225"/>
          </a:xfrm>
          <a:prstGeom prst="star5">
            <a:avLst/>
          </a:prstGeom>
          <a:solidFill>
            <a:srgbClr val="9966FF"/>
          </a:solidFill>
          <a:ln w="9525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rgbClr val="9966FF"/>
                </a:solidFill>
              </a:ln>
              <a:solidFill>
                <a:srgbClr val="9966FF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0C4A7ACE-F396-CF2C-BE89-6EF6CE89C92A}"/>
              </a:ext>
            </a:extLst>
          </p:cNvPr>
          <p:cNvSpPr/>
          <p:nvPr/>
        </p:nvSpPr>
        <p:spPr bwMode="auto">
          <a:xfrm>
            <a:off x="8291513" y="5411788"/>
            <a:ext cx="752476" cy="657225"/>
          </a:xfrm>
          <a:prstGeom prst="star5">
            <a:avLst/>
          </a:prstGeom>
          <a:solidFill>
            <a:srgbClr val="9966FF"/>
          </a:solidFill>
          <a:ln w="9525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rgbClr val="9966FF"/>
                </a:solidFill>
              </a:ln>
              <a:solidFill>
                <a:srgbClr val="9966FF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CC2702F-578A-05B2-2218-B0043FA1857A}"/>
              </a:ext>
            </a:extLst>
          </p:cNvPr>
          <p:cNvSpPr/>
          <p:nvPr/>
        </p:nvSpPr>
        <p:spPr bwMode="auto">
          <a:xfrm>
            <a:off x="5253037" y="6153150"/>
            <a:ext cx="752476" cy="657225"/>
          </a:xfrm>
          <a:prstGeom prst="star5">
            <a:avLst/>
          </a:prstGeom>
          <a:solidFill>
            <a:srgbClr val="9966FF"/>
          </a:solidFill>
          <a:ln w="9525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rgbClr val="9966FF"/>
                </a:solidFill>
              </a:ln>
              <a:solidFill>
                <a:srgbClr val="9966FF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1C433E96-E565-D56F-E5FC-DFBABAD86B47}"/>
              </a:ext>
            </a:extLst>
          </p:cNvPr>
          <p:cNvSpPr/>
          <p:nvPr/>
        </p:nvSpPr>
        <p:spPr bwMode="auto">
          <a:xfrm>
            <a:off x="1631450" y="6099276"/>
            <a:ext cx="752476" cy="657225"/>
          </a:xfrm>
          <a:prstGeom prst="star5">
            <a:avLst/>
          </a:prstGeom>
          <a:solidFill>
            <a:srgbClr val="9966FF"/>
          </a:solidFill>
          <a:ln w="9525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rgbClr val="9966FF"/>
                </a:solidFill>
              </a:ln>
              <a:solidFill>
                <a:srgbClr val="9966FF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163A3EF-EC2B-9219-CC11-E06E323E09B3}"/>
              </a:ext>
            </a:extLst>
          </p:cNvPr>
          <p:cNvSpPr/>
          <p:nvPr/>
        </p:nvSpPr>
        <p:spPr bwMode="auto">
          <a:xfrm>
            <a:off x="1651359" y="2535556"/>
            <a:ext cx="752476" cy="657225"/>
          </a:xfrm>
          <a:prstGeom prst="star5">
            <a:avLst/>
          </a:prstGeom>
          <a:solidFill>
            <a:srgbClr val="9966FF"/>
          </a:solidFill>
          <a:ln w="9525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rgbClr val="9966FF"/>
                </a:solidFill>
              </a:ln>
              <a:solidFill>
                <a:srgbClr val="9966FF"/>
              </a:solidFill>
              <a:effectLst/>
              <a:latin typeface="Helvetica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8201943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3" name="Picture 186" descr="Musc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005">
            <a:off x="5056204" y="5095875"/>
            <a:ext cx="30876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084" name="Picture 183" descr="Liv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04" y="4829175"/>
            <a:ext cx="18034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085" name="Object 22"/>
          <p:cNvGraphicFramePr>
            <a:graphicFrameLocks noChangeAspect="1"/>
          </p:cNvGraphicFramePr>
          <p:nvPr/>
        </p:nvGraphicFramePr>
        <p:xfrm>
          <a:off x="4240229" y="3327400"/>
          <a:ext cx="7937" cy="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DRAW" r:id="rId7" imgW="10094976" imgH="6736080" progId="">
                  <p:embed/>
                </p:oleObj>
              </mc:Choice>
              <mc:Fallback>
                <p:oleObj name="CorelDRAW" r:id="rId7" imgW="10094976" imgH="6736080" progId="">
                  <p:embed/>
                  <p:pic>
                    <p:nvPicPr>
                      <p:cNvPr id="43008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29" y="3327400"/>
                        <a:ext cx="7937" cy="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086" name="Group 40"/>
          <p:cNvGrpSpPr>
            <a:grpSpLocks/>
          </p:cNvGrpSpPr>
          <p:nvPr/>
        </p:nvGrpSpPr>
        <p:grpSpPr bwMode="auto">
          <a:xfrm>
            <a:off x="2484454" y="3057525"/>
            <a:ext cx="3529012" cy="922338"/>
            <a:chOff x="1958" y="1906"/>
            <a:chExt cx="2609" cy="682"/>
          </a:xfrm>
        </p:grpSpPr>
        <p:sp>
          <p:nvSpPr>
            <p:cNvPr id="430114" name="Freeform 41"/>
            <p:cNvSpPr>
              <a:spLocks/>
            </p:cNvSpPr>
            <p:nvPr/>
          </p:nvSpPr>
          <p:spPr bwMode="auto">
            <a:xfrm>
              <a:off x="1973" y="1919"/>
              <a:ext cx="2579" cy="656"/>
            </a:xfrm>
            <a:custGeom>
              <a:avLst/>
              <a:gdLst>
                <a:gd name="T0" fmla="*/ 0 w 6878"/>
                <a:gd name="T1" fmla="*/ 0 h 1966"/>
                <a:gd name="T2" fmla="*/ 0 w 6878"/>
                <a:gd name="T3" fmla="*/ 0 h 1966"/>
                <a:gd name="T4" fmla="*/ 0 w 6878"/>
                <a:gd name="T5" fmla="*/ 0 h 1966"/>
                <a:gd name="T6" fmla="*/ 0 w 6878"/>
                <a:gd name="T7" fmla="*/ 0 h 1966"/>
                <a:gd name="T8" fmla="*/ 0 w 6878"/>
                <a:gd name="T9" fmla="*/ 0 h 1966"/>
                <a:gd name="T10" fmla="*/ 0 w 6878"/>
                <a:gd name="T11" fmla="*/ 0 h 1966"/>
                <a:gd name="T12" fmla="*/ 0 w 6878"/>
                <a:gd name="T13" fmla="*/ 0 h 1966"/>
                <a:gd name="T14" fmla="*/ 0 w 6878"/>
                <a:gd name="T15" fmla="*/ 0 h 1966"/>
                <a:gd name="T16" fmla="*/ 0 w 6878"/>
                <a:gd name="T17" fmla="*/ 0 h 1966"/>
                <a:gd name="T18" fmla="*/ 0 w 6878"/>
                <a:gd name="T19" fmla="*/ 0 h 1966"/>
                <a:gd name="T20" fmla="*/ 0 w 6878"/>
                <a:gd name="T21" fmla="*/ 0 h 1966"/>
                <a:gd name="T22" fmla="*/ 0 w 6878"/>
                <a:gd name="T23" fmla="*/ 0 h 1966"/>
                <a:gd name="T24" fmla="*/ 0 w 6878"/>
                <a:gd name="T25" fmla="*/ 0 h 1966"/>
                <a:gd name="T26" fmla="*/ 0 w 6878"/>
                <a:gd name="T27" fmla="*/ 0 h 1966"/>
                <a:gd name="T28" fmla="*/ 0 w 6878"/>
                <a:gd name="T29" fmla="*/ 0 h 1966"/>
                <a:gd name="T30" fmla="*/ 0 w 6878"/>
                <a:gd name="T31" fmla="*/ 0 h 1966"/>
                <a:gd name="T32" fmla="*/ 0 w 6878"/>
                <a:gd name="T33" fmla="*/ 0 h 1966"/>
                <a:gd name="T34" fmla="*/ 0 w 6878"/>
                <a:gd name="T35" fmla="*/ 0 h 1966"/>
                <a:gd name="T36" fmla="*/ 0 w 6878"/>
                <a:gd name="T37" fmla="*/ 0 h 1966"/>
                <a:gd name="T38" fmla="*/ 0 w 6878"/>
                <a:gd name="T39" fmla="*/ 0 h 1966"/>
                <a:gd name="T40" fmla="*/ 0 w 6878"/>
                <a:gd name="T41" fmla="*/ 0 h 1966"/>
                <a:gd name="T42" fmla="*/ 0 w 6878"/>
                <a:gd name="T43" fmla="*/ 0 h 1966"/>
                <a:gd name="T44" fmla="*/ 0 w 6878"/>
                <a:gd name="T45" fmla="*/ 0 h 1966"/>
                <a:gd name="T46" fmla="*/ 0 w 6878"/>
                <a:gd name="T47" fmla="*/ 0 h 1966"/>
                <a:gd name="T48" fmla="*/ 0 w 6878"/>
                <a:gd name="T49" fmla="*/ 0 h 1966"/>
                <a:gd name="T50" fmla="*/ 0 w 6878"/>
                <a:gd name="T51" fmla="*/ 0 h 1966"/>
                <a:gd name="T52" fmla="*/ 0 w 6878"/>
                <a:gd name="T53" fmla="*/ 0 h 1966"/>
                <a:gd name="T54" fmla="*/ 0 w 6878"/>
                <a:gd name="T55" fmla="*/ 0 h 1966"/>
                <a:gd name="T56" fmla="*/ 0 w 6878"/>
                <a:gd name="T57" fmla="*/ 0 h 1966"/>
                <a:gd name="T58" fmla="*/ 0 w 6878"/>
                <a:gd name="T59" fmla="*/ 0 h 1966"/>
                <a:gd name="T60" fmla="*/ 0 w 6878"/>
                <a:gd name="T61" fmla="*/ 0 h 1966"/>
                <a:gd name="T62" fmla="*/ 0 w 6878"/>
                <a:gd name="T63" fmla="*/ 0 h 1966"/>
                <a:gd name="T64" fmla="*/ 0 w 6878"/>
                <a:gd name="T65" fmla="*/ 0 h 1966"/>
                <a:gd name="T66" fmla="*/ 0 w 6878"/>
                <a:gd name="T67" fmla="*/ 0 h 1966"/>
                <a:gd name="T68" fmla="*/ 0 w 6878"/>
                <a:gd name="T69" fmla="*/ 0 h 1966"/>
                <a:gd name="T70" fmla="*/ 0 w 6878"/>
                <a:gd name="T71" fmla="*/ 0 h 1966"/>
                <a:gd name="T72" fmla="*/ 0 w 6878"/>
                <a:gd name="T73" fmla="*/ 0 h 1966"/>
                <a:gd name="T74" fmla="*/ 0 w 6878"/>
                <a:gd name="T75" fmla="*/ 0 h 1966"/>
                <a:gd name="T76" fmla="*/ 0 w 6878"/>
                <a:gd name="T77" fmla="*/ 0 h 1966"/>
                <a:gd name="T78" fmla="*/ 0 w 6878"/>
                <a:gd name="T79" fmla="*/ 0 h 1966"/>
                <a:gd name="T80" fmla="*/ 0 w 6878"/>
                <a:gd name="T81" fmla="*/ 0 h 1966"/>
                <a:gd name="T82" fmla="*/ 0 w 6878"/>
                <a:gd name="T83" fmla="*/ 0 h 1966"/>
                <a:gd name="T84" fmla="*/ 0 w 6878"/>
                <a:gd name="T85" fmla="*/ 0 h 19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78"/>
                <a:gd name="T130" fmla="*/ 0 h 1966"/>
                <a:gd name="T131" fmla="*/ 6878 w 6878"/>
                <a:gd name="T132" fmla="*/ 1966 h 19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78" h="1966">
                  <a:moveTo>
                    <a:pt x="3438" y="1966"/>
                  </a:moveTo>
                  <a:lnTo>
                    <a:pt x="3615" y="1964"/>
                  </a:lnTo>
                  <a:lnTo>
                    <a:pt x="3789" y="1961"/>
                  </a:lnTo>
                  <a:lnTo>
                    <a:pt x="3961" y="1954"/>
                  </a:lnTo>
                  <a:lnTo>
                    <a:pt x="4130" y="1945"/>
                  </a:lnTo>
                  <a:lnTo>
                    <a:pt x="4296" y="1935"/>
                  </a:lnTo>
                  <a:lnTo>
                    <a:pt x="4459" y="1922"/>
                  </a:lnTo>
                  <a:lnTo>
                    <a:pt x="4618" y="1906"/>
                  </a:lnTo>
                  <a:lnTo>
                    <a:pt x="4775" y="1888"/>
                  </a:lnTo>
                  <a:lnTo>
                    <a:pt x="4927" y="1868"/>
                  </a:lnTo>
                  <a:lnTo>
                    <a:pt x="5075" y="1847"/>
                  </a:lnTo>
                  <a:lnTo>
                    <a:pt x="5220" y="1823"/>
                  </a:lnTo>
                  <a:lnTo>
                    <a:pt x="5359" y="1797"/>
                  </a:lnTo>
                  <a:lnTo>
                    <a:pt x="5494" y="1769"/>
                  </a:lnTo>
                  <a:lnTo>
                    <a:pt x="5624" y="1741"/>
                  </a:lnTo>
                  <a:lnTo>
                    <a:pt x="5749" y="1710"/>
                  </a:lnTo>
                  <a:lnTo>
                    <a:pt x="5869" y="1677"/>
                  </a:lnTo>
                  <a:lnTo>
                    <a:pt x="5981" y="1644"/>
                  </a:lnTo>
                  <a:lnTo>
                    <a:pt x="6091" y="1608"/>
                  </a:lnTo>
                  <a:lnTo>
                    <a:pt x="6193" y="1570"/>
                  </a:lnTo>
                  <a:lnTo>
                    <a:pt x="6288" y="1532"/>
                  </a:lnTo>
                  <a:lnTo>
                    <a:pt x="6378" y="1491"/>
                  </a:lnTo>
                  <a:lnTo>
                    <a:pt x="6462" y="1451"/>
                  </a:lnTo>
                  <a:lnTo>
                    <a:pt x="6538" y="1408"/>
                  </a:lnTo>
                  <a:lnTo>
                    <a:pt x="6607" y="1364"/>
                  </a:lnTo>
                  <a:lnTo>
                    <a:pt x="6668" y="1320"/>
                  </a:lnTo>
                  <a:lnTo>
                    <a:pt x="6722" y="1274"/>
                  </a:lnTo>
                  <a:lnTo>
                    <a:pt x="6768" y="1228"/>
                  </a:lnTo>
                  <a:lnTo>
                    <a:pt x="6807" y="1180"/>
                  </a:lnTo>
                  <a:lnTo>
                    <a:pt x="6837" y="1133"/>
                  </a:lnTo>
                  <a:lnTo>
                    <a:pt x="6860" y="1083"/>
                  </a:lnTo>
                  <a:lnTo>
                    <a:pt x="6873" y="1033"/>
                  </a:lnTo>
                  <a:lnTo>
                    <a:pt x="6878" y="983"/>
                  </a:lnTo>
                  <a:lnTo>
                    <a:pt x="6873" y="932"/>
                  </a:lnTo>
                  <a:lnTo>
                    <a:pt x="6860" y="883"/>
                  </a:lnTo>
                  <a:lnTo>
                    <a:pt x="6837" y="833"/>
                  </a:lnTo>
                  <a:lnTo>
                    <a:pt x="6807" y="786"/>
                  </a:lnTo>
                  <a:lnTo>
                    <a:pt x="6768" y="738"/>
                  </a:lnTo>
                  <a:lnTo>
                    <a:pt x="6722" y="690"/>
                  </a:lnTo>
                  <a:lnTo>
                    <a:pt x="6668" y="645"/>
                  </a:lnTo>
                  <a:lnTo>
                    <a:pt x="6607" y="601"/>
                  </a:lnTo>
                  <a:lnTo>
                    <a:pt x="6538" y="557"/>
                  </a:lnTo>
                  <a:lnTo>
                    <a:pt x="6462" y="515"/>
                  </a:lnTo>
                  <a:lnTo>
                    <a:pt x="6378" y="474"/>
                  </a:lnTo>
                  <a:lnTo>
                    <a:pt x="6288" y="434"/>
                  </a:lnTo>
                  <a:lnTo>
                    <a:pt x="6193" y="396"/>
                  </a:lnTo>
                  <a:lnTo>
                    <a:pt x="6091" y="358"/>
                  </a:lnTo>
                  <a:lnTo>
                    <a:pt x="5981" y="322"/>
                  </a:lnTo>
                  <a:lnTo>
                    <a:pt x="5869" y="289"/>
                  </a:lnTo>
                  <a:lnTo>
                    <a:pt x="5749" y="256"/>
                  </a:lnTo>
                  <a:lnTo>
                    <a:pt x="5624" y="225"/>
                  </a:lnTo>
                  <a:lnTo>
                    <a:pt x="5494" y="196"/>
                  </a:lnTo>
                  <a:lnTo>
                    <a:pt x="5359" y="168"/>
                  </a:lnTo>
                  <a:lnTo>
                    <a:pt x="5220" y="143"/>
                  </a:lnTo>
                  <a:lnTo>
                    <a:pt x="5075" y="119"/>
                  </a:lnTo>
                  <a:lnTo>
                    <a:pt x="4927" y="98"/>
                  </a:lnTo>
                  <a:lnTo>
                    <a:pt x="4775" y="77"/>
                  </a:lnTo>
                  <a:lnTo>
                    <a:pt x="4618" y="60"/>
                  </a:lnTo>
                  <a:lnTo>
                    <a:pt x="4459" y="44"/>
                  </a:lnTo>
                  <a:lnTo>
                    <a:pt x="4296" y="31"/>
                  </a:lnTo>
                  <a:lnTo>
                    <a:pt x="4130" y="20"/>
                  </a:lnTo>
                  <a:lnTo>
                    <a:pt x="3961" y="11"/>
                  </a:lnTo>
                  <a:lnTo>
                    <a:pt x="3789" y="5"/>
                  </a:lnTo>
                  <a:lnTo>
                    <a:pt x="3615" y="1"/>
                  </a:lnTo>
                  <a:lnTo>
                    <a:pt x="3438" y="0"/>
                  </a:lnTo>
                  <a:lnTo>
                    <a:pt x="3262" y="1"/>
                  </a:lnTo>
                  <a:lnTo>
                    <a:pt x="3088" y="5"/>
                  </a:lnTo>
                  <a:lnTo>
                    <a:pt x="2917" y="11"/>
                  </a:lnTo>
                  <a:lnTo>
                    <a:pt x="2747" y="20"/>
                  </a:lnTo>
                  <a:lnTo>
                    <a:pt x="2582" y="31"/>
                  </a:lnTo>
                  <a:lnTo>
                    <a:pt x="2418" y="44"/>
                  </a:lnTo>
                  <a:lnTo>
                    <a:pt x="2258" y="60"/>
                  </a:lnTo>
                  <a:lnTo>
                    <a:pt x="2103" y="77"/>
                  </a:lnTo>
                  <a:lnTo>
                    <a:pt x="1951" y="98"/>
                  </a:lnTo>
                  <a:lnTo>
                    <a:pt x="1802" y="119"/>
                  </a:lnTo>
                  <a:lnTo>
                    <a:pt x="1658" y="143"/>
                  </a:lnTo>
                  <a:lnTo>
                    <a:pt x="1518" y="168"/>
                  </a:lnTo>
                  <a:lnTo>
                    <a:pt x="1384" y="196"/>
                  </a:lnTo>
                  <a:lnTo>
                    <a:pt x="1254" y="225"/>
                  </a:lnTo>
                  <a:lnTo>
                    <a:pt x="1128" y="256"/>
                  </a:lnTo>
                  <a:lnTo>
                    <a:pt x="1009" y="289"/>
                  </a:lnTo>
                  <a:lnTo>
                    <a:pt x="895" y="322"/>
                  </a:lnTo>
                  <a:lnTo>
                    <a:pt x="787" y="358"/>
                  </a:lnTo>
                  <a:lnTo>
                    <a:pt x="685" y="396"/>
                  </a:lnTo>
                  <a:lnTo>
                    <a:pt x="589" y="434"/>
                  </a:lnTo>
                  <a:lnTo>
                    <a:pt x="499" y="474"/>
                  </a:lnTo>
                  <a:lnTo>
                    <a:pt x="416" y="515"/>
                  </a:lnTo>
                  <a:lnTo>
                    <a:pt x="340" y="557"/>
                  </a:lnTo>
                  <a:lnTo>
                    <a:pt x="271" y="601"/>
                  </a:lnTo>
                  <a:lnTo>
                    <a:pt x="210" y="645"/>
                  </a:lnTo>
                  <a:lnTo>
                    <a:pt x="155" y="690"/>
                  </a:lnTo>
                  <a:lnTo>
                    <a:pt x="109" y="738"/>
                  </a:lnTo>
                  <a:lnTo>
                    <a:pt x="70" y="786"/>
                  </a:lnTo>
                  <a:lnTo>
                    <a:pt x="40" y="833"/>
                  </a:lnTo>
                  <a:lnTo>
                    <a:pt x="18" y="883"/>
                  </a:lnTo>
                  <a:lnTo>
                    <a:pt x="5" y="932"/>
                  </a:lnTo>
                  <a:lnTo>
                    <a:pt x="0" y="983"/>
                  </a:lnTo>
                  <a:lnTo>
                    <a:pt x="5" y="1033"/>
                  </a:lnTo>
                  <a:lnTo>
                    <a:pt x="18" y="1083"/>
                  </a:lnTo>
                  <a:lnTo>
                    <a:pt x="40" y="1133"/>
                  </a:lnTo>
                  <a:lnTo>
                    <a:pt x="70" y="1180"/>
                  </a:lnTo>
                  <a:lnTo>
                    <a:pt x="109" y="1228"/>
                  </a:lnTo>
                  <a:lnTo>
                    <a:pt x="155" y="1274"/>
                  </a:lnTo>
                  <a:lnTo>
                    <a:pt x="210" y="1320"/>
                  </a:lnTo>
                  <a:lnTo>
                    <a:pt x="271" y="1364"/>
                  </a:lnTo>
                  <a:lnTo>
                    <a:pt x="340" y="1408"/>
                  </a:lnTo>
                  <a:lnTo>
                    <a:pt x="416" y="1451"/>
                  </a:lnTo>
                  <a:lnTo>
                    <a:pt x="499" y="1491"/>
                  </a:lnTo>
                  <a:lnTo>
                    <a:pt x="589" y="1532"/>
                  </a:lnTo>
                  <a:lnTo>
                    <a:pt x="685" y="1570"/>
                  </a:lnTo>
                  <a:lnTo>
                    <a:pt x="787" y="1608"/>
                  </a:lnTo>
                  <a:lnTo>
                    <a:pt x="895" y="1644"/>
                  </a:lnTo>
                  <a:lnTo>
                    <a:pt x="1009" y="1677"/>
                  </a:lnTo>
                  <a:lnTo>
                    <a:pt x="1128" y="1710"/>
                  </a:lnTo>
                  <a:lnTo>
                    <a:pt x="1254" y="1741"/>
                  </a:lnTo>
                  <a:lnTo>
                    <a:pt x="1384" y="1769"/>
                  </a:lnTo>
                  <a:lnTo>
                    <a:pt x="1518" y="1797"/>
                  </a:lnTo>
                  <a:lnTo>
                    <a:pt x="1658" y="1823"/>
                  </a:lnTo>
                  <a:lnTo>
                    <a:pt x="1802" y="1847"/>
                  </a:lnTo>
                  <a:lnTo>
                    <a:pt x="1951" y="1868"/>
                  </a:lnTo>
                  <a:lnTo>
                    <a:pt x="2103" y="1888"/>
                  </a:lnTo>
                  <a:lnTo>
                    <a:pt x="2258" y="1906"/>
                  </a:lnTo>
                  <a:lnTo>
                    <a:pt x="2418" y="1922"/>
                  </a:lnTo>
                  <a:lnTo>
                    <a:pt x="2582" y="1935"/>
                  </a:lnTo>
                  <a:lnTo>
                    <a:pt x="2747" y="1945"/>
                  </a:lnTo>
                  <a:lnTo>
                    <a:pt x="2917" y="1954"/>
                  </a:lnTo>
                  <a:lnTo>
                    <a:pt x="3088" y="1961"/>
                  </a:lnTo>
                  <a:lnTo>
                    <a:pt x="3262" y="1964"/>
                  </a:lnTo>
                  <a:lnTo>
                    <a:pt x="3438" y="19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5" name="Freeform 42"/>
            <p:cNvSpPr>
              <a:spLocks/>
            </p:cNvSpPr>
            <p:nvPr/>
          </p:nvSpPr>
          <p:spPr bwMode="auto">
            <a:xfrm>
              <a:off x="3262" y="2247"/>
              <a:ext cx="1305" cy="341"/>
            </a:xfrm>
            <a:custGeom>
              <a:avLst/>
              <a:gdLst>
                <a:gd name="T0" fmla="*/ 0 w 3479"/>
                <a:gd name="T1" fmla="*/ 0 h 1022"/>
                <a:gd name="T2" fmla="*/ 0 w 3479"/>
                <a:gd name="T3" fmla="*/ 0 h 1022"/>
                <a:gd name="T4" fmla="*/ 0 w 3479"/>
                <a:gd name="T5" fmla="*/ 0 h 1022"/>
                <a:gd name="T6" fmla="*/ 0 w 3479"/>
                <a:gd name="T7" fmla="*/ 0 h 1022"/>
                <a:gd name="T8" fmla="*/ 0 w 3479"/>
                <a:gd name="T9" fmla="*/ 0 h 1022"/>
                <a:gd name="T10" fmla="*/ 0 w 3479"/>
                <a:gd name="T11" fmla="*/ 0 h 1022"/>
                <a:gd name="T12" fmla="*/ 0 w 3479"/>
                <a:gd name="T13" fmla="*/ 0 h 1022"/>
                <a:gd name="T14" fmla="*/ 0 w 3479"/>
                <a:gd name="T15" fmla="*/ 0 h 1022"/>
                <a:gd name="T16" fmla="*/ 0 w 3479"/>
                <a:gd name="T17" fmla="*/ 0 h 1022"/>
                <a:gd name="T18" fmla="*/ 0 w 3479"/>
                <a:gd name="T19" fmla="*/ 0 h 1022"/>
                <a:gd name="T20" fmla="*/ 0 w 3479"/>
                <a:gd name="T21" fmla="*/ 0 h 1022"/>
                <a:gd name="T22" fmla="*/ 0 w 3479"/>
                <a:gd name="T23" fmla="*/ 0 h 1022"/>
                <a:gd name="T24" fmla="*/ 0 w 3479"/>
                <a:gd name="T25" fmla="*/ 0 h 1022"/>
                <a:gd name="T26" fmla="*/ 0 w 3479"/>
                <a:gd name="T27" fmla="*/ 0 h 1022"/>
                <a:gd name="T28" fmla="*/ 0 w 3479"/>
                <a:gd name="T29" fmla="*/ 0 h 1022"/>
                <a:gd name="T30" fmla="*/ 0 w 3479"/>
                <a:gd name="T31" fmla="*/ 0 h 1022"/>
                <a:gd name="T32" fmla="*/ 0 w 3479"/>
                <a:gd name="T33" fmla="*/ 0 h 1022"/>
                <a:gd name="T34" fmla="*/ 0 w 3479"/>
                <a:gd name="T35" fmla="*/ 0 h 1022"/>
                <a:gd name="T36" fmla="*/ 0 w 3479"/>
                <a:gd name="T37" fmla="*/ 0 h 1022"/>
                <a:gd name="T38" fmla="*/ 0 w 3479"/>
                <a:gd name="T39" fmla="*/ 0 h 1022"/>
                <a:gd name="T40" fmla="*/ 0 w 3479"/>
                <a:gd name="T41" fmla="*/ 0 h 1022"/>
                <a:gd name="T42" fmla="*/ 0 w 3479"/>
                <a:gd name="T43" fmla="*/ 0 h 1022"/>
                <a:gd name="T44" fmla="*/ 0 w 3479"/>
                <a:gd name="T45" fmla="*/ 0 h 1022"/>
                <a:gd name="T46" fmla="*/ 0 w 3479"/>
                <a:gd name="T47" fmla="*/ 0 h 1022"/>
                <a:gd name="T48" fmla="*/ 0 w 3479"/>
                <a:gd name="T49" fmla="*/ 0 h 1022"/>
                <a:gd name="T50" fmla="*/ 0 w 3479"/>
                <a:gd name="T51" fmla="*/ 0 h 1022"/>
                <a:gd name="T52" fmla="*/ 0 w 3479"/>
                <a:gd name="T53" fmla="*/ 0 h 1022"/>
                <a:gd name="T54" fmla="*/ 0 w 3479"/>
                <a:gd name="T55" fmla="*/ 0 h 1022"/>
                <a:gd name="T56" fmla="*/ 0 w 3479"/>
                <a:gd name="T57" fmla="*/ 0 h 1022"/>
                <a:gd name="T58" fmla="*/ 0 w 3479"/>
                <a:gd name="T59" fmla="*/ 0 h 1022"/>
                <a:gd name="T60" fmla="*/ 0 w 3479"/>
                <a:gd name="T61" fmla="*/ 0 h 1022"/>
                <a:gd name="T62" fmla="*/ 0 w 3479"/>
                <a:gd name="T63" fmla="*/ 0 h 1022"/>
                <a:gd name="T64" fmla="*/ 0 w 3479"/>
                <a:gd name="T65" fmla="*/ 0 h 1022"/>
                <a:gd name="T66" fmla="*/ 0 w 3479"/>
                <a:gd name="T67" fmla="*/ 0 h 1022"/>
                <a:gd name="T68" fmla="*/ 0 w 3479"/>
                <a:gd name="T69" fmla="*/ 0 h 1022"/>
                <a:gd name="T70" fmla="*/ 0 w 3479"/>
                <a:gd name="T71" fmla="*/ 0 h 1022"/>
                <a:gd name="T72" fmla="*/ 0 w 3479"/>
                <a:gd name="T73" fmla="*/ 0 h 1022"/>
                <a:gd name="T74" fmla="*/ 0 w 3479"/>
                <a:gd name="T75" fmla="*/ 0 h 1022"/>
                <a:gd name="T76" fmla="*/ 0 w 3479"/>
                <a:gd name="T77" fmla="*/ 0 h 1022"/>
                <a:gd name="T78" fmla="*/ 0 w 3479"/>
                <a:gd name="T79" fmla="*/ 0 h 1022"/>
                <a:gd name="T80" fmla="*/ 0 w 3479"/>
                <a:gd name="T81" fmla="*/ 0 h 1022"/>
                <a:gd name="T82" fmla="*/ 0 w 3479"/>
                <a:gd name="T83" fmla="*/ 0 h 1022"/>
                <a:gd name="T84" fmla="*/ 0 w 3479"/>
                <a:gd name="T85" fmla="*/ 0 h 1022"/>
                <a:gd name="T86" fmla="*/ 0 w 3479"/>
                <a:gd name="T87" fmla="*/ 0 h 10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9"/>
                <a:gd name="T133" fmla="*/ 0 h 1022"/>
                <a:gd name="T134" fmla="*/ 3479 w 3479"/>
                <a:gd name="T135" fmla="*/ 1022 h 10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9" h="1022">
                  <a:moveTo>
                    <a:pt x="3399" y="0"/>
                  </a:moveTo>
                  <a:lnTo>
                    <a:pt x="3399" y="0"/>
                  </a:lnTo>
                  <a:lnTo>
                    <a:pt x="3398" y="21"/>
                  </a:lnTo>
                  <a:lnTo>
                    <a:pt x="3396" y="44"/>
                  </a:lnTo>
                  <a:lnTo>
                    <a:pt x="3391" y="65"/>
                  </a:lnTo>
                  <a:lnTo>
                    <a:pt x="3384" y="87"/>
                  </a:lnTo>
                  <a:lnTo>
                    <a:pt x="3375" y="108"/>
                  </a:lnTo>
                  <a:lnTo>
                    <a:pt x="3365" y="131"/>
                  </a:lnTo>
                  <a:lnTo>
                    <a:pt x="3352" y="152"/>
                  </a:lnTo>
                  <a:lnTo>
                    <a:pt x="3337" y="174"/>
                  </a:lnTo>
                  <a:lnTo>
                    <a:pt x="3319" y="196"/>
                  </a:lnTo>
                  <a:lnTo>
                    <a:pt x="3302" y="218"/>
                  </a:lnTo>
                  <a:lnTo>
                    <a:pt x="3280" y="240"/>
                  </a:lnTo>
                  <a:lnTo>
                    <a:pt x="3258" y="262"/>
                  </a:lnTo>
                  <a:lnTo>
                    <a:pt x="3233" y="284"/>
                  </a:lnTo>
                  <a:lnTo>
                    <a:pt x="3205" y="305"/>
                  </a:lnTo>
                  <a:lnTo>
                    <a:pt x="3177" y="328"/>
                  </a:lnTo>
                  <a:lnTo>
                    <a:pt x="3146" y="349"/>
                  </a:lnTo>
                  <a:lnTo>
                    <a:pt x="3114" y="371"/>
                  </a:lnTo>
                  <a:lnTo>
                    <a:pt x="3079" y="391"/>
                  </a:lnTo>
                  <a:lnTo>
                    <a:pt x="3043" y="412"/>
                  </a:lnTo>
                  <a:lnTo>
                    <a:pt x="3005" y="432"/>
                  </a:lnTo>
                  <a:lnTo>
                    <a:pt x="2965" y="453"/>
                  </a:lnTo>
                  <a:lnTo>
                    <a:pt x="2924" y="473"/>
                  </a:lnTo>
                  <a:lnTo>
                    <a:pt x="2880" y="493"/>
                  </a:lnTo>
                  <a:lnTo>
                    <a:pt x="2835" y="512"/>
                  </a:lnTo>
                  <a:lnTo>
                    <a:pt x="2788" y="531"/>
                  </a:lnTo>
                  <a:lnTo>
                    <a:pt x="2741" y="550"/>
                  </a:lnTo>
                  <a:lnTo>
                    <a:pt x="2691" y="569"/>
                  </a:lnTo>
                  <a:lnTo>
                    <a:pt x="2640" y="587"/>
                  </a:lnTo>
                  <a:lnTo>
                    <a:pt x="2586" y="605"/>
                  </a:lnTo>
                  <a:lnTo>
                    <a:pt x="2533" y="622"/>
                  </a:lnTo>
                  <a:lnTo>
                    <a:pt x="2477" y="639"/>
                  </a:lnTo>
                  <a:lnTo>
                    <a:pt x="2419" y="656"/>
                  </a:lnTo>
                  <a:lnTo>
                    <a:pt x="2360" y="672"/>
                  </a:lnTo>
                  <a:lnTo>
                    <a:pt x="2301" y="688"/>
                  </a:lnTo>
                  <a:lnTo>
                    <a:pt x="2239" y="704"/>
                  </a:lnTo>
                  <a:lnTo>
                    <a:pt x="2176" y="719"/>
                  </a:lnTo>
                  <a:lnTo>
                    <a:pt x="2112" y="734"/>
                  </a:lnTo>
                  <a:lnTo>
                    <a:pt x="2048" y="748"/>
                  </a:lnTo>
                  <a:lnTo>
                    <a:pt x="1981" y="762"/>
                  </a:lnTo>
                  <a:lnTo>
                    <a:pt x="1914" y="776"/>
                  </a:lnTo>
                  <a:lnTo>
                    <a:pt x="1845" y="789"/>
                  </a:lnTo>
                  <a:lnTo>
                    <a:pt x="1775" y="801"/>
                  </a:lnTo>
                  <a:lnTo>
                    <a:pt x="1703" y="813"/>
                  </a:lnTo>
                  <a:lnTo>
                    <a:pt x="1631" y="824"/>
                  </a:lnTo>
                  <a:lnTo>
                    <a:pt x="1558" y="835"/>
                  </a:lnTo>
                  <a:lnTo>
                    <a:pt x="1483" y="846"/>
                  </a:lnTo>
                  <a:lnTo>
                    <a:pt x="1409" y="857"/>
                  </a:lnTo>
                  <a:lnTo>
                    <a:pt x="1333" y="866"/>
                  </a:lnTo>
                  <a:lnTo>
                    <a:pt x="1255" y="874"/>
                  </a:lnTo>
                  <a:lnTo>
                    <a:pt x="1177" y="884"/>
                  </a:lnTo>
                  <a:lnTo>
                    <a:pt x="1097" y="891"/>
                  </a:lnTo>
                  <a:lnTo>
                    <a:pt x="1018" y="899"/>
                  </a:lnTo>
                  <a:lnTo>
                    <a:pt x="937" y="905"/>
                  </a:lnTo>
                  <a:lnTo>
                    <a:pt x="855" y="912"/>
                  </a:lnTo>
                  <a:lnTo>
                    <a:pt x="773" y="917"/>
                  </a:lnTo>
                  <a:lnTo>
                    <a:pt x="690" y="923"/>
                  </a:lnTo>
                  <a:lnTo>
                    <a:pt x="606" y="928"/>
                  </a:lnTo>
                  <a:lnTo>
                    <a:pt x="521" y="931"/>
                  </a:lnTo>
                  <a:lnTo>
                    <a:pt x="436" y="935"/>
                  </a:lnTo>
                  <a:lnTo>
                    <a:pt x="350" y="937"/>
                  </a:lnTo>
                  <a:lnTo>
                    <a:pt x="264" y="940"/>
                  </a:lnTo>
                  <a:lnTo>
                    <a:pt x="176" y="942"/>
                  </a:lnTo>
                  <a:lnTo>
                    <a:pt x="89" y="942"/>
                  </a:lnTo>
                  <a:lnTo>
                    <a:pt x="0" y="943"/>
                  </a:lnTo>
                  <a:lnTo>
                    <a:pt x="0" y="1022"/>
                  </a:lnTo>
                  <a:lnTo>
                    <a:pt x="89" y="1022"/>
                  </a:lnTo>
                  <a:lnTo>
                    <a:pt x="177" y="1021"/>
                  </a:lnTo>
                  <a:lnTo>
                    <a:pt x="265" y="1019"/>
                  </a:lnTo>
                  <a:lnTo>
                    <a:pt x="352" y="1017"/>
                  </a:lnTo>
                  <a:lnTo>
                    <a:pt x="439" y="1015"/>
                  </a:lnTo>
                  <a:lnTo>
                    <a:pt x="524" y="1011"/>
                  </a:lnTo>
                  <a:lnTo>
                    <a:pt x="610" y="1006"/>
                  </a:lnTo>
                  <a:lnTo>
                    <a:pt x="694" y="1002"/>
                  </a:lnTo>
                  <a:lnTo>
                    <a:pt x="778" y="997"/>
                  </a:lnTo>
                  <a:lnTo>
                    <a:pt x="861" y="991"/>
                  </a:lnTo>
                  <a:lnTo>
                    <a:pt x="943" y="985"/>
                  </a:lnTo>
                  <a:lnTo>
                    <a:pt x="1025" y="978"/>
                  </a:lnTo>
                  <a:lnTo>
                    <a:pt x="1106" y="971"/>
                  </a:lnTo>
                  <a:lnTo>
                    <a:pt x="1185" y="962"/>
                  </a:lnTo>
                  <a:lnTo>
                    <a:pt x="1264" y="954"/>
                  </a:lnTo>
                  <a:lnTo>
                    <a:pt x="1342" y="945"/>
                  </a:lnTo>
                  <a:lnTo>
                    <a:pt x="1418" y="935"/>
                  </a:lnTo>
                  <a:lnTo>
                    <a:pt x="1494" y="924"/>
                  </a:lnTo>
                  <a:lnTo>
                    <a:pt x="1569" y="914"/>
                  </a:lnTo>
                  <a:lnTo>
                    <a:pt x="1644" y="903"/>
                  </a:lnTo>
                  <a:lnTo>
                    <a:pt x="1716" y="891"/>
                  </a:lnTo>
                  <a:lnTo>
                    <a:pt x="1788" y="879"/>
                  </a:lnTo>
                  <a:lnTo>
                    <a:pt x="1859" y="866"/>
                  </a:lnTo>
                  <a:lnTo>
                    <a:pt x="1928" y="853"/>
                  </a:lnTo>
                  <a:lnTo>
                    <a:pt x="1997" y="840"/>
                  </a:lnTo>
                  <a:lnTo>
                    <a:pt x="2063" y="826"/>
                  </a:lnTo>
                  <a:lnTo>
                    <a:pt x="2130" y="811"/>
                  </a:lnTo>
                  <a:lnTo>
                    <a:pt x="2194" y="796"/>
                  </a:lnTo>
                  <a:lnTo>
                    <a:pt x="2258" y="781"/>
                  </a:lnTo>
                  <a:lnTo>
                    <a:pt x="2320" y="765"/>
                  </a:lnTo>
                  <a:lnTo>
                    <a:pt x="2382" y="748"/>
                  </a:lnTo>
                  <a:lnTo>
                    <a:pt x="2441" y="732"/>
                  </a:lnTo>
                  <a:lnTo>
                    <a:pt x="2499" y="715"/>
                  </a:lnTo>
                  <a:lnTo>
                    <a:pt x="2555" y="697"/>
                  </a:lnTo>
                  <a:lnTo>
                    <a:pt x="2611" y="680"/>
                  </a:lnTo>
                  <a:lnTo>
                    <a:pt x="2665" y="662"/>
                  </a:lnTo>
                  <a:lnTo>
                    <a:pt x="2718" y="643"/>
                  </a:lnTo>
                  <a:lnTo>
                    <a:pt x="2768" y="624"/>
                  </a:lnTo>
                  <a:lnTo>
                    <a:pt x="2818" y="605"/>
                  </a:lnTo>
                  <a:lnTo>
                    <a:pt x="2866" y="586"/>
                  </a:lnTo>
                  <a:lnTo>
                    <a:pt x="2912" y="565"/>
                  </a:lnTo>
                  <a:lnTo>
                    <a:pt x="2957" y="544"/>
                  </a:lnTo>
                  <a:lnTo>
                    <a:pt x="3000" y="524"/>
                  </a:lnTo>
                  <a:lnTo>
                    <a:pt x="3041" y="502"/>
                  </a:lnTo>
                  <a:lnTo>
                    <a:pt x="3081" y="481"/>
                  </a:lnTo>
                  <a:lnTo>
                    <a:pt x="3120" y="460"/>
                  </a:lnTo>
                  <a:lnTo>
                    <a:pt x="3155" y="437"/>
                  </a:lnTo>
                  <a:lnTo>
                    <a:pt x="3190" y="415"/>
                  </a:lnTo>
                  <a:lnTo>
                    <a:pt x="3223" y="392"/>
                  </a:lnTo>
                  <a:lnTo>
                    <a:pt x="3254" y="368"/>
                  </a:lnTo>
                  <a:lnTo>
                    <a:pt x="3284" y="344"/>
                  </a:lnTo>
                  <a:lnTo>
                    <a:pt x="3311" y="321"/>
                  </a:lnTo>
                  <a:lnTo>
                    <a:pt x="3336" y="296"/>
                  </a:lnTo>
                  <a:lnTo>
                    <a:pt x="3360" y="272"/>
                  </a:lnTo>
                  <a:lnTo>
                    <a:pt x="3381" y="246"/>
                  </a:lnTo>
                  <a:lnTo>
                    <a:pt x="3401" y="221"/>
                  </a:lnTo>
                  <a:lnTo>
                    <a:pt x="3419" y="195"/>
                  </a:lnTo>
                  <a:lnTo>
                    <a:pt x="3435" y="167"/>
                  </a:lnTo>
                  <a:lnTo>
                    <a:pt x="3448" y="141"/>
                  </a:lnTo>
                  <a:lnTo>
                    <a:pt x="3459" y="114"/>
                  </a:lnTo>
                  <a:lnTo>
                    <a:pt x="3467" y="85"/>
                  </a:lnTo>
                  <a:lnTo>
                    <a:pt x="3474" y="57"/>
                  </a:lnTo>
                  <a:lnTo>
                    <a:pt x="3478" y="28"/>
                  </a:lnTo>
                  <a:lnTo>
                    <a:pt x="3479" y="0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6" name="Freeform 43"/>
            <p:cNvSpPr>
              <a:spLocks/>
            </p:cNvSpPr>
            <p:nvPr/>
          </p:nvSpPr>
          <p:spPr bwMode="auto">
            <a:xfrm>
              <a:off x="3262" y="1906"/>
              <a:ext cx="1305" cy="341"/>
            </a:xfrm>
            <a:custGeom>
              <a:avLst/>
              <a:gdLst>
                <a:gd name="T0" fmla="*/ 0 w 3479"/>
                <a:gd name="T1" fmla="*/ 0 h 1023"/>
                <a:gd name="T2" fmla="*/ 0 w 3479"/>
                <a:gd name="T3" fmla="*/ 0 h 1023"/>
                <a:gd name="T4" fmla="*/ 0 w 3479"/>
                <a:gd name="T5" fmla="*/ 0 h 1023"/>
                <a:gd name="T6" fmla="*/ 0 w 3479"/>
                <a:gd name="T7" fmla="*/ 0 h 1023"/>
                <a:gd name="T8" fmla="*/ 0 w 3479"/>
                <a:gd name="T9" fmla="*/ 0 h 1023"/>
                <a:gd name="T10" fmla="*/ 0 w 3479"/>
                <a:gd name="T11" fmla="*/ 0 h 1023"/>
                <a:gd name="T12" fmla="*/ 0 w 3479"/>
                <a:gd name="T13" fmla="*/ 0 h 1023"/>
                <a:gd name="T14" fmla="*/ 0 w 3479"/>
                <a:gd name="T15" fmla="*/ 0 h 1023"/>
                <a:gd name="T16" fmla="*/ 0 w 3479"/>
                <a:gd name="T17" fmla="*/ 0 h 1023"/>
                <a:gd name="T18" fmla="*/ 0 w 3479"/>
                <a:gd name="T19" fmla="*/ 0 h 1023"/>
                <a:gd name="T20" fmla="*/ 0 w 3479"/>
                <a:gd name="T21" fmla="*/ 0 h 1023"/>
                <a:gd name="T22" fmla="*/ 0 w 3479"/>
                <a:gd name="T23" fmla="*/ 0 h 1023"/>
                <a:gd name="T24" fmla="*/ 0 w 3479"/>
                <a:gd name="T25" fmla="*/ 0 h 1023"/>
                <a:gd name="T26" fmla="*/ 0 w 3479"/>
                <a:gd name="T27" fmla="*/ 0 h 1023"/>
                <a:gd name="T28" fmla="*/ 0 w 3479"/>
                <a:gd name="T29" fmla="*/ 0 h 1023"/>
                <a:gd name="T30" fmla="*/ 0 w 3479"/>
                <a:gd name="T31" fmla="*/ 0 h 1023"/>
                <a:gd name="T32" fmla="*/ 0 w 3479"/>
                <a:gd name="T33" fmla="*/ 0 h 1023"/>
                <a:gd name="T34" fmla="*/ 0 w 3479"/>
                <a:gd name="T35" fmla="*/ 0 h 1023"/>
                <a:gd name="T36" fmla="*/ 0 w 3479"/>
                <a:gd name="T37" fmla="*/ 0 h 1023"/>
                <a:gd name="T38" fmla="*/ 0 w 3479"/>
                <a:gd name="T39" fmla="*/ 0 h 1023"/>
                <a:gd name="T40" fmla="*/ 0 w 3479"/>
                <a:gd name="T41" fmla="*/ 0 h 1023"/>
                <a:gd name="T42" fmla="*/ 0 w 3479"/>
                <a:gd name="T43" fmla="*/ 0 h 1023"/>
                <a:gd name="T44" fmla="*/ 0 w 3479"/>
                <a:gd name="T45" fmla="*/ 0 h 1023"/>
                <a:gd name="T46" fmla="*/ 0 w 3479"/>
                <a:gd name="T47" fmla="*/ 0 h 1023"/>
                <a:gd name="T48" fmla="*/ 0 w 3479"/>
                <a:gd name="T49" fmla="*/ 0 h 1023"/>
                <a:gd name="T50" fmla="*/ 0 w 3479"/>
                <a:gd name="T51" fmla="*/ 0 h 1023"/>
                <a:gd name="T52" fmla="*/ 0 w 3479"/>
                <a:gd name="T53" fmla="*/ 0 h 1023"/>
                <a:gd name="T54" fmla="*/ 0 w 3479"/>
                <a:gd name="T55" fmla="*/ 0 h 1023"/>
                <a:gd name="T56" fmla="*/ 0 w 3479"/>
                <a:gd name="T57" fmla="*/ 0 h 1023"/>
                <a:gd name="T58" fmla="*/ 0 w 3479"/>
                <a:gd name="T59" fmla="*/ 0 h 1023"/>
                <a:gd name="T60" fmla="*/ 0 w 3479"/>
                <a:gd name="T61" fmla="*/ 0 h 1023"/>
                <a:gd name="T62" fmla="*/ 0 w 3479"/>
                <a:gd name="T63" fmla="*/ 0 h 1023"/>
                <a:gd name="T64" fmla="*/ 0 w 3479"/>
                <a:gd name="T65" fmla="*/ 0 h 1023"/>
                <a:gd name="T66" fmla="*/ 0 w 3479"/>
                <a:gd name="T67" fmla="*/ 0 h 1023"/>
                <a:gd name="T68" fmla="*/ 0 w 3479"/>
                <a:gd name="T69" fmla="*/ 0 h 1023"/>
                <a:gd name="T70" fmla="*/ 0 w 3479"/>
                <a:gd name="T71" fmla="*/ 0 h 1023"/>
                <a:gd name="T72" fmla="*/ 0 w 3479"/>
                <a:gd name="T73" fmla="*/ 0 h 1023"/>
                <a:gd name="T74" fmla="*/ 0 w 3479"/>
                <a:gd name="T75" fmla="*/ 0 h 1023"/>
                <a:gd name="T76" fmla="*/ 0 w 3479"/>
                <a:gd name="T77" fmla="*/ 0 h 1023"/>
                <a:gd name="T78" fmla="*/ 0 w 3479"/>
                <a:gd name="T79" fmla="*/ 0 h 1023"/>
                <a:gd name="T80" fmla="*/ 0 w 3479"/>
                <a:gd name="T81" fmla="*/ 0 h 1023"/>
                <a:gd name="T82" fmla="*/ 0 w 3479"/>
                <a:gd name="T83" fmla="*/ 0 h 1023"/>
                <a:gd name="T84" fmla="*/ 0 w 3479"/>
                <a:gd name="T85" fmla="*/ 0 h 1023"/>
                <a:gd name="T86" fmla="*/ 0 w 3479"/>
                <a:gd name="T87" fmla="*/ 0 h 10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9"/>
                <a:gd name="T133" fmla="*/ 0 h 1023"/>
                <a:gd name="T134" fmla="*/ 3479 w 3479"/>
                <a:gd name="T135" fmla="*/ 1023 h 10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9" h="1023">
                  <a:moveTo>
                    <a:pt x="0" y="79"/>
                  </a:moveTo>
                  <a:lnTo>
                    <a:pt x="0" y="79"/>
                  </a:lnTo>
                  <a:lnTo>
                    <a:pt x="89" y="80"/>
                  </a:lnTo>
                  <a:lnTo>
                    <a:pt x="176" y="80"/>
                  </a:lnTo>
                  <a:lnTo>
                    <a:pt x="264" y="83"/>
                  </a:lnTo>
                  <a:lnTo>
                    <a:pt x="350" y="84"/>
                  </a:lnTo>
                  <a:lnTo>
                    <a:pt x="436" y="88"/>
                  </a:lnTo>
                  <a:lnTo>
                    <a:pt x="521" y="91"/>
                  </a:lnTo>
                  <a:lnTo>
                    <a:pt x="606" y="95"/>
                  </a:lnTo>
                  <a:lnTo>
                    <a:pt x="690" y="100"/>
                  </a:lnTo>
                  <a:lnTo>
                    <a:pt x="773" y="104"/>
                  </a:lnTo>
                  <a:lnTo>
                    <a:pt x="855" y="110"/>
                  </a:lnTo>
                  <a:lnTo>
                    <a:pt x="937" y="117"/>
                  </a:lnTo>
                  <a:lnTo>
                    <a:pt x="1018" y="123"/>
                  </a:lnTo>
                  <a:lnTo>
                    <a:pt x="1097" y="132"/>
                  </a:lnTo>
                  <a:lnTo>
                    <a:pt x="1177" y="139"/>
                  </a:lnTo>
                  <a:lnTo>
                    <a:pt x="1255" y="148"/>
                  </a:lnTo>
                  <a:lnTo>
                    <a:pt x="1333" y="157"/>
                  </a:lnTo>
                  <a:lnTo>
                    <a:pt x="1409" y="166"/>
                  </a:lnTo>
                  <a:lnTo>
                    <a:pt x="1483" y="177"/>
                  </a:lnTo>
                  <a:lnTo>
                    <a:pt x="1558" y="187"/>
                  </a:lnTo>
                  <a:lnTo>
                    <a:pt x="1631" y="198"/>
                  </a:lnTo>
                  <a:lnTo>
                    <a:pt x="1703" y="210"/>
                  </a:lnTo>
                  <a:lnTo>
                    <a:pt x="1775" y="222"/>
                  </a:lnTo>
                  <a:lnTo>
                    <a:pt x="1845" y="234"/>
                  </a:lnTo>
                  <a:lnTo>
                    <a:pt x="1914" y="247"/>
                  </a:lnTo>
                  <a:lnTo>
                    <a:pt x="1981" y="260"/>
                  </a:lnTo>
                  <a:lnTo>
                    <a:pt x="2048" y="274"/>
                  </a:lnTo>
                  <a:lnTo>
                    <a:pt x="2112" y="288"/>
                  </a:lnTo>
                  <a:lnTo>
                    <a:pt x="2176" y="304"/>
                  </a:lnTo>
                  <a:lnTo>
                    <a:pt x="2239" y="318"/>
                  </a:lnTo>
                  <a:lnTo>
                    <a:pt x="2301" y="334"/>
                  </a:lnTo>
                  <a:lnTo>
                    <a:pt x="2360" y="350"/>
                  </a:lnTo>
                  <a:lnTo>
                    <a:pt x="2419" y="367"/>
                  </a:lnTo>
                  <a:lnTo>
                    <a:pt x="2477" y="384"/>
                  </a:lnTo>
                  <a:lnTo>
                    <a:pt x="2533" y="400"/>
                  </a:lnTo>
                  <a:lnTo>
                    <a:pt x="2586" y="418"/>
                  </a:lnTo>
                  <a:lnTo>
                    <a:pt x="2640" y="436"/>
                  </a:lnTo>
                  <a:lnTo>
                    <a:pt x="2691" y="454"/>
                  </a:lnTo>
                  <a:lnTo>
                    <a:pt x="2741" y="473"/>
                  </a:lnTo>
                  <a:lnTo>
                    <a:pt x="2788" y="492"/>
                  </a:lnTo>
                  <a:lnTo>
                    <a:pt x="2835" y="511"/>
                  </a:lnTo>
                  <a:lnTo>
                    <a:pt x="2880" y="530"/>
                  </a:lnTo>
                  <a:lnTo>
                    <a:pt x="2924" y="550"/>
                  </a:lnTo>
                  <a:lnTo>
                    <a:pt x="2965" y="570"/>
                  </a:lnTo>
                  <a:lnTo>
                    <a:pt x="3005" y="590"/>
                  </a:lnTo>
                  <a:lnTo>
                    <a:pt x="3043" y="610"/>
                  </a:lnTo>
                  <a:lnTo>
                    <a:pt x="3079" y="632"/>
                  </a:lnTo>
                  <a:lnTo>
                    <a:pt x="3114" y="652"/>
                  </a:lnTo>
                  <a:lnTo>
                    <a:pt x="3146" y="673"/>
                  </a:lnTo>
                  <a:lnTo>
                    <a:pt x="3177" y="695"/>
                  </a:lnTo>
                  <a:lnTo>
                    <a:pt x="3205" y="716"/>
                  </a:lnTo>
                  <a:lnTo>
                    <a:pt x="3233" y="739"/>
                  </a:lnTo>
                  <a:lnTo>
                    <a:pt x="3258" y="760"/>
                  </a:lnTo>
                  <a:lnTo>
                    <a:pt x="3280" y="782"/>
                  </a:lnTo>
                  <a:lnTo>
                    <a:pt x="3302" y="804"/>
                  </a:lnTo>
                  <a:lnTo>
                    <a:pt x="3319" y="827"/>
                  </a:lnTo>
                  <a:lnTo>
                    <a:pt x="3337" y="848"/>
                  </a:lnTo>
                  <a:lnTo>
                    <a:pt x="3352" y="871"/>
                  </a:lnTo>
                  <a:lnTo>
                    <a:pt x="3365" y="892"/>
                  </a:lnTo>
                  <a:lnTo>
                    <a:pt x="3375" y="913"/>
                  </a:lnTo>
                  <a:lnTo>
                    <a:pt x="3384" y="936"/>
                  </a:lnTo>
                  <a:lnTo>
                    <a:pt x="3391" y="957"/>
                  </a:lnTo>
                  <a:lnTo>
                    <a:pt x="3396" y="979"/>
                  </a:lnTo>
                  <a:lnTo>
                    <a:pt x="3398" y="1001"/>
                  </a:lnTo>
                  <a:lnTo>
                    <a:pt x="3399" y="1023"/>
                  </a:lnTo>
                  <a:lnTo>
                    <a:pt x="3479" y="1023"/>
                  </a:lnTo>
                  <a:lnTo>
                    <a:pt x="3478" y="994"/>
                  </a:lnTo>
                  <a:lnTo>
                    <a:pt x="3474" y="966"/>
                  </a:lnTo>
                  <a:lnTo>
                    <a:pt x="3467" y="937"/>
                  </a:lnTo>
                  <a:lnTo>
                    <a:pt x="3459" y="909"/>
                  </a:lnTo>
                  <a:lnTo>
                    <a:pt x="3448" y="881"/>
                  </a:lnTo>
                  <a:lnTo>
                    <a:pt x="3435" y="854"/>
                  </a:lnTo>
                  <a:lnTo>
                    <a:pt x="3419" y="828"/>
                  </a:lnTo>
                  <a:lnTo>
                    <a:pt x="3401" y="802"/>
                  </a:lnTo>
                  <a:lnTo>
                    <a:pt x="3381" y="777"/>
                  </a:lnTo>
                  <a:lnTo>
                    <a:pt x="3360" y="751"/>
                  </a:lnTo>
                  <a:lnTo>
                    <a:pt x="3336" y="726"/>
                  </a:lnTo>
                  <a:lnTo>
                    <a:pt x="3311" y="702"/>
                  </a:lnTo>
                  <a:lnTo>
                    <a:pt x="3284" y="678"/>
                  </a:lnTo>
                  <a:lnTo>
                    <a:pt x="3254" y="654"/>
                  </a:lnTo>
                  <a:lnTo>
                    <a:pt x="3223" y="631"/>
                  </a:lnTo>
                  <a:lnTo>
                    <a:pt x="3190" y="608"/>
                  </a:lnTo>
                  <a:lnTo>
                    <a:pt x="3155" y="586"/>
                  </a:lnTo>
                  <a:lnTo>
                    <a:pt x="3120" y="563"/>
                  </a:lnTo>
                  <a:lnTo>
                    <a:pt x="3081" y="542"/>
                  </a:lnTo>
                  <a:lnTo>
                    <a:pt x="3041" y="520"/>
                  </a:lnTo>
                  <a:lnTo>
                    <a:pt x="3000" y="499"/>
                  </a:lnTo>
                  <a:lnTo>
                    <a:pt x="2957" y="477"/>
                  </a:lnTo>
                  <a:lnTo>
                    <a:pt x="2912" y="457"/>
                  </a:lnTo>
                  <a:lnTo>
                    <a:pt x="2866" y="437"/>
                  </a:lnTo>
                  <a:lnTo>
                    <a:pt x="2818" y="418"/>
                  </a:lnTo>
                  <a:lnTo>
                    <a:pt x="2768" y="398"/>
                  </a:lnTo>
                  <a:lnTo>
                    <a:pt x="2718" y="379"/>
                  </a:lnTo>
                  <a:lnTo>
                    <a:pt x="2665" y="361"/>
                  </a:lnTo>
                  <a:lnTo>
                    <a:pt x="2611" y="342"/>
                  </a:lnTo>
                  <a:lnTo>
                    <a:pt x="2555" y="324"/>
                  </a:lnTo>
                  <a:lnTo>
                    <a:pt x="2499" y="307"/>
                  </a:lnTo>
                  <a:lnTo>
                    <a:pt x="2441" y="290"/>
                  </a:lnTo>
                  <a:lnTo>
                    <a:pt x="2382" y="273"/>
                  </a:lnTo>
                  <a:lnTo>
                    <a:pt x="2320" y="258"/>
                  </a:lnTo>
                  <a:lnTo>
                    <a:pt x="2258" y="242"/>
                  </a:lnTo>
                  <a:lnTo>
                    <a:pt x="2194" y="227"/>
                  </a:lnTo>
                  <a:lnTo>
                    <a:pt x="2130" y="211"/>
                  </a:lnTo>
                  <a:lnTo>
                    <a:pt x="2063" y="197"/>
                  </a:lnTo>
                  <a:lnTo>
                    <a:pt x="1997" y="183"/>
                  </a:lnTo>
                  <a:lnTo>
                    <a:pt x="1928" y="170"/>
                  </a:lnTo>
                  <a:lnTo>
                    <a:pt x="1859" y="157"/>
                  </a:lnTo>
                  <a:lnTo>
                    <a:pt x="1788" y="143"/>
                  </a:lnTo>
                  <a:lnTo>
                    <a:pt x="1716" y="132"/>
                  </a:lnTo>
                  <a:lnTo>
                    <a:pt x="1644" y="120"/>
                  </a:lnTo>
                  <a:lnTo>
                    <a:pt x="1569" y="109"/>
                  </a:lnTo>
                  <a:lnTo>
                    <a:pt x="1494" y="98"/>
                  </a:lnTo>
                  <a:lnTo>
                    <a:pt x="1418" y="88"/>
                  </a:lnTo>
                  <a:lnTo>
                    <a:pt x="1342" y="78"/>
                  </a:lnTo>
                  <a:lnTo>
                    <a:pt x="1264" y="69"/>
                  </a:lnTo>
                  <a:lnTo>
                    <a:pt x="1185" y="60"/>
                  </a:lnTo>
                  <a:lnTo>
                    <a:pt x="1106" y="52"/>
                  </a:lnTo>
                  <a:lnTo>
                    <a:pt x="1025" y="45"/>
                  </a:lnTo>
                  <a:lnTo>
                    <a:pt x="943" y="38"/>
                  </a:lnTo>
                  <a:lnTo>
                    <a:pt x="861" y="32"/>
                  </a:lnTo>
                  <a:lnTo>
                    <a:pt x="778" y="26"/>
                  </a:lnTo>
                  <a:lnTo>
                    <a:pt x="694" y="20"/>
                  </a:lnTo>
                  <a:lnTo>
                    <a:pt x="610" y="15"/>
                  </a:lnTo>
                  <a:lnTo>
                    <a:pt x="524" y="12"/>
                  </a:lnTo>
                  <a:lnTo>
                    <a:pt x="439" y="8"/>
                  </a:lnTo>
                  <a:lnTo>
                    <a:pt x="352" y="6"/>
                  </a:lnTo>
                  <a:lnTo>
                    <a:pt x="265" y="3"/>
                  </a:lnTo>
                  <a:lnTo>
                    <a:pt x="177" y="2"/>
                  </a:lnTo>
                  <a:lnTo>
                    <a:pt x="89" y="1"/>
                  </a:lnTo>
                  <a:lnTo>
                    <a:pt x="0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7" name="Freeform 44"/>
            <p:cNvSpPr>
              <a:spLocks/>
            </p:cNvSpPr>
            <p:nvPr/>
          </p:nvSpPr>
          <p:spPr bwMode="auto">
            <a:xfrm>
              <a:off x="1958" y="1906"/>
              <a:ext cx="1304" cy="341"/>
            </a:xfrm>
            <a:custGeom>
              <a:avLst/>
              <a:gdLst>
                <a:gd name="T0" fmla="*/ 0 w 3478"/>
                <a:gd name="T1" fmla="*/ 0 h 1023"/>
                <a:gd name="T2" fmla="*/ 0 w 3478"/>
                <a:gd name="T3" fmla="*/ 0 h 1023"/>
                <a:gd name="T4" fmla="*/ 0 w 3478"/>
                <a:gd name="T5" fmla="*/ 0 h 1023"/>
                <a:gd name="T6" fmla="*/ 0 w 3478"/>
                <a:gd name="T7" fmla="*/ 0 h 1023"/>
                <a:gd name="T8" fmla="*/ 0 w 3478"/>
                <a:gd name="T9" fmla="*/ 0 h 1023"/>
                <a:gd name="T10" fmla="*/ 0 w 3478"/>
                <a:gd name="T11" fmla="*/ 0 h 1023"/>
                <a:gd name="T12" fmla="*/ 0 w 3478"/>
                <a:gd name="T13" fmla="*/ 0 h 1023"/>
                <a:gd name="T14" fmla="*/ 0 w 3478"/>
                <a:gd name="T15" fmla="*/ 0 h 1023"/>
                <a:gd name="T16" fmla="*/ 0 w 3478"/>
                <a:gd name="T17" fmla="*/ 0 h 1023"/>
                <a:gd name="T18" fmla="*/ 0 w 3478"/>
                <a:gd name="T19" fmla="*/ 0 h 1023"/>
                <a:gd name="T20" fmla="*/ 0 w 3478"/>
                <a:gd name="T21" fmla="*/ 0 h 1023"/>
                <a:gd name="T22" fmla="*/ 0 w 3478"/>
                <a:gd name="T23" fmla="*/ 0 h 1023"/>
                <a:gd name="T24" fmla="*/ 0 w 3478"/>
                <a:gd name="T25" fmla="*/ 0 h 1023"/>
                <a:gd name="T26" fmla="*/ 0 w 3478"/>
                <a:gd name="T27" fmla="*/ 0 h 1023"/>
                <a:gd name="T28" fmla="*/ 0 w 3478"/>
                <a:gd name="T29" fmla="*/ 0 h 1023"/>
                <a:gd name="T30" fmla="*/ 0 w 3478"/>
                <a:gd name="T31" fmla="*/ 0 h 1023"/>
                <a:gd name="T32" fmla="*/ 0 w 3478"/>
                <a:gd name="T33" fmla="*/ 0 h 1023"/>
                <a:gd name="T34" fmla="*/ 0 w 3478"/>
                <a:gd name="T35" fmla="*/ 0 h 1023"/>
                <a:gd name="T36" fmla="*/ 0 w 3478"/>
                <a:gd name="T37" fmla="*/ 0 h 1023"/>
                <a:gd name="T38" fmla="*/ 0 w 3478"/>
                <a:gd name="T39" fmla="*/ 0 h 1023"/>
                <a:gd name="T40" fmla="*/ 0 w 3478"/>
                <a:gd name="T41" fmla="*/ 0 h 1023"/>
                <a:gd name="T42" fmla="*/ 0 w 3478"/>
                <a:gd name="T43" fmla="*/ 0 h 1023"/>
                <a:gd name="T44" fmla="*/ 0 w 3478"/>
                <a:gd name="T45" fmla="*/ 0 h 1023"/>
                <a:gd name="T46" fmla="*/ 0 w 3478"/>
                <a:gd name="T47" fmla="*/ 0 h 1023"/>
                <a:gd name="T48" fmla="*/ 0 w 3478"/>
                <a:gd name="T49" fmla="*/ 0 h 1023"/>
                <a:gd name="T50" fmla="*/ 0 w 3478"/>
                <a:gd name="T51" fmla="*/ 0 h 1023"/>
                <a:gd name="T52" fmla="*/ 0 w 3478"/>
                <a:gd name="T53" fmla="*/ 0 h 1023"/>
                <a:gd name="T54" fmla="*/ 0 w 3478"/>
                <a:gd name="T55" fmla="*/ 0 h 1023"/>
                <a:gd name="T56" fmla="*/ 0 w 3478"/>
                <a:gd name="T57" fmla="*/ 0 h 1023"/>
                <a:gd name="T58" fmla="*/ 0 w 3478"/>
                <a:gd name="T59" fmla="*/ 0 h 1023"/>
                <a:gd name="T60" fmla="*/ 0 w 3478"/>
                <a:gd name="T61" fmla="*/ 0 h 1023"/>
                <a:gd name="T62" fmla="*/ 0 w 3478"/>
                <a:gd name="T63" fmla="*/ 0 h 1023"/>
                <a:gd name="T64" fmla="*/ 0 w 3478"/>
                <a:gd name="T65" fmla="*/ 0 h 1023"/>
                <a:gd name="T66" fmla="*/ 0 w 3478"/>
                <a:gd name="T67" fmla="*/ 0 h 1023"/>
                <a:gd name="T68" fmla="*/ 0 w 3478"/>
                <a:gd name="T69" fmla="*/ 0 h 1023"/>
                <a:gd name="T70" fmla="*/ 0 w 3478"/>
                <a:gd name="T71" fmla="*/ 0 h 1023"/>
                <a:gd name="T72" fmla="*/ 0 w 3478"/>
                <a:gd name="T73" fmla="*/ 0 h 1023"/>
                <a:gd name="T74" fmla="*/ 0 w 3478"/>
                <a:gd name="T75" fmla="*/ 0 h 1023"/>
                <a:gd name="T76" fmla="*/ 0 w 3478"/>
                <a:gd name="T77" fmla="*/ 0 h 1023"/>
                <a:gd name="T78" fmla="*/ 0 w 3478"/>
                <a:gd name="T79" fmla="*/ 0 h 1023"/>
                <a:gd name="T80" fmla="*/ 0 w 3478"/>
                <a:gd name="T81" fmla="*/ 0 h 1023"/>
                <a:gd name="T82" fmla="*/ 0 w 3478"/>
                <a:gd name="T83" fmla="*/ 0 h 1023"/>
                <a:gd name="T84" fmla="*/ 0 w 3478"/>
                <a:gd name="T85" fmla="*/ 0 h 1023"/>
                <a:gd name="T86" fmla="*/ 0 w 3478"/>
                <a:gd name="T87" fmla="*/ 0 h 10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8"/>
                <a:gd name="T133" fmla="*/ 0 h 1023"/>
                <a:gd name="T134" fmla="*/ 3478 w 3478"/>
                <a:gd name="T135" fmla="*/ 1023 h 10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8" h="1023">
                  <a:moveTo>
                    <a:pt x="80" y="1023"/>
                  </a:moveTo>
                  <a:lnTo>
                    <a:pt x="80" y="1023"/>
                  </a:lnTo>
                  <a:lnTo>
                    <a:pt x="81" y="1001"/>
                  </a:lnTo>
                  <a:lnTo>
                    <a:pt x="83" y="979"/>
                  </a:lnTo>
                  <a:lnTo>
                    <a:pt x="88" y="957"/>
                  </a:lnTo>
                  <a:lnTo>
                    <a:pt x="95" y="936"/>
                  </a:lnTo>
                  <a:lnTo>
                    <a:pt x="105" y="913"/>
                  </a:lnTo>
                  <a:lnTo>
                    <a:pt x="115" y="892"/>
                  </a:lnTo>
                  <a:lnTo>
                    <a:pt x="127" y="871"/>
                  </a:lnTo>
                  <a:lnTo>
                    <a:pt x="143" y="848"/>
                  </a:lnTo>
                  <a:lnTo>
                    <a:pt x="159" y="827"/>
                  </a:lnTo>
                  <a:lnTo>
                    <a:pt x="178" y="804"/>
                  </a:lnTo>
                  <a:lnTo>
                    <a:pt x="198" y="782"/>
                  </a:lnTo>
                  <a:lnTo>
                    <a:pt x="222" y="760"/>
                  </a:lnTo>
                  <a:lnTo>
                    <a:pt x="247" y="739"/>
                  </a:lnTo>
                  <a:lnTo>
                    <a:pt x="273" y="716"/>
                  </a:lnTo>
                  <a:lnTo>
                    <a:pt x="302" y="695"/>
                  </a:lnTo>
                  <a:lnTo>
                    <a:pt x="333" y="673"/>
                  </a:lnTo>
                  <a:lnTo>
                    <a:pt x="366" y="652"/>
                  </a:lnTo>
                  <a:lnTo>
                    <a:pt x="400" y="632"/>
                  </a:lnTo>
                  <a:lnTo>
                    <a:pt x="436" y="610"/>
                  </a:lnTo>
                  <a:lnTo>
                    <a:pt x="474" y="590"/>
                  </a:lnTo>
                  <a:lnTo>
                    <a:pt x="515" y="570"/>
                  </a:lnTo>
                  <a:lnTo>
                    <a:pt x="556" y="550"/>
                  </a:lnTo>
                  <a:lnTo>
                    <a:pt x="599" y="530"/>
                  </a:lnTo>
                  <a:lnTo>
                    <a:pt x="644" y="511"/>
                  </a:lnTo>
                  <a:lnTo>
                    <a:pt x="690" y="492"/>
                  </a:lnTo>
                  <a:lnTo>
                    <a:pt x="739" y="473"/>
                  </a:lnTo>
                  <a:lnTo>
                    <a:pt x="789" y="454"/>
                  </a:lnTo>
                  <a:lnTo>
                    <a:pt x="840" y="436"/>
                  </a:lnTo>
                  <a:lnTo>
                    <a:pt x="892" y="418"/>
                  </a:lnTo>
                  <a:lnTo>
                    <a:pt x="947" y="400"/>
                  </a:lnTo>
                  <a:lnTo>
                    <a:pt x="1003" y="384"/>
                  </a:lnTo>
                  <a:lnTo>
                    <a:pt x="1060" y="367"/>
                  </a:lnTo>
                  <a:lnTo>
                    <a:pt x="1118" y="350"/>
                  </a:lnTo>
                  <a:lnTo>
                    <a:pt x="1179" y="334"/>
                  </a:lnTo>
                  <a:lnTo>
                    <a:pt x="1239" y="318"/>
                  </a:lnTo>
                  <a:lnTo>
                    <a:pt x="1302" y="304"/>
                  </a:lnTo>
                  <a:lnTo>
                    <a:pt x="1367" y="288"/>
                  </a:lnTo>
                  <a:lnTo>
                    <a:pt x="1432" y="274"/>
                  </a:lnTo>
                  <a:lnTo>
                    <a:pt x="1499" y="260"/>
                  </a:lnTo>
                  <a:lnTo>
                    <a:pt x="1566" y="247"/>
                  </a:lnTo>
                  <a:lnTo>
                    <a:pt x="1635" y="234"/>
                  </a:lnTo>
                  <a:lnTo>
                    <a:pt x="1704" y="222"/>
                  </a:lnTo>
                  <a:lnTo>
                    <a:pt x="1775" y="210"/>
                  </a:lnTo>
                  <a:lnTo>
                    <a:pt x="1848" y="198"/>
                  </a:lnTo>
                  <a:lnTo>
                    <a:pt x="1922" y="187"/>
                  </a:lnTo>
                  <a:lnTo>
                    <a:pt x="1995" y="177"/>
                  </a:lnTo>
                  <a:lnTo>
                    <a:pt x="2070" y="166"/>
                  </a:lnTo>
                  <a:lnTo>
                    <a:pt x="2147" y="157"/>
                  </a:lnTo>
                  <a:lnTo>
                    <a:pt x="2225" y="148"/>
                  </a:lnTo>
                  <a:lnTo>
                    <a:pt x="2302" y="139"/>
                  </a:lnTo>
                  <a:lnTo>
                    <a:pt x="2381" y="132"/>
                  </a:lnTo>
                  <a:lnTo>
                    <a:pt x="2461" y="123"/>
                  </a:lnTo>
                  <a:lnTo>
                    <a:pt x="2542" y="117"/>
                  </a:lnTo>
                  <a:lnTo>
                    <a:pt x="2624" y="110"/>
                  </a:lnTo>
                  <a:lnTo>
                    <a:pt x="2706" y="104"/>
                  </a:lnTo>
                  <a:lnTo>
                    <a:pt x="2789" y="100"/>
                  </a:lnTo>
                  <a:lnTo>
                    <a:pt x="2873" y="95"/>
                  </a:lnTo>
                  <a:lnTo>
                    <a:pt x="2958" y="91"/>
                  </a:lnTo>
                  <a:lnTo>
                    <a:pt x="3043" y="88"/>
                  </a:lnTo>
                  <a:lnTo>
                    <a:pt x="3129" y="84"/>
                  </a:lnTo>
                  <a:lnTo>
                    <a:pt x="3216" y="83"/>
                  </a:lnTo>
                  <a:lnTo>
                    <a:pt x="3302" y="80"/>
                  </a:lnTo>
                  <a:lnTo>
                    <a:pt x="3390" y="80"/>
                  </a:lnTo>
                  <a:lnTo>
                    <a:pt x="3478" y="79"/>
                  </a:lnTo>
                  <a:lnTo>
                    <a:pt x="3478" y="0"/>
                  </a:lnTo>
                  <a:lnTo>
                    <a:pt x="3390" y="1"/>
                  </a:lnTo>
                  <a:lnTo>
                    <a:pt x="3301" y="2"/>
                  </a:lnTo>
                  <a:lnTo>
                    <a:pt x="3213" y="3"/>
                  </a:lnTo>
                  <a:lnTo>
                    <a:pt x="3127" y="6"/>
                  </a:lnTo>
                  <a:lnTo>
                    <a:pt x="3040" y="8"/>
                  </a:lnTo>
                  <a:lnTo>
                    <a:pt x="2954" y="12"/>
                  </a:lnTo>
                  <a:lnTo>
                    <a:pt x="2869" y="15"/>
                  </a:lnTo>
                  <a:lnTo>
                    <a:pt x="2784" y="20"/>
                  </a:lnTo>
                  <a:lnTo>
                    <a:pt x="2701" y="26"/>
                  </a:lnTo>
                  <a:lnTo>
                    <a:pt x="2618" y="32"/>
                  </a:lnTo>
                  <a:lnTo>
                    <a:pt x="2536" y="38"/>
                  </a:lnTo>
                  <a:lnTo>
                    <a:pt x="2455" y="45"/>
                  </a:lnTo>
                  <a:lnTo>
                    <a:pt x="2374" y="52"/>
                  </a:lnTo>
                  <a:lnTo>
                    <a:pt x="2295" y="60"/>
                  </a:lnTo>
                  <a:lnTo>
                    <a:pt x="2215" y="69"/>
                  </a:lnTo>
                  <a:lnTo>
                    <a:pt x="2138" y="78"/>
                  </a:lnTo>
                  <a:lnTo>
                    <a:pt x="2061" y="88"/>
                  </a:lnTo>
                  <a:lnTo>
                    <a:pt x="1985" y="98"/>
                  </a:lnTo>
                  <a:lnTo>
                    <a:pt x="1910" y="109"/>
                  </a:lnTo>
                  <a:lnTo>
                    <a:pt x="1836" y="120"/>
                  </a:lnTo>
                  <a:lnTo>
                    <a:pt x="1764" y="132"/>
                  </a:lnTo>
                  <a:lnTo>
                    <a:pt x="1691" y="143"/>
                  </a:lnTo>
                  <a:lnTo>
                    <a:pt x="1621" y="157"/>
                  </a:lnTo>
                  <a:lnTo>
                    <a:pt x="1551" y="170"/>
                  </a:lnTo>
                  <a:lnTo>
                    <a:pt x="1482" y="183"/>
                  </a:lnTo>
                  <a:lnTo>
                    <a:pt x="1415" y="197"/>
                  </a:lnTo>
                  <a:lnTo>
                    <a:pt x="1349" y="211"/>
                  </a:lnTo>
                  <a:lnTo>
                    <a:pt x="1285" y="227"/>
                  </a:lnTo>
                  <a:lnTo>
                    <a:pt x="1220" y="242"/>
                  </a:lnTo>
                  <a:lnTo>
                    <a:pt x="1159" y="258"/>
                  </a:lnTo>
                  <a:lnTo>
                    <a:pt x="1098" y="273"/>
                  </a:lnTo>
                  <a:lnTo>
                    <a:pt x="1039" y="290"/>
                  </a:lnTo>
                  <a:lnTo>
                    <a:pt x="980" y="307"/>
                  </a:lnTo>
                  <a:lnTo>
                    <a:pt x="923" y="324"/>
                  </a:lnTo>
                  <a:lnTo>
                    <a:pt x="867" y="342"/>
                  </a:lnTo>
                  <a:lnTo>
                    <a:pt x="814" y="361"/>
                  </a:lnTo>
                  <a:lnTo>
                    <a:pt x="762" y="379"/>
                  </a:lnTo>
                  <a:lnTo>
                    <a:pt x="711" y="398"/>
                  </a:lnTo>
                  <a:lnTo>
                    <a:pt x="661" y="418"/>
                  </a:lnTo>
                  <a:lnTo>
                    <a:pt x="613" y="437"/>
                  </a:lnTo>
                  <a:lnTo>
                    <a:pt x="567" y="457"/>
                  </a:lnTo>
                  <a:lnTo>
                    <a:pt x="523" y="477"/>
                  </a:lnTo>
                  <a:lnTo>
                    <a:pt x="479" y="499"/>
                  </a:lnTo>
                  <a:lnTo>
                    <a:pt x="437" y="520"/>
                  </a:lnTo>
                  <a:lnTo>
                    <a:pt x="398" y="542"/>
                  </a:lnTo>
                  <a:lnTo>
                    <a:pt x="360" y="563"/>
                  </a:lnTo>
                  <a:lnTo>
                    <a:pt x="323" y="586"/>
                  </a:lnTo>
                  <a:lnTo>
                    <a:pt x="289" y="608"/>
                  </a:lnTo>
                  <a:lnTo>
                    <a:pt x="257" y="631"/>
                  </a:lnTo>
                  <a:lnTo>
                    <a:pt x="225" y="654"/>
                  </a:lnTo>
                  <a:lnTo>
                    <a:pt x="196" y="678"/>
                  </a:lnTo>
                  <a:lnTo>
                    <a:pt x="169" y="702"/>
                  </a:lnTo>
                  <a:lnTo>
                    <a:pt x="143" y="726"/>
                  </a:lnTo>
                  <a:lnTo>
                    <a:pt x="119" y="751"/>
                  </a:lnTo>
                  <a:lnTo>
                    <a:pt x="97" y="777"/>
                  </a:lnTo>
                  <a:lnTo>
                    <a:pt x="78" y="802"/>
                  </a:lnTo>
                  <a:lnTo>
                    <a:pt x="61" y="828"/>
                  </a:lnTo>
                  <a:lnTo>
                    <a:pt x="45" y="854"/>
                  </a:lnTo>
                  <a:lnTo>
                    <a:pt x="32" y="881"/>
                  </a:lnTo>
                  <a:lnTo>
                    <a:pt x="20" y="909"/>
                  </a:lnTo>
                  <a:lnTo>
                    <a:pt x="12" y="937"/>
                  </a:lnTo>
                  <a:lnTo>
                    <a:pt x="6" y="966"/>
                  </a:lnTo>
                  <a:lnTo>
                    <a:pt x="1" y="994"/>
                  </a:lnTo>
                  <a:lnTo>
                    <a:pt x="0" y="1023"/>
                  </a:lnTo>
                  <a:lnTo>
                    <a:pt x="80" y="1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8" name="Freeform 45"/>
            <p:cNvSpPr>
              <a:spLocks/>
            </p:cNvSpPr>
            <p:nvPr/>
          </p:nvSpPr>
          <p:spPr bwMode="auto">
            <a:xfrm>
              <a:off x="1958" y="2247"/>
              <a:ext cx="1304" cy="341"/>
            </a:xfrm>
            <a:custGeom>
              <a:avLst/>
              <a:gdLst>
                <a:gd name="T0" fmla="*/ 0 w 3478"/>
                <a:gd name="T1" fmla="*/ 0 h 1022"/>
                <a:gd name="T2" fmla="*/ 0 w 3478"/>
                <a:gd name="T3" fmla="*/ 0 h 1022"/>
                <a:gd name="T4" fmla="*/ 0 w 3478"/>
                <a:gd name="T5" fmla="*/ 0 h 1022"/>
                <a:gd name="T6" fmla="*/ 0 w 3478"/>
                <a:gd name="T7" fmla="*/ 0 h 1022"/>
                <a:gd name="T8" fmla="*/ 0 w 3478"/>
                <a:gd name="T9" fmla="*/ 0 h 1022"/>
                <a:gd name="T10" fmla="*/ 0 w 3478"/>
                <a:gd name="T11" fmla="*/ 0 h 1022"/>
                <a:gd name="T12" fmla="*/ 0 w 3478"/>
                <a:gd name="T13" fmla="*/ 0 h 1022"/>
                <a:gd name="T14" fmla="*/ 0 w 3478"/>
                <a:gd name="T15" fmla="*/ 0 h 1022"/>
                <a:gd name="T16" fmla="*/ 0 w 3478"/>
                <a:gd name="T17" fmla="*/ 0 h 1022"/>
                <a:gd name="T18" fmla="*/ 0 w 3478"/>
                <a:gd name="T19" fmla="*/ 0 h 1022"/>
                <a:gd name="T20" fmla="*/ 0 w 3478"/>
                <a:gd name="T21" fmla="*/ 0 h 1022"/>
                <a:gd name="T22" fmla="*/ 0 w 3478"/>
                <a:gd name="T23" fmla="*/ 0 h 1022"/>
                <a:gd name="T24" fmla="*/ 0 w 3478"/>
                <a:gd name="T25" fmla="*/ 0 h 1022"/>
                <a:gd name="T26" fmla="*/ 0 w 3478"/>
                <a:gd name="T27" fmla="*/ 0 h 1022"/>
                <a:gd name="T28" fmla="*/ 0 w 3478"/>
                <a:gd name="T29" fmla="*/ 0 h 1022"/>
                <a:gd name="T30" fmla="*/ 0 w 3478"/>
                <a:gd name="T31" fmla="*/ 0 h 1022"/>
                <a:gd name="T32" fmla="*/ 0 w 3478"/>
                <a:gd name="T33" fmla="*/ 0 h 1022"/>
                <a:gd name="T34" fmla="*/ 0 w 3478"/>
                <a:gd name="T35" fmla="*/ 0 h 1022"/>
                <a:gd name="T36" fmla="*/ 0 w 3478"/>
                <a:gd name="T37" fmla="*/ 0 h 1022"/>
                <a:gd name="T38" fmla="*/ 0 w 3478"/>
                <a:gd name="T39" fmla="*/ 0 h 1022"/>
                <a:gd name="T40" fmla="*/ 0 w 3478"/>
                <a:gd name="T41" fmla="*/ 0 h 1022"/>
                <a:gd name="T42" fmla="*/ 0 w 3478"/>
                <a:gd name="T43" fmla="*/ 0 h 1022"/>
                <a:gd name="T44" fmla="*/ 0 w 3478"/>
                <a:gd name="T45" fmla="*/ 0 h 1022"/>
                <a:gd name="T46" fmla="*/ 0 w 3478"/>
                <a:gd name="T47" fmla="*/ 0 h 1022"/>
                <a:gd name="T48" fmla="*/ 0 w 3478"/>
                <a:gd name="T49" fmla="*/ 0 h 1022"/>
                <a:gd name="T50" fmla="*/ 0 w 3478"/>
                <a:gd name="T51" fmla="*/ 0 h 1022"/>
                <a:gd name="T52" fmla="*/ 0 w 3478"/>
                <a:gd name="T53" fmla="*/ 0 h 1022"/>
                <a:gd name="T54" fmla="*/ 0 w 3478"/>
                <a:gd name="T55" fmla="*/ 0 h 1022"/>
                <a:gd name="T56" fmla="*/ 0 w 3478"/>
                <a:gd name="T57" fmla="*/ 0 h 1022"/>
                <a:gd name="T58" fmla="*/ 0 w 3478"/>
                <a:gd name="T59" fmla="*/ 0 h 1022"/>
                <a:gd name="T60" fmla="*/ 0 w 3478"/>
                <a:gd name="T61" fmla="*/ 0 h 1022"/>
                <a:gd name="T62" fmla="*/ 0 w 3478"/>
                <a:gd name="T63" fmla="*/ 0 h 1022"/>
                <a:gd name="T64" fmla="*/ 0 w 3478"/>
                <a:gd name="T65" fmla="*/ 0 h 1022"/>
                <a:gd name="T66" fmla="*/ 0 w 3478"/>
                <a:gd name="T67" fmla="*/ 0 h 1022"/>
                <a:gd name="T68" fmla="*/ 0 w 3478"/>
                <a:gd name="T69" fmla="*/ 0 h 1022"/>
                <a:gd name="T70" fmla="*/ 0 w 3478"/>
                <a:gd name="T71" fmla="*/ 0 h 1022"/>
                <a:gd name="T72" fmla="*/ 0 w 3478"/>
                <a:gd name="T73" fmla="*/ 0 h 1022"/>
                <a:gd name="T74" fmla="*/ 0 w 3478"/>
                <a:gd name="T75" fmla="*/ 0 h 1022"/>
                <a:gd name="T76" fmla="*/ 0 w 3478"/>
                <a:gd name="T77" fmla="*/ 0 h 1022"/>
                <a:gd name="T78" fmla="*/ 0 w 3478"/>
                <a:gd name="T79" fmla="*/ 0 h 1022"/>
                <a:gd name="T80" fmla="*/ 0 w 3478"/>
                <a:gd name="T81" fmla="*/ 0 h 1022"/>
                <a:gd name="T82" fmla="*/ 0 w 3478"/>
                <a:gd name="T83" fmla="*/ 0 h 1022"/>
                <a:gd name="T84" fmla="*/ 0 w 3478"/>
                <a:gd name="T85" fmla="*/ 0 h 1022"/>
                <a:gd name="T86" fmla="*/ 0 w 3478"/>
                <a:gd name="T87" fmla="*/ 0 h 10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8"/>
                <a:gd name="T133" fmla="*/ 0 h 1022"/>
                <a:gd name="T134" fmla="*/ 3478 w 3478"/>
                <a:gd name="T135" fmla="*/ 1022 h 10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8" h="1022">
                  <a:moveTo>
                    <a:pt x="3478" y="943"/>
                  </a:moveTo>
                  <a:lnTo>
                    <a:pt x="3478" y="943"/>
                  </a:lnTo>
                  <a:lnTo>
                    <a:pt x="3390" y="942"/>
                  </a:lnTo>
                  <a:lnTo>
                    <a:pt x="3302" y="942"/>
                  </a:lnTo>
                  <a:lnTo>
                    <a:pt x="3216" y="940"/>
                  </a:lnTo>
                  <a:lnTo>
                    <a:pt x="3129" y="937"/>
                  </a:lnTo>
                  <a:lnTo>
                    <a:pt x="3043" y="935"/>
                  </a:lnTo>
                  <a:lnTo>
                    <a:pt x="2958" y="931"/>
                  </a:lnTo>
                  <a:lnTo>
                    <a:pt x="2873" y="928"/>
                  </a:lnTo>
                  <a:lnTo>
                    <a:pt x="2789" y="923"/>
                  </a:lnTo>
                  <a:lnTo>
                    <a:pt x="2706" y="917"/>
                  </a:lnTo>
                  <a:lnTo>
                    <a:pt x="2624" y="912"/>
                  </a:lnTo>
                  <a:lnTo>
                    <a:pt x="2542" y="905"/>
                  </a:lnTo>
                  <a:lnTo>
                    <a:pt x="2461" y="899"/>
                  </a:lnTo>
                  <a:lnTo>
                    <a:pt x="2381" y="891"/>
                  </a:lnTo>
                  <a:lnTo>
                    <a:pt x="2302" y="884"/>
                  </a:lnTo>
                  <a:lnTo>
                    <a:pt x="2225" y="874"/>
                  </a:lnTo>
                  <a:lnTo>
                    <a:pt x="2147" y="866"/>
                  </a:lnTo>
                  <a:lnTo>
                    <a:pt x="2070" y="857"/>
                  </a:lnTo>
                  <a:lnTo>
                    <a:pt x="1995" y="846"/>
                  </a:lnTo>
                  <a:lnTo>
                    <a:pt x="1922" y="835"/>
                  </a:lnTo>
                  <a:lnTo>
                    <a:pt x="1848" y="824"/>
                  </a:lnTo>
                  <a:lnTo>
                    <a:pt x="1775" y="813"/>
                  </a:lnTo>
                  <a:lnTo>
                    <a:pt x="1704" y="801"/>
                  </a:lnTo>
                  <a:lnTo>
                    <a:pt x="1635" y="789"/>
                  </a:lnTo>
                  <a:lnTo>
                    <a:pt x="1566" y="776"/>
                  </a:lnTo>
                  <a:lnTo>
                    <a:pt x="1499" y="762"/>
                  </a:lnTo>
                  <a:lnTo>
                    <a:pt x="1432" y="748"/>
                  </a:lnTo>
                  <a:lnTo>
                    <a:pt x="1367" y="734"/>
                  </a:lnTo>
                  <a:lnTo>
                    <a:pt x="1302" y="719"/>
                  </a:lnTo>
                  <a:lnTo>
                    <a:pt x="1239" y="704"/>
                  </a:lnTo>
                  <a:lnTo>
                    <a:pt x="1179" y="688"/>
                  </a:lnTo>
                  <a:lnTo>
                    <a:pt x="1118" y="672"/>
                  </a:lnTo>
                  <a:lnTo>
                    <a:pt x="1060" y="656"/>
                  </a:lnTo>
                  <a:lnTo>
                    <a:pt x="1003" y="639"/>
                  </a:lnTo>
                  <a:lnTo>
                    <a:pt x="947" y="622"/>
                  </a:lnTo>
                  <a:lnTo>
                    <a:pt x="892" y="605"/>
                  </a:lnTo>
                  <a:lnTo>
                    <a:pt x="840" y="587"/>
                  </a:lnTo>
                  <a:lnTo>
                    <a:pt x="789" y="569"/>
                  </a:lnTo>
                  <a:lnTo>
                    <a:pt x="739" y="550"/>
                  </a:lnTo>
                  <a:lnTo>
                    <a:pt x="690" y="531"/>
                  </a:lnTo>
                  <a:lnTo>
                    <a:pt x="644" y="512"/>
                  </a:lnTo>
                  <a:lnTo>
                    <a:pt x="599" y="493"/>
                  </a:lnTo>
                  <a:lnTo>
                    <a:pt x="556" y="473"/>
                  </a:lnTo>
                  <a:lnTo>
                    <a:pt x="515" y="453"/>
                  </a:lnTo>
                  <a:lnTo>
                    <a:pt x="474" y="432"/>
                  </a:lnTo>
                  <a:lnTo>
                    <a:pt x="436" y="412"/>
                  </a:lnTo>
                  <a:lnTo>
                    <a:pt x="400" y="391"/>
                  </a:lnTo>
                  <a:lnTo>
                    <a:pt x="366" y="371"/>
                  </a:lnTo>
                  <a:lnTo>
                    <a:pt x="333" y="349"/>
                  </a:lnTo>
                  <a:lnTo>
                    <a:pt x="302" y="328"/>
                  </a:lnTo>
                  <a:lnTo>
                    <a:pt x="273" y="305"/>
                  </a:lnTo>
                  <a:lnTo>
                    <a:pt x="247" y="284"/>
                  </a:lnTo>
                  <a:lnTo>
                    <a:pt x="222" y="262"/>
                  </a:lnTo>
                  <a:lnTo>
                    <a:pt x="198" y="240"/>
                  </a:lnTo>
                  <a:lnTo>
                    <a:pt x="178" y="218"/>
                  </a:lnTo>
                  <a:lnTo>
                    <a:pt x="159" y="196"/>
                  </a:lnTo>
                  <a:lnTo>
                    <a:pt x="143" y="174"/>
                  </a:lnTo>
                  <a:lnTo>
                    <a:pt x="127" y="152"/>
                  </a:lnTo>
                  <a:lnTo>
                    <a:pt x="115" y="131"/>
                  </a:lnTo>
                  <a:lnTo>
                    <a:pt x="105" y="108"/>
                  </a:lnTo>
                  <a:lnTo>
                    <a:pt x="95" y="87"/>
                  </a:lnTo>
                  <a:lnTo>
                    <a:pt x="88" y="65"/>
                  </a:lnTo>
                  <a:lnTo>
                    <a:pt x="83" y="44"/>
                  </a:lnTo>
                  <a:lnTo>
                    <a:pt x="81" y="21"/>
                  </a:lnTo>
                  <a:lnTo>
                    <a:pt x="80" y="0"/>
                  </a:lnTo>
                  <a:lnTo>
                    <a:pt x="0" y="0"/>
                  </a:lnTo>
                  <a:lnTo>
                    <a:pt x="1" y="28"/>
                  </a:lnTo>
                  <a:lnTo>
                    <a:pt x="6" y="57"/>
                  </a:lnTo>
                  <a:lnTo>
                    <a:pt x="12" y="85"/>
                  </a:lnTo>
                  <a:lnTo>
                    <a:pt x="20" y="114"/>
                  </a:lnTo>
                  <a:lnTo>
                    <a:pt x="32" y="141"/>
                  </a:lnTo>
                  <a:lnTo>
                    <a:pt x="45" y="167"/>
                  </a:lnTo>
                  <a:lnTo>
                    <a:pt x="61" y="195"/>
                  </a:lnTo>
                  <a:lnTo>
                    <a:pt x="78" y="221"/>
                  </a:lnTo>
                  <a:lnTo>
                    <a:pt x="97" y="246"/>
                  </a:lnTo>
                  <a:lnTo>
                    <a:pt x="119" y="272"/>
                  </a:lnTo>
                  <a:lnTo>
                    <a:pt x="143" y="296"/>
                  </a:lnTo>
                  <a:lnTo>
                    <a:pt x="169" y="321"/>
                  </a:lnTo>
                  <a:lnTo>
                    <a:pt x="196" y="344"/>
                  </a:lnTo>
                  <a:lnTo>
                    <a:pt x="225" y="368"/>
                  </a:lnTo>
                  <a:lnTo>
                    <a:pt x="257" y="392"/>
                  </a:lnTo>
                  <a:lnTo>
                    <a:pt x="289" y="415"/>
                  </a:lnTo>
                  <a:lnTo>
                    <a:pt x="323" y="437"/>
                  </a:lnTo>
                  <a:lnTo>
                    <a:pt x="360" y="460"/>
                  </a:lnTo>
                  <a:lnTo>
                    <a:pt x="398" y="481"/>
                  </a:lnTo>
                  <a:lnTo>
                    <a:pt x="437" y="502"/>
                  </a:lnTo>
                  <a:lnTo>
                    <a:pt x="479" y="524"/>
                  </a:lnTo>
                  <a:lnTo>
                    <a:pt x="523" y="544"/>
                  </a:lnTo>
                  <a:lnTo>
                    <a:pt x="567" y="565"/>
                  </a:lnTo>
                  <a:lnTo>
                    <a:pt x="613" y="586"/>
                  </a:lnTo>
                  <a:lnTo>
                    <a:pt x="661" y="605"/>
                  </a:lnTo>
                  <a:lnTo>
                    <a:pt x="711" y="624"/>
                  </a:lnTo>
                  <a:lnTo>
                    <a:pt x="762" y="643"/>
                  </a:lnTo>
                  <a:lnTo>
                    <a:pt x="814" y="662"/>
                  </a:lnTo>
                  <a:lnTo>
                    <a:pt x="867" y="680"/>
                  </a:lnTo>
                  <a:lnTo>
                    <a:pt x="923" y="697"/>
                  </a:lnTo>
                  <a:lnTo>
                    <a:pt x="980" y="715"/>
                  </a:lnTo>
                  <a:lnTo>
                    <a:pt x="1039" y="732"/>
                  </a:lnTo>
                  <a:lnTo>
                    <a:pt x="1098" y="748"/>
                  </a:lnTo>
                  <a:lnTo>
                    <a:pt x="1159" y="765"/>
                  </a:lnTo>
                  <a:lnTo>
                    <a:pt x="1220" y="781"/>
                  </a:lnTo>
                  <a:lnTo>
                    <a:pt x="1285" y="796"/>
                  </a:lnTo>
                  <a:lnTo>
                    <a:pt x="1349" y="811"/>
                  </a:lnTo>
                  <a:lnTo>
                    <a:pt x="1415" y="826"/>
                  </a:lnTo>
                  <a:lnTo>
                    <a:pt x="1482" y="840"/>
                  </a:lnTo>
                  <a:lnTo>
                    <a:pt x="1551" y="853"/>
                  </a:lnTo>
                  <a:lnTo>
                    <a:pt x="1621" y="866"/>
                  </a:lnTo>
                  <a:lnTo>
                    <a:pt x="1691" y="879"/>
                  </a:lnTo>
                  <a:lnTo>
                    <a:pt x="1764" y="891"/>
                  </a:lnTo>
                  <a:lnTo>
                    <a:pt x="1836" y="903"/>
                  </a:lnTo>
                  <a:lnTo>
                    <a:pt x="1910" y="914"/>
                  </a:lnTo>
                  <a:lnTo>
                    <a:pt x="1985" y="924"/>
                  </a:lnTo>
                  <a:lnTo>
                    <a:pt x="2061" y="935"/>
                  </a:lnTo>
                  <a:lnTo>
                    <a:pt x="2138" y="945"/>
                  </a:lnTo>
                  <a:lnTo>
                    <a:pt x="2215" y="954"/>
                  </a:lnTo>
                  <a:lnTo>
                    <a:pt x="2295" y="962"/>
                  </a:lnTo>
                  <a:lnTo>
                    <a:pt x="2374" y="971"/>
                  </a:lnTo>
                  <a:lnTo>
                    <a:pt x="2455" y="978"/>
                  </a:lnTo>
                  <a:lnTo>
                    <a:pt x="2536" y="985"/>
                  </a:lnTo>
                  <a:lnTo>
                    <a:pt x="2618" y="991"/>
                  </a:lnTo>
                  <a:lnTo>
                    <a:pt x="2701" y="997"/>
                  </a:lnTo>
                  <a:lnTo>
                    <a:pt x="2784" y="1002"/>
                  </a:lnTo>
                  <a:lnTo>
                    <a:pt x="2869" y="1006"/>
                  </a:lnTo>
                  <a:lnTo>
                    <a:pt x="2954" y="1011"/>
                  </a:lnTo>
                  <a:lnTo>
                    <a:pt x="3040" y="1015"/>
                  </a:lnTo>
                  <a:lnTo>
                    <a:pt x="3127" y="1017"/>
                  </a:lnTo>
                  <a:lnTo>
                    <a:pt x="3213" y="1019"/>
                  </a:lnTo>
                  <a:lnTo>
                    <a:pt x="3301" y="1021"/>
                  </a:lnTo>
                  <a:lnTo>
                    <a:pt x="3390" y="1022"/>
                  </a:lnTo>
                  <a:lnTo>
                    <a:pt x="3478" y="1022"/>
                  </a:lnTo>
                  <a:lnTo>
                    <a:pt x="3478" y="9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367" name="Rectangle 46"/>
            <p:cNvSpPr>
              <a:spLocks noChangeArrowheads="1"/>
            </p:cNvSpPr>
            <p:nvPr/>
          </p:nvSpPr>
          <p:spPr bwMode="auto">
            <a:xfrm>
              <a:off x="2138" y="2077"/>
              <a:ext cx="2191" cy="2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HYPERGLYCEMIA</a:t>
              </a:r>
              <a:endParaRPr kumimoji="0" lang="en-US" sz="248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515128" name="Rectangle 56"/>
          <p:cNvSpPr>
            <a:spLocks noChangeArrowheads="1"/>
          </p:cNvSpPr>
          <p:nvPr/>
        </p:nvSpPr>
        <p:spPr bwMode="auto">
          <a:xfrm>
            <a:off x="3448066" y="1186872"/>
            <a:ext cx="2154238" cy="492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Decreased</a:t>
            </a:r>
            <a:b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Incretin Effect</a:t>
            </a:r>
            <a:endParaRPr kumimoji="0" lang="en-US" sz="177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88" name="Freeform 57"/>
          <p:cNvSpPr>
            <a:spLocks/>
          </p:cNvSpPr>
          <p:nvPr/>
        </p:nvSpPr>
        <p:spPr bwMode="auto">
          <a:xfrm>
            <a:off x="4400566" y="2101850"/>
            <a:ext cx="142875" cy="936625"/>
          </a:xfrm>
          <a:custGeom>
            <a:avLst/>
            <a:gdLst>
              <a:gd name="T0" fmla="*/ 2147483646 w 106"/>
              <a:gd name="T1" fmla="*/ 0 h 692"/>
              <a:gd name="T2" fmla="*/ 2147483646 w 106"/>
              <a:gd name="T3" fmla="*/ 2147483646 h 692"/>
              <a:gd name="T4" fmla="*/ 2147483646 w 106"/>
              <a:gd name="T5" fmla="*/ 2147483646 h 692"/>
              <a:gd name="T6" fmla="*/ 2147483646 w 106"/>
              <a:gd name="T7" fmla="*/ 2147483646 h 692"/>
              <a:gd name="T8" fmla="*/ 2147483646 w 106"/>
              <a:gd name="T9" fmla="*/ 2147483646 h 692"/>
              <a:gd name="T10" fmla="*/ 2147483646 w 106"/>
              <a:gd name="T11" fmla="*/ 2147483646 h 692"/>
              <a:gd name="T12" fmla="*/ 2147483646 w 106"/>
              <a:gd name="T13" fmla="*/ 2147483646 h 692"/>
              <a:gd name="T14" fmla="*/ 2147483646 w 106"/>
              <a:gd name="T15" fmla="*/ 2147483646 h 692"/>
              <a:gd name="T16" fmla="*/ 2147483646 w 106"/>
              <a:gd name="T17" fmla="*/ 2147483646 h 6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6"/>
              <a:gd name="T28" fmla="*/ 0 h 692"/>
              <a:gd name="T29" fmla="*/ 106 w 106"/>
              <a:gd name="T30" fmla="*/ 692 h 6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6" h="692">
                <a:moveTo>
                  <a:pt x="40" y="0"/>
                </a:moveTo>
                <a:cubicBezTo>
                  <a:pt x="74" y="14"/>
                  <a:pt x="106" y="27"/>
                  <a:pt x="104" y="53"/>
                </a:cubicBezTo>
                <a:cubicBezTo>
                  <a:pt x="103" y="79"/>
                  <a:pt x="33" y="125"/>
                  <a:pt x="30" y="153"/>
                </a:cubicBezTo>
                <a:cubicBezTo>
                  <a:pt x="28" y="180"/>
                  <a:pt x="91" y="195"/>
                  <a:pt x="90" y="221"/>
                </a:cubicBezTo>
                <a:cubicBezTo>
                  <a:pt x="88" y="248"/>
                  <a:pt x="22" y="289"/>
                  <a:pt x="20" y="315"/>
                </a:cubicBezTo>
                <a:cubicBezTo>
                  <a:pt x="19" y="341"/>
                  <a:pt x="88" y="352"/>
                  <a:pt x="84" y="377"/>
                </a:cubicBezTo>
                <a:cubicBezTo>
                  <a:pt x="82" y="402"/>
                  <a:pt x="11" y="441"/>
                  <a:pt x="5" y="464"/>
                </a:cubicBezTo>
                <a:cubicBezTo>
                  <a:pt x="0" y="487"/>
                  <a:pt x="50" y="482"/>
                  <a:pt x="51" y="520"/>
                </a:cubicBezTo>
                <a:cubicBezTo>
                  <a:pt x="52" y="558"/>
                  <a:pt x="17" y="656"/>
                  <a:pt x="8" y="692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089" name="Freeform 55"/>
          <p:cNvSpPr>
            <a:spLocks/>
          </p:cNvSpPr>
          <p:nvPr/>
        </p:nvSpPr>
        <p:spPr bwMode="auto">
          <a:xfrm rot="5261489">
            <a:off x="1907397" y="2274094"/>
            <a:ext cx="1014413" cy="796925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090" name="Freeform 58"/>
          <p:cNvSpPr>
            <a:spLocks/>
          </p:cNvSpPr>
          <p:nvPr/>
        </p:nvSpPr>
        <p:spPr bwMode="auto">
          <a:xfrm>
            <a:off x="601734" y="1540854"/>
            <a:ext cx="2679700" cy="1050925"/>
          </a:xfrm>
          <a:custGeom>
            <a:avLst/>
            <a:gdLst>
              <a:gd name="T0" fmla="*/ 2147483646 w 6317"/>
              <a:gd name="T1" fmla="*/ 2147483646 h 2779"/>
              <a:gd name="T2" fmla="*/ 2147483646 w 6317"/>
              <a:gd name="T3" fmla="*/ 2147483646 h 2779"/>
              <a:gd name="T4" fmla="*/ 2147483646 w 6317"/>
              <a:gd name="T5" fmla="*/ 2147483646 h 2779"/>
              <a:gd name="T6" fmla="*/ 2147483646 w 6317"/>
              <a:gd name="T7" fmla="*/ 2147483646 h 2779"/>
              <a:gd name="T8" fmla="*/ 2147483646 w 6317"/>
              <a:gd name="T9" fmla="*/ 2147483646 h 2779"/>
              <a:gd name="T10" fmla="*/ 2147483646 w 6317"/>
              <a:gd name="T11" fmla="*/ 2147483646 h 2779"/>
              <a:gd name="T12" fmla="*/ 2147483646 w 6317"/>
              <a:gd name="T13" fmla="*/ 2147483646 h 2779"/>
              <a:gd name="T14" fmla="*/ 2147483646 w 6317"/>
              <a:gd name="T15" fmla="*/ 2147483646 h 2779"/>
              <a:gd name="T16" fmla="*/ 2147483646 w 6317"/>
              <a:gd name="T17" fmla="*/ 2147483646 h 2779"/>
              <a:gd name="T18" fmla="*/ 2147483646 w 6317"/>
              <a:gd name="T19" fmla="*/ 2147483646 h 2779"/>
              <a:gd name="T20" fmla="*/ 2147483646 w 6317"/>
              <a:gd name="T21" fmla="*/ 2147483646 h 2779"/>
              <a:gd name="T22" fmla="*/ 2147483646 w 6317"/>
              <a:gd name="T23" fmla="*/ 2147483646 h 2779"/>
              <a:gd name="T24" fmla="*/ 2147483646 w 6317"/>
              <a:gd name="T25" fmla="*/ 2147483646 h 2779"/>
              <a:gd name="T26" fmla="*/ 2147483646 w 6317"/>
              <a:gd name="T27" fmla="*/ 2147483646 h 2779"/>
              <a:gd name="T28" fmla="*/ 2147483646 w 6317"/>
              <a:gd name="T29" fmla="*/ 2147483646 h 2779"/>
              <a:gd name="T30" fmla="*/ 2147483646 w 6317"/>
              <a:gd name="T31" fmla="*/ 2147483646 h 2779"/>
              <a:gd name="T32" fmla="*/ 2147483646 w 6317"/>
              <a:gd name="T33" fmla="*/ 2147483646 h 2779"/>
              <a:gd name="T34" fmla="*/ 2147483646 w 6317"/>
              <a:gd name="T35" fmla="*/ 2147483646 h 2779"/>
              <a:gd name="T36" fmla="*/ 2147483646 w 6317"/>
              <a:gd name="T37" fmla="*/ 2147483646 h 2779"/>
              <a:gd name="T38" fmla="*/ 2147483646 w 6317"/>
              <a:gd name="T39" fmla="*/ 2147483646 h 2779"/>
              <a:gd name="T40" fmla="*/ 2147483646 w 6317"/>
              <a:gd name="T41" fmla="*/ 2147483646 h 2779"/>
              <a:gd name="T42" fmla="*/ 2147483646 w 6317"/>
              <a:gd name="T43" fmla="*/ 2147483646 h 2779"/>
              <a:gd name="T44" fmla="*/ 2147483646 w 6317"/>
              <a:gd name="T45" fmla="*/ 2147483646 h 2779"/>
              <a:gd name="T46" fmla="*/ 2147483646 w 6317"/>
              <a:gd name="T47" fmla="*/ 2147483646 h 2779"/>
              <a:gd name="T48" fmla="*/ 2147483646 w 6317"/>
              <a:gd name="T49" fmla="*/ 2147483646 h 2779"/>
              <a:gd name="T50" fmla="*/ 2147483646 w 6317"/>
              <a:gd name="T51" fmla="*/ 2147483646 h 2779"/>
              <a:gd name="T52" fmla="*/ 2147483646 w 6317"/>
              <a:gd name="T53" fmla="*/ 2147483646 h 2779"/>
              <a:gd name="T54" fmla="*/ 2147483646 w 6317"/>
              <a:gd name="T55" fmla="*/ 2147483646 h 2779"/>
              <a:gd name="T56" fmla="*/ 2147483646 w 6317"/>
              <a:gd name="T57" fmla="*/ 2147483646 h 2779"/>
              <a:gd name="T58" fmla="*/ 2147483646 w 6317"/>
              <a:gd name="T59" fmla="*/ 2147483646 h 2779"/>
              <a:gd name="T60" fmla="*/ 2147483646 w 6317"/>
              <a:gd name="T61" fmla="*/ 2147483646 h 2779"/>
              <a:gd name="T62" fmla="*/ 2147483646 w 6317"/>
              <a:gd name="T63" fmla="*/ 2147483646 h 2779"/>
              <a:gd name="T64" fmla="*/ 2147483646 w 6317"/>
              <a:gd name="T65" fmla="*/ 2147483646 h 2779"/>
              <a:gd name="T66" fmla="*/ 2147483646 w 6317"/>
              <a:gd name="T67" fmla="*/ 2147483646 h 2779"/>
              <a:gd name="T68" fmla="*/ 2147483646 w 6317"/>
              <a:gd name="T69" fmla="*/ 2147483646 h 2779"/>
              <a:gd name="T70" fmla="*/ 2147483646 w 6317"/>
              <a:gd name="T71" fmla="*/ 2147483646 h 2779"/>
              <a:gd name="T72" fmla="*/ 2147483646 w 6317"/>
              <a:gd name="T73" fmla="*/ 2147483646 h 2779"/>
              <a:gd name="T74" fmla="*/ 2147483646 w 6317"/>
              <a:gd name="T75" fmla="*/ 2147483646 h 2779"/>
              <a:gd name="T76" fmla="*/ 2147483646 w 6317"/>
              <a:gd name="T77" fmla="*/ 2147483646 h 2779"/>
              <a:gd name="T78" fmla="*/ 2147483646 w 6317"/>
              <a:gd name="T79" fmla="*/ 2147483646 h 2779"/>
              <a:gd name="T80" fmla="*/ 2147483646 w 6317"/>
              <a:gd name="T81" fmla="*/ 2147483646 h 2779"/>
              <a:gd name="T82" fmla="*/ 2147483646 w 6317"/>
              <a:gd name="T83" fmla="*/ 2147483646 h 2779"/>
              <a:gd name="T84" fmla="*/ 2147483646 w 6317"/>
              <a:gd name="T85" fmla="*/ 2147483646 h 2779"/>
              <a:gd name="T86" fmla="*/ 2147483646 w 6317"/>
              <a:gd name="T87" fmla="*/ 2147483646 h 2779"/>
              <a:gd name="T88" fmla="*/ 2147483646 w 6317"/>
              <a:gd name="T89" fmla="*/ 2147483646 h 2779"/>
              <a:gd name="T90" fmla="*/ 2147483646 w 6317"/>
              <a:gd name="T91" fmla="*/ 2147483646 h 2779"/>
              <a:gd name="T92" fmla="*/ 2147483646 w 6317"/>
              <a:gd name="T93" fmla="*/ 2147483646 h 2779"/>
              <a:gd name="T94" fmla="*/ 2147483646 w 6317"/>
              <a:gd name="T95" fmla="*/ 2147483646 h 2779"/>
              <a:gd name="T96" fmla="*/ 2147483646 w 6317"/>
              <a:gd name="T97" fmla="*/ 2147483646 h 2779"/>
              <a:gd name="T98" fmla="*/ 2147483646 w 6317"/>
              <a:gd name="T99" fmla="*/ 2147483646 h 2779"/>
              <a:gd name="T100" fmla="*/ 2147483646 w 6317"/>
              <a:gd name="T101" fmla="*/ 2147483646 h 2779"/>
              <a:gd name="T102" fmla="*/ 2147483646 w 6317"/>
              <a:gd name="T103" fmla="*/ 2147483646 h 2779"/>
              <a:gd name="T104" fmla="*/ 2147483646 w 6317"/>
              <a:gd name="T105" fmla="*/ 2147483646 h 2779"/>
              <a:gd name="T106" fmla="*/ 2147483646 w 6317"/>
              <a:gd name="T107" fmla="*/ 2147483646 h 2779"/>
              <a:gd name="T108" fmla="*/ 2147483646 w 6317"/>
              <a:gd name="T109" fmla="*/ 2147483646 h 2779"/>
              <a:gd name="T110" fmla="*/ 2147483646 w 6317"/>
              <a:gd name="T111" fmla="*/ 2147483646 h 2779"/>
              <a:gd name="T112" fmla="*/ 2147483646 w 6317"/>
              <a:gd name="T113" fmla="*/ 2147483646 h 2779"/>
              <a:gd name="T114" fmla="*/ 2147483646 w 6317"/>
              <a:gd name="T115" fmla="*/ 2147483646 h 2779"/>
              <a:gd name="T116" fmla="*/ 2147483646 w 6317"/>
              <a:gd name="T117" fmla="*/ 2147483646 h 2779"/>
              <a:gd name="T118" fmla="*/ 2147483646 w 6317"/>
              <a:gd name="T119" fmla="*/ 2147483646 h 2779"/>
              <a:gd name="T120" fmla="*/ 2147483646 w 6317"/>
              <a:gd name="T121" fmla="*/ 2147483646 h 2779"/>
              <a:gd name="T122" fmla="*/ 2147483646 w 6317"/>
              <a:gd name="T123" fmla="*/ 2147483646 h 2779"/>
              <a:gd name="T124" fmla="*/ 2147483646 w 6317"/>
              <a:gd name="T125" fmla="*/ 2147483646 h 27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17"/>
              <a:gd name="T190" fmla="*/ 0 h 2779"/>
              <a:gd name="T191" fmla="*/ 6317 w 6317"/>
              <a:gd name="T192" fmla="*/ 2779 h 277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17" h="2779">
                <a:moveTo>
                  <a:pt x="4701" y="444"/>
                </a:moveTo>
                <a:lnTo>
                  <a:pt x="4678" y="439"/>
                </a:lnTo>
                <a:lnTo>
                  <a:pt x="4654" y="435"/>
                </a:lnTo>
                <a:lnTo>
                  <a:pt x="4631" y="431"/>
                </a:lnTo>
                <a:lnTo>
                  <a:pt x="4609" y="429"/>
                </a:lnTo>
                <a:lnTo>
                  <a:pt x="4587" y="428"/>
                </a:lnTo>
                <a:lnTo>
                  <a:pt x="4567" y="427"/>
                </a:lnTo>
                <a:lnTo>
                  <a:pt x="4547" y="425"/>
                </a:lnTo>
                <a:lnTo>
                  <a:pt x="4528" y="427"/>
                </a:lnTo>
                <a:lnTo>
                  <a:pt x="4490" y="428"/>
                </a:lnTo>
                <a:lnTo>
                  <a:pt x="4454" y="431"/>
                </a:lnTo>
                <a:lnTo>
                  <a:pt x="4421" y="437"/>
                </a:lnTo>
                <a:lnTo>
                  <a:pt x="4389" y="443"/>
                </a:lnTo>
                <a:lnTo>
                  <a:pt x="4326" y="456"/>
                </a:lnTo>
                <a:lnTo>
                  <a:pt x="4265" y="468"/>
                </a:lnTo>
                <a:lnTo>
                  <a:pt x="4234" y="473"/>
                </a:lnTo>
                <a:lnTo>
                  <a:pt x="4203" y="477"/>
                </a:lnTo>
                <a:lnTo>
                  <a:pt x="4171" y="478"/>
                </a:lnTo>
                <a:lnTo>
                  <a:pt x="4138" y="478"/>
                </a:lnTo>
                <a:lnTo>
                  <a:pt x="4117" y="475"/>
                </a:lnTo>
                <a:lnTo>
                  <a:pt x="4098" y="473"/>
                </a:lnTo>
                <a:lnTo>
                  <a:pt x="4080" y="471"/>
                </a:lnTo>
                <a:lnTo>
                  <a:pt x="4062" y="466"/>
                </a:lnTo>
                <a:lnTo>
                  <a:pt x="4031" y="458"/>
                </a:lnTo>
                <a:lnTo>
                  <a:pt x="4001" y="447"/>
                </a:lnTo>
                <a:lnTo>
                  <a:pt x="3948" y="422"/>
                </a:lnTo>
                <a:lnTo>
                  <a:pt x="3892" y="397"/>
                </a:lnTo>
                <a:lnTo>
                  <a:pt x="3877" y="391"/>
                </a:lnTo>
                <a:lnTo>
                  <a:pt x="3860" y="386"/>
                </a:lnTo>
                <a:lnTo>
                  <a:pt x="3843" y="380"/>
                </a:lnTo>
                <a:lnTo>
                  <a:pt x="3825" y="376"/>
                </a:lnTo>
                <a:lnTo>
                  <a:pt x="3805" y="371"/>
                </a:lnTo>
                <a:lnTo>
                  <a:pt x="3785" y="367"/>
                </a:lnTo>
                <a:lnTo>
                  <a:pt x="3762" y="364"/>
                </a:lnTo>
                <a:lnTo>
                  <a:pt x="3739" y="361"/>
                </a:lnTo>
                <a:lnTo>
                  <a:pt x="3713" y="359"/>
                </a:lnTo>
                <a:lnTo>
                  <a:pt x="3685" y="358"/>
                </a:lnTo>
                <a:lnTo>
                  <a:pt x="3656" y="357"/>
                </a:lnTo>
                <a:lnTo>
                  <a:pt x="3623" y="358"/>
                </a:lnTo>
                <a:lnTo>
                  <a:pt x="3589" y="359"/>
                </a:lnTo>
                <a:lnTo>
                  <a:pt x="3552" y="361"/>
                </a:lnTo>
                <a:lnTo>
                  <a:pt x="3513" y="364"/>
                </a:lnTo>
                <a:lnTo>
                  <a:pt x="3471" y="368"/>
                </a:lnTo>
                <a:lnTo>
                  <a:pt x="3448" y="371"/>
                </a:lnTo>
                <a:lnTo>
                  <a:pt x="3426" y="371"/>
                </a:lnTo>
                <a:lnTo>
                  <a:pt x="3407" y="370"/>
                </a:lnTo>
                <a:lnTo>
                  <a:pt x="3388" y="367"/>
                </a:lnTo>
                <a:lnTo>
                  <a:pt x="3371" y="364"/>
                </a:lnTo>
                <a:lnTo>
                  <a:pt x="3355" y="359"/>
                </a:lnTo>
                <a:lnTo>
                  <a:pt x="3339" y="353"/>
                </a:lnTo>
                <a:lnTo>
                  <a:pt x="3325" y="347"/>
                </a:lnTo>
                <a:lnTo>
                  <a:pt x="3297" y="332"/>
                </a:lnTo>
                <a:lnTo>
                  <a:pt x="3268" y="314"/>
                </a:lnTo>
                <a:lnTo>
                  <a:pt x="3240" y="296"/>
                </a:lnTo>
                <a:lnTo>
                  <a:pt x="3209" y="276"/>
                </a:lnTo>
                <a:lnTo>
                  <a:pt x="3192" y="266"/>
                </a:lnTo>
                <a:lnTo>
                  <a:pt x="3173" y="257"/>
                </a:lnTo>
                <a:lnTo>
                  <a:pt x="3154" y="248"/>
                </a:lnTo>
                <a:lnTo>
                  <a:pt x="3134" y="240"/>
                </a:lnTo>
                <a:lnTo>
                  <a:pt x="3111" y="232"/>
                </a:lnTo>
                <a:lnTo>
                  <a:pt x="3086" y="225"/>
                </a:lnTo>
                <a:lnTo>
                  <a:pt x="3060" y="218"/>
                </a:lnTo>
                <a:lnTo>
                  <a:pt x="3032" y="212"/>
                </a:lnTo>
                <a:lnTo>
                  <a:pt x="3001" y="207"/>
                </a:lnTo>
                <a:lnTo>
                  <a:pt x="2967" y="203"/>
                </a:lnTo>
                <a:lnTo>
                  <a:pt x="2932" y="201"/>
                </a:lnTo>
                <a:lnTo>
                  <a:pt x="2893" y="198"/>
                </a:lnTo>
                <a:lnTo>
                  <a:pt x="2851" y="200"/>
                </a:lnTo>
                <a:lnTo>
                  <a:pt x="2805" y="201"/>
                </a:lnTo>
                <a:lnTo>
                  <a:pt x="2757" y="204"/>
                </a:lnTo>
                <a:lnTo>
                  <a:pt x="2704" y="209"/>
                </a:lnTo>
                <a:lnTo>
                  <a:pt x="2683" y="208"/>
                </a:lnTo>
                <a:lnTo>
                  <a:pt x="2648" y="209"/>
                </a:lnTo>
                <a:lnTo>
                  <a:pt x="2639" y="210"/>
                </a:lnTo>
                <a:lnTo>
                  <a:pt x="2631" y="212"/>
                </a:lnTo>
                <a:lnTo>
                  <a:pt x="2623" y="213"/>
                </a:lnTo>
                <a:lnTo>
                  <a:pt x="2616" y="215"/>
                </a:lnTo>
                <a:lnTo>
                  <a:pt x="2610" y="219"/>
                </a:lnTo>
                <a:lnTo>
                  <a:pt x="2605" y="222"/>
                </a:lnTo>
                <a:lnTo>
                  <a:pt x="2601" y="227"/>
                </a:lnTo>
                <a:lnTo>
                  <a:pt x="2600" y="232"/>
                </a:lnTo>
                <a:lnTo>
                  <a:pt x="2572" y="210"/>
                </a:lnTo>
                <a:lnTo>
                  <a:pt x="2546" y="191"/>
                </a:lnTo>
                <a:lnTo>
                  <a:pt x="2521" y="176"/>
                </a:lnTo>
                <a:lnTo>
                  <a:pt x="2496" y="160"/>
                </a:lnTo>
                <a:lnTo>
                  <a:pt x="2470" y="147"/>
                </a:lnTo>
                <a:lnTo>
                  <a:pt x="2442" y="136"/>
                </a:lnTo>
                <a:lnTo>
                  <a:pt x="2414" y="124"/>
                </a:lnTo>
                <a:lnTo>
                  <a:pt x="2380" y="112"/>
                </a:lnTo>
                <a:lnTo>
                  <a:pt x="2368" y="108"/>
                </a:lnTo>
                <a:lnTo>
                  <a:pt x="2357" y="106"/>
                </a:lnTo>
                <a:lnTo>
                  <a:pt x="2344" y="105"/>
                </a:lnTo>
                <a:lnTo>
                  <a:pt x="2332" y="103"/>
                </a:lnTo>
                <a:lnTo>
                  <a:pt x="2319" y="103"/>
                </a:lnTo>
                <a:lnTo>
                  <a:pt x="2307" y="105"/>
                </a:lnTo>
                <a:lnTo>
                  <a:pt x="2294" y="107"/>
                </a:lnTo>
                <a:lnTo>
                  <a:pt x="2281" y="108"/>
                </a:lnTo>
                <a:lnTo>
                  <a:pt x="2256" y="114"/>
                </a:lnTo>
                <a:lnTo>
                  <a:pt x="2229" y="121"/>
                </a:lnTo>
                <a:lnTo>
                  <a:pt x="2204" y="130"/>
                </a:lnTo>
                <a:lnTo>
                  <a:pt x="2178" y="139"/>
                </a:lnTo>
                <a:lnTo>
                  <a:pt x="2153" y="146"/>
                </a:lnTo>
                <a:lnTo>
                  <a:pt x="2128" y="155"/>
                </a:lnTo>
                <a:lnTo>
                  <a:pt x="2103" y="160"/>
                </a:lnTo>
                <a:lnTo>
                  <a:pt x="2080" y="164"/>
                </a:lnTo>
                <a:lnTo>
                  <a:pt x="2068" y="164"/>
                </a:lnTo>
                <a:lnTo>
                  <a:pt x="2056" y="164"/>
                </a:lnTo>
                <a:lnTo>
                  <a:pt x="2044" y="164"/>
                </a:lnTo>
                <a:lnTo>
                  <a:pt x="2032" y="163"/>
                </a:lnTo>
                <a:lnTo>
                  <a:pt x="2020" y="159"/>
                </a:lnTo>
                <a:lnTo>
                  <a:pt x="2010" y="156"/>
                </a:lnTo>
                <a:lnTo>
                  <a:pt x="1999" y="151"/>
                </a:lnTo>
                <a:lnTo>
                  <a:pt x="1987" y="145"/>
                </a:lnTo>
                <a:lnTo>
                  <a:pt x="1950" y="124"/>
                </a:lnTo>
                <a:lnTo>
                  <a:pt x="1913" y="103"/>
                </a:lnTo>
                <a:lnTo>
                  <a:pt x="1879" y="86"/>
                </a:lnTo>
                <a:lnTo>
                  <a:pt x="1846" y="69"/>
                </a:lnTo>
                <a:lnTo>
                  <a:pt x="1812" y="56"/>
                </a:lnTo>
                <a:lnTo>
                  <a:pt x="1781" y="43"/>
                </a:lnTo>
                <a:lnTo>
                  <a:pt x="1751" y="32"/>
                </a:lnTo>
                <a:lnTo>
                  <a:pt x="1722" y="24"/>
                </a:lnTo>
                <a:lnTo>
                  <a:pt x="1693" y="17"/>
                </a:lnTo>
                <a:lnTo>
                  <a:pt x="1665" y="11"/>
                </a:lnTo>
                <a:lnTo>
                  <a:pt x="1639" y="6"/>
                </a:lnTo>
                <a:lnTo>
                  <a:pt x="1613" y="2"/>
                </a:lnTo>
                <a:lnTo>
                  <a:pt x="1587" y="1"/>
                </a:lnTo>
                <a:lnTo>
                  <a:pt x="1562" y="0"/>
                </a:lnTo>
                <a:lnTo>
                  <a:pt x="1537" y="0"/>
                </a:lnTo>
                <a:lnTo>
                  <a:pt x="1513" y="1"/>
                </a:lnTo>
                <a:lnTo>
                  <a:pt x="1489" y="4"/>
                </a:lnTo>
                <a:lnTo>
                  <a:pt x="1465" y="6"/>
                </a:lnTo>
                <a:lnTo>
                  <a:pt x="1442" y="8"/>
                </a:lnTo>
                <a:lnTo>
                  <a:pt x="1419" y="13"/>
                </a:lnTo>
                <a:lnTo>
                  <a:pt x="1371" y="21"/>
                </a:lnTo>
                <a:lnTo>
                  <a:pt x="1325" y="32"/>
                </a:lnTo>
                <a:lnTo>
                  <a:pt x="1276" y="42"/>
                </a:lnTo>
                <a:lnTo>
                  <a:pt x="1228" y="52"/>
                </a:lnTo>
                <a:lnTo>
                  <a:pt x="1175" y="61"/>
                </a:lnTo>
                <a:lnTo>
                  <a:pt x="1121" y="69"/>
                </a:lnTo>
                <a:lnTo>
                  <a:pt x="1095" y="73"/>
                </a:lnTo>
                <a:lnTo>
                  <a:pt x="1067" y="80"/>
                </a:lnTo>
                <a:lnTo>
                  <a:pt x="1040" y="88"/>
                </a:lnTo>
                <a:lnTo>
                  <a:pt x="1013" y="99"/>
                </a:lnTo>
                <a:lnTo>
                  <a:pt x="985" y="111"/>
                </a:lnTo>
                <a:lnTo>
                  <a:pt x="958" y="124"/>
                </a:lnTo>
                <a:lnTo>
                  <a:pt x="931" y="138"/>
                </a:lnTo>
                <a:lnTo>
                  <a:pt x="903" y="152"/>
                </a:lnTo>
                <a:lnTo>
                  <a:pt x="891" y="158"/>
                </a:lnTo>
                <a:lnTo>
                  <a:pt x="879" y="163"/>
                </a:lnTo>
                <a:lnTo>
                  <a:pt x="866" y="166"/>
                </a:lnTo>
                <a:lnTo>
                  <a:pt x="853" y="169"/>
                </a:lnTo>
                <a:lnTo>
                  <a:pt x="826" y="172"/>
                </a:lnTo>
                <a:lnTo>
                  <a:pt x="797" y="175"/>
                </a:lnTo>
                <a:lnTo>
                  <a:pt x="768" y="176"/>
                </a:lnTo>
                <a:lnTo>
                  <a:pt x="739" y="178"/>
                </a:lnTo>
                <a:lnTo>
                  <a:pt x="724" y="181"/>
                </a:lnTo>
                <a:lnTo>
                  <a:pt x="710" y="183"/>
                </a:lnTo>
                <a:lnTo>
                  <a:pt x="695" y="187"/>
                </a:lnTo>
                <a:lnTo>
                  <a:pt x="681" y="191"/>
                </a:lnTo>
                <a:lnTo>
                  <a:pt x="657" y="201"/>
                </a:lnTo>
                <a:lnTo>
                  <a:pt x="633" y="212"/>
                </a:lnTo>
                <a:lnTo>
                  <a:pt x="610" y="222"/>
                </a:lnTo>
                <a:lnTo>
                  <a:pt x="586" y="233"/>
                </a:lnTo>
                <a:lnTo>
                  <a:pt x="563" y="246"/>
                </a:lnTo>
                <a:lnTo>
                  <a:pt x="541" y="258"/>
                </a:lnTo>
                <a:lnTo>
                  <a:pt x="518" y="271"/>
                </a:lnTo>
                <a:lnTo>
                  <a:pt x="497" y="285"/>
                </a:lnTo>
                <a:lnTo>
                  <a:pt x="475" y="299"/>
                </a:lnTo>
                <a:lnTo>
                  <a:pt x="454" y="315"/>
                </a:lnTo>
                <a:lnTo>
                  <a:pt x="434" y="330"/>
                </a:lnTo>
                <a:lnTo>
                  <a:pt x="414" y="346"/>
                </a:lnTo>
                <a:lnTo>
                  <a:pt x="393" y="362"/>
                </a:lnTo>
                <a:lnTo>
                  <a:pt x="374" y="380"/>
                </a:lnTo>
                <a:lnTo>
                  <a:pt x="355" y="397"/>
                </a:lnTo>
                <a:lnTo>
                  <a:pt x="338" y="416"/>
                </a:lnTo>
                <a:lnTo>
                  <a:pt x="320" y="434"/>
                </a:lnTo>
                <a:lnTo>
                  <a:pt x="303" y="453"/>
                </a:lnTo>
                <a:lnTo>
                  <a:pt x="285" y="473"/>
                </a:lnTo>
                <a:lnTo>
                  <a:pt x="270" y="493"/>
                </a:lnTo>
                <a:lnTo>
                  <a:pt x="253" y="513"/>
                </a:lnTo>
                <a:lnTo>
                  <a:pt x="239" y="535"/>
                </a:lnTo>
                <a:lnTo>
                  <a:pt x="223" y="556"/>
                </a:lnTo>
                <a:lnTo>
                  <a:pt x="209" y="579"/>
                </a:lnTo>
                <a:lnTo>
                  <a:pt x="196" y="601"/>
                </a:lnTo>
                <a:lnTo>
                  <a:pt x="183" y="624"/>
                </a:lnTo>
                <a:lnTo>
                  <a:pt x="170" y="648"/>
                </a:lnTo>
                <a:lnTo>
                  <a:pt x="158" y="671"/>
                </a:lnTo>
                <a:lnTo>
                  <a:pt x="147" y="696"/>
                </a:lnTo>
                <a:lnTo>
                  <a:pt x="137" y="721"/>
                </a:lnTo>
                <a:lnTo>
                  <a:pt x="126" y="746"/>
                </a:lnTo>
                <a:lnTo>
                  <a:pt x="117" y="772"/>
                </a:lnTo>
                <a:lnTo>
                  <a:pt x="114" y="780"/>
                </a:lnTo>
                <a:lnTo>
                  <a:pt x="114" y="787"/>
                </a:lnTo>
                <a:lnTo>
                  <a:pt x="114" y="795"/>
                </a:lnTo>
                <a:lnTo>
                  <a:pt x="114" y="803"/>
                </a:lnTo>
                <a:lnTo>
                  <a:pt x="117" y="821"/>
                </a:lnTo>
                <a:lnTo>
                  <a:pt x="121" y="840"/>
                </a:lnTo>
                <a:lnTo>
                  <a:pt x="124" y="858"/>
                </a:lnTo>
                <a:lnTo>
                  <a:pt x="126" y="875"/>
                </a:lnTo>
                <a:lnTo>
                  <a:pt x="126" y="883"/>
                </a:lnTo>
                <a:lnTo>
                  <a:pt x="125" y="891"/>
                </a:lnTo>
                <a:lnTo>
                  <a:pt x="122" y="898"/>
                </a:lnTo>
                <a:lnTo>
                  <a:pt x="120" y="904"/>
                </a:lnTo>
                <a:lnTo>
                  <a:pt x="87" y="957"/>
                </a:lnTo>
                <a:lnTo>
                  <a:pt x="57" y="1008"/>
                </a:lnTo>
                <a:lnTo>
                  <a:pt x="44" y="1033"/>
                </a:lnTo>
                <a:lnTo>
                  <a:pt x="32" y="1058"/>
                </a:lnTo>
                <a:lnTo>
                  <a:pt x="21" y="1083"/>
                </a:lnTo>
                <a:lnTo>
                  <a:pt x="13" y="1108"/>
                </a:lnTo>
                <a:lnTo>
                  <a:pt x="7" y="1134"/>
                </a:lnTo>
                <a:lnTo>
                  <a:pt x="2" y="1160"/>
                </a:lnTo>
                <a:lnTo>
                  <a:pt x="1" y="1173"/>
                </a:lnTo>
                <a:lnTo>
                  <a:pt x="0" y="1187"/>
                </a:lnTo>
                <a:lnTo>
                  <a:pt x="0" y="1201"/>
                </a:lnTo>
                <a:lnTo>
                  <a:pt x="1" y="1216"/>
                </a:lnTo>
                <a:lnTo>
                  <a:pt x="2" y="1230"/>
                </a:lnTo>
                <a:lnTo>
                  <a:pt x="4" y="1244"/>
                </a:lnTo>
                <a:lnTo>
                  <a:pt x="7" y="1260"/>
                </a:lnTo>
                <a:lnTo>
                  <a:pt x="10" y="1275"/>
                </a:lnTo>
                <a:lnTo>
                  <a:pt x="14" y="1291"/>
                </a:lnTo>
                <a:lnTo>
                  <a:pt x="19" y="1307"/>
                </a:lnTo>
                <a:lnTo>
                  <a:pt x="25" y="1324"/>
                </a:lnTo>
                <a:lnTo>
                  <a:pt x="32" y="1340"/>
                </a:lnTo>
                <a:lnTo>
                  <a:pt x="42" y="1362"/>
                </a:lnTo>
                <a:lnTo>
                  <a:pt x="51" y="1384"/>
                </a:lnTo>
                <a:lnTo>
                  <a:pt x="61" y="1408"/>
                </a:lnTo>
                <a:lnTo>
                  <a:pt x="69" y="1432"/>
                </a:lnTo>
                <a:lnTo>
                  <a:pt x="76" y="1456"/>
                </a:lnTo>
                <a:lnTo>
                  <a:pt x="81" y="1481"/>
                </a:lnTo>
                <a:lnTo>
                  <a:pt x="82" y="1493"/>
                </a:lnTo>
                <a:lnTo>
                  <a:pt x="83" y="1504"/>
                </a:lnTo>
                <a:lnTo>
                  <a:pt x="82" y="1517"/>
                </a:lnTo>
                <a:lnTo>
                  <a:pt x="81" y="1529"/>
                </a:lnTo>
                <a:lnTo>
                  <a:pt x="78" y="1544"/>
                </a:lnTo>
                <a:lnTo>
                  <a:pt x="77" y="1558"/>
                </a:lnTo>
                <a:lnTo>
                  <a:pt x="77" y="1571"/>
                </a:lnTo>
                <a:lnTo>
                  <a:pt x="77" y="1584"/>
                </a:lnTo>
                <a:lnTo>
                  <a:pt x="77" y="1597"/>
                </a:lnTo>
                <a:lnTo>
                  <a:pt x="78" y="1609"/>
                </a:lnTo>
                <a:lnTo>
                  <a:pt x="81" y="1621"/>
                </a:lnTo>
                <a:lnTo>
                  <a:pt x="83" y="1633"/>
                </a:lnTo>
                <a:lnTo>
                  <a:pt x="89" y="1655"/>
                </a:lnTo>
                <a:lnTo>
                  <a:pt x="96" y="1677"/>
                </a:lnTo>
                <a:lnTo>
                  <a:pt x="106" y="1698"/>
                </a:lnTo>
                <a:lnTo>
                  <a:pt x="115" y="1718"/>
                </a:lnTo>
                <a:lnTo>
                  <a:pt x="137" y="1756"/>
                </a:lnTo>
                <a:lnTo>
                  <a:pt x="158" y="1793"/>
                </a:lnTo>
                <a:lnTo>
                  <a:pt x="166" y="1812"/>
                </a:lnTo>
                <a:lnTo>
                  <a:pt x="176" y="1830"/>
                </a:lnTo>
                <a:lnTo>
                  <a:pt x="182" y="1849"/>
                </a:lnTo>
                <a:lnTo>
                  <a:pt x="188" y="1869"/>
                </a:lnTo>
                <a:lnTo>
                  <a:pt x="195" y="1894"/>
                </a:lnTo>
                <a:lnTo>
                  <a:pt x="203" y="1919"/>
                </a:lnTo>
                <a:lnTo>
                  <a:pt x="214" y="1943"/>
                </a:lnTo>
                <a:lnTo>
                  <a:pt x="226" y="1964"/>
                </a:lnTo>
                <a:lnTo>
                  <a:pt x="239" y="1986"/>
                </a:lnTo>
                <a:lnTo>
                  <a:pt x="253" y="2005"/>
                </a:lnTo>
                <a:lnTo>
                  <a:pt x="270" y="2024"/>
                </a:lnTo>
                <a:lnTo>
                  <a:pt x="288" y="2042"/>
                </a:lnTo>
                <a:lnTo>
                  <a:pt x="307" y="2058"/>
                </a:lnTo>
                <a:lnTo>
                  <a:pt x="328" y="2074"/>
                </a:lnTo>
                <a:lnTo>
                  <a:pt x="349" y="2089"/>
                </a:lnTo>
                <a:lnTo>
                  <a:pt x="373" y="2103"/>
                </a:lnTo>
                <a:lnTo>
                  <a:pt x="398" y="2116"/>
                </a:lnTo>
                <a:lnTo>
                  <a:pt x="424" y="2128"/>
                </a:lnTo>
                <a:lnTo>
                  <a:pt x="452" y="2141"/>
                </a:lnTo>
                <a:lnTo>
                  <a:pt x="480" y="2152"/>
                </a:lnTo>
                <a:lnTo>
                  <a:pt x="478" y="2159"/>
                </a:lnTo>
                <a:lnTo>
                  <a:pt x="477" y="2167"/>
                </a:lnTo>
                <a:lnTo>
                  <a:pt x="475" y="2175"/>
                </a:lnTo>
                <a:lnTo>
                  <a:pt x="475" y="2184"/>
                </a:lnTo>
                <a:lnTo>
                  <a:pt x="475" y="2202"/>
                </a:lnTo>
                <a:lnTo>
                  <a:pt x="478" y="2220"/>
                </a:lnTo>
                <a:lnTo>
                  <a:pt x="481" y="2236"/>
                </a:lnTo>
                <a:lnTo>
                  <a:pt x="487" y="2252"/>
                </a:lnTo>
                <a:lnTo>
                  <a:pt x="490" y="2259"/>
                </a:lnTo>
                <a:lnTo>
                  <a:pt x="493" y="2265"/>
                </a:lnTo>
                <a:lnTo>
                  <a:pt x="497" y="2271"/>
                </a:lnTo>
                <a:lnTo>
                  <a:pt x="500" y="2274"/>
                </a:lnTo>
                <a:lnTo>
                  <a:pt x="522" y="2298"/>
                </a:lnTo>
                <a:lnTo>
                  <a:pt x="544" y="2320"/>
                </a:lnTo>
                <a:lnTo>
                  <a:pt x="567" y="2341"/>
                </a:lnTo>
                <a:lnTo>
                  <a:pt x="591" y="2360"/>
                </a:lnTo>
                <a:lnTo>
                  <a:pt x="613" y="2378"/>
                </a:lnTo>
                <a:lnTo>
                  <a:pt x="637" y="2396"/>
                </a:lnTo>
                <a:lnTo>
                  <a:pt x="661" y="2411"/>
                </a:lnTo>
                <a:lnTo>
                  <a:pt x="685" y="2425"/>
                </a:lnTo>
                <a:lnTo>
                  <a:pt x="708" y="2438"/>
                </a:lnTo>
                <a:lnTo>
                  <a:pt x="732" y="2450"/>
                </a:lnTo>
                <a:lnTo>
                  <a:pt x="756" y="2461"/>
                </a:lnTo>
                <a:lnTo>
                  <a:pt x="780" y="2471"/>
                </a:lnTo>
                <a:lnTo>
                  <a:pt x="805" y="2479"/>
                </a:lnTo>
                <a:lnTo>
                  <a:pt x="828" y="2486"/>
                </a:lnTo>
                <a:lnTo>
                  <a:pt x="853" y="2491"/>
                </a:lnTo>
                <a:lnTo>
                  <a:pt x="877" y="2495"/>
                </a:lnTo>
                <a:lnTo>
                  <a:pt x="900" y="2499"/>
                </a:lnTo>
                <a:lnTo>
                  <a:pt x="922" y="2505"/>
                </a:lnTo>
                <a:lnTo>
                  <a:pt x="944" y="2512"/>
                </a:lnTo>
                <a:lnTo>
                  <a:pt x="964" y="2520"/>
                </a:lnTo>
                <a:lnTo>
                  <a:pt x="984" y="2530"/>
                </a:lnTo>
                <a:lnTo>
                  <a:pt x="1003" y="2539"/>
                </a:lnTo>
                <a:lnTo>
                  <a:pt x="1022" y="2551"/>
                </a:lnTo>
                <a:lnTo>
                  <a:pt x="1040" y="2563"/>
                </a:lnTo>
                <a:lnTo>
                  <a:pt x="1076" y="2589"/>
                </a:lnTo>
                <a:lnTo>
                  <a:pt x="1109" y="2618"/>
                </a:lnTo>
                <a:lnTo>
                  <a:pt x="1142" y="2646"/>
                </a:lnTo>
                <a:lnTo>
                  <a:pt x="1173" y="2674"/>
                </a:lnTo>
                <a:lnTo>
                  <a:pt x="1205" y="2701"/>
                </a:lnTo>
                <a:lnTo>
                  <a:pt x="1237" y="2725"/>
                </a:lnTo>
                <a:lnTo>
                  <a:pt x="1253" y="2737"/>
                </a:lnTo>
                <a:lnTo>
                  <a:pt x="1269" y="2746"/>
                </a:lnTo>
                <a:lnTo>
                  <a:pt x="1286" y="2756"/>
                </a:lnTo>
                <a:lnTo>
                  <a:pt x="1303" y="2763"/>
                </a:lnTo>
                <a:lnTo>
                  <a:pt x="1319" y="2770"/>
                </a:lnTo>
                <a:lnTo>
                  <a:pt x="1337" y="2775"/>
                </a:lnTo>
                <a:lnTo>
                  <a:pt x="1355" y="2778"/>
                </a:lnTo>
                <a:lnTo>
                  <a:pt x="1374" y="2779"/>
                </a:lnTo>
                <a:lnTo>
                  <a:pt x="1392" y="2779"/>
                </a:lnTo>
                <a:lnTo>
                  <a:pt x="1412" y="2777"/>
                </a:lnTo>
                <a:lnTo>
                  <a:pt x="1432" y="2774"/>
                </a:lnTo>
                <a:lnTo>
                  <a:pt x="1452" y="2766"/>
                </a:lnTo>
                <a:lnTo>
                  <a:pt x="1475" y="2759"/>
                </a:lnTo>
                <a:lnTo>
                  <a:pt x="1496" y="2752"/>
                </a:lnTo>
                <a:lnTo>
                  <a:pt x="1515" y="2747"/>
                </a:lnTo>
                <a:lnTo>
                  <a:pt x="1534" y="2743"/>
                </a:lnTo>
                <a:lnTo>
                  <a:pt x="1553" y="2740"/>
                </a:lnTo>
                <a:lnTo>
                  <a:pt x="1570" y="2738"/>
                </a:lnTo>
                <a:lnTo>
                  <a:pt x="1587" y="2736"/>
                </a:lnTo>
                <a:lnTo>
                  <a:pt x="1602" y="2734"/>
                </a:lnTo>
                <a:lnTo>
                  <a:pt x="1631" y="2734"/>
                </a:lnTo>
                <a:lnTo>
                  <a:pt x="1658" y="2737"/>
                </a:lnTo>
                <a:lnTo>
                  <a:pt x="1682" y="2740"/>
                </a:lnTo>
                <a:lnTo>
                  <a:pt x="1705" y="2745"/>
                </a:lnTo>
                <a:lnTo>
                  <a:pt x="1749" y="2755"/>
                </a:lnTo>
                <a:lnTo>
                  <a:pt x="1792" y="2763"/>
                </a:lnTo>
                <a:lnTo>
                  <a:pt x="1815" y="2764"/>
                </a:lnTo>
                <a:lnTo>
                  <a:pt x="1838" y="2764"/>
                </a:lnTo>
                <a:lnTo>
                  <a:pt x="1852" y="2763"/>
                </a:lnTo>
                <a:lnTo>
                  <a:pt x="1865" y="2760"/>
                </a:lnTo>
                <a:lnTo>
                  <a:pt x="1879" y="2758"/>
                </a:lnTo>
                <a:lnTo>
                  <a:pt x="1893" y="2755"/>
                </a:lnTo>
                <a:lnTo>
                  <a:pt x="1899" y="2751"/>
                </a:lnTo>
                <a:lnTo>
                  <a:pt x="1905" y="2747"/>
                </a:lnTo>
                <a:lnTo>
                  <a:pt x="1911" y="2741"/>
                </a:lnTo>
                <a:lnTo>
                  <a:pt x="1916" y="2734"/>
                </a:lnTo>
                <a:lnTo>
                  <a:pt x="1925" y="2718"/>
                </a:lnTo>
                <a:lnTo>
                  <a:pt x="1934" y="2700"/>
                </a:lnTo>
                <a:lnTo>
                  <a:pt x="1942" y="2681"/>
                </a:lnTo>
                <a:lnTo>
                  <a:pt x="1951" y="2664"/>
                </a:lnTo>
                <a:lnTo>
                  <a:pt x="1956" y="2657"/>
                </a:lnTo>
                <a:lnTo>
                  <a:pt x="1962" y="2651"/>
                </a:lnTo>
                <a:lnTo>
                  <a:pt x="1968" y="2646"/>
                </a:lnTo>
                <a:lnTo>
                  <a:pt x="1974" y="2644"/>
                </a:lnTo>
                <a:lnTo>
                  <a:pt x="1992" y="2639"/>
                </a:lnTo>
                <a:lnTo>
                  <a:pt x="2011" y="2637"/>
                </a:lnTo>
                <a:lnTo>
                  <a:pt x="2030" y="2637"/>
                </a:lnTo>
                <a:lnTo>
                  <a:pt x="2050" y="2636"/>
                </a:lnTo>
                <a:lnTo>
                  <a:pt x="2069" y="2634"/>
                </a:lnTo>
                <a:lnTo>
                  <a:pt x="2088" y="2631"/>
                </a:lnTo>
                <a:lnTo>
                  <a:pt x="2098" y="2629"/>
                </a:lnTo>
                <a:lnTo>
                  <a:pt x="2106" y="2625"/>
                </a:lnTo>
                <a:lnTo>
                  <a:pt x="2114" y="2620"/>
                </a:lnTo>
                <a:lnTo>
                  <a:pt x="2122" y="2615"/>
                </a:lnTo>
                <a:lnTo>
                  <a:pt x="2133" y="2607"/>
                </a:lnTo>
                <a:lnTo>
                  <a:pt x="2146" y="2601"/>
                </a:lnTo>
                <a:lnTo>
                  <a:pt x="2159" y="2594"/>
                </a:lnTo>
                <a:lnTo>
                  <a:pt x="2172" y="2588"/>
                </a:lnTo>
                <a:lnTo>
                  <a:pt x="2187" y="2582"/>
                </a:lnTo>
                <a:lnTo>
                  <a:pt x="2199" y="2575"/>
                </a:lnTo>
                <a:lnTo>
                  <a:pt x="2210" y="2568"/>
                </a:lnTo>
                <a:lnTo>
                  <a:pt x="2221" y="2560"/>
                </a:lnTo>
                <a:lnTo>
                  <a:pt x="2241" y="2539"/>
                </a:lnTo>
                <a:lnTo>
                  <a:pt x="2259" y="2519"/>
                </a:lnTo>
                <a:lnTo>
                  <a:pt x="2277" y="2499"/>
                </a:lnTo>
                <a:lnTo>
                  <a:pt x="2295" y="2476"/>
                </a:lnTo>
                <a:lnTo>
                  <a:pt x="2313" y="2450"/>
                </a:lnTo>
                <a:lnTo>
                  <a:pt x="2333" y="2419"/>
                </a:lnTo>
                <a:lnTo>
                  <a:pt x="2354" y="2381"/>
                </a:lnTo>
                <a:lnTo>
                  <a:pt x="2380" y="2336"/>
                </a:lnTo>
                <a:lnTo>
                  <a:pt x="2385" y="2328"/>
                </a:lnTo>
                <a:lnTo>
                  <a:pt x="2391" y="2321"/>
                </a:lnTo>
                <a:lnTo>
                  <a:pt x="2398" y="2312"/>
                </a:lnTo>
                <a:lnTo>
                  <a:pt x="2408" y="2304"/>
                </a:lnTo>
                <a:lnTo>
                  <a:pt x="2429" y="2285"/>
                </a:lnTo>
                <a:lnTo>
                  <a:pt x="2454" y="2264"/>
                </a:lnTo>
                <a:lnTo>
                  <a:pt x="2481" y="2240"/>
                </a:lnTo>
                <a:lnTo>
                  <a:pt x="2511" y="2213"/>
                </a:lnTo>
                <a:lnTo>
                  <a:pt x="2527" y="2197"/>
                </a:lnTo>
                <a:lnTo>
                  <a:pt x="2542" y="2182"/>
                </a:lnTo>
                <a:lnTo>
                  <a:pt x="2557" y="2165"/>
                </a:lnTo>
                <a:lnTo>
                  <a:pt x="2573" y="2147"/>
                </a:lnTo>
                <a:lnTo>
                  <a:pt x="2576" y="2141"/>
                </a:lnTo>
                <a:lnTo>
                  <a:pt x="2580" y="2134"/>
                </a:lnTo>
                <a:lnTo>
                  <a:pt x="2584" y="2128"/>
                </a:lnTo>
                <a:lnTo>
                  <a:pt x="2586" y="2121"/>
                </a:lnTo>
                <a:lnTo>
                  <a:pt x="2590" y="2106"/>
                </a:lnTo>
                <a:lnTo>
                  <a:pt x="2591" y="2091"/>
                </a:lnTo>
                <a:lnTo>
                  <a:pt x="2592" y="2076"/>
                </a:lnTo>
                <a:lnTo>
                  <a:pt x="2591" y="2061"/>
                </a:lnTo>
                <a:lnTo>
                  <a:pt x="2590" y="2046"/>
                </a:lnTo>
                <a:lnTo>
                  <a:pt x="2587" y="2033"/>
                </a:lnTo>
                <a:lnTo>
                  <a:pt x="2584" y="2014"/>
                </a:lnTo>
                <a:lnTo>
                  <a:pt x="2580" y="2001"/>
                </a:lnTo>
                <a:lnTo>
                  <a:pt x="2576" y="1992"/>
                </a:lnTo>
                <a:lnTo>
                  <a:pt x="2572" y="1985"/>
                </a:lnTo>
                <a:lnTo>
                  <a:pt x="2568" y="1976"/>
                </a:lnTo>
                <a:lnTo>
                  <a:pt x="2565" y="1965"/>
                </a:lnTo>
                <a:lnTo>
                  <a:pt x="2560" y="1951"/>
                </a:lnTo>
                <a:lnTo>
                  <a:pt x="2556" y="1930"/>
                </a:lnTo>
                <a:lnTo>
                  <a:pt x="2568" y="1939"/>
                </a:lnTo>
                <a:lnTo>
                  <a:pt x="2580" y="1948"/>
                </a:lnTo>
                <a:lnTo>
                  <a:pt x="2592" y="1956"/>
                </a:lnTo>
                <a:lnTo>
                  <a:pt x="2605" y="1963"/>
                </a:lnTo>
                <a:lnTo>
                  <a:pt x="2618" y="1969"/>
                </a:lnTo>
                <a:lnTo>
                  <a:pt x="2631" y="1975"/>
                </a:lnTo>
                <a:lnTo>
                  <a:pt x="2644" y="1980"/>
                </a:lnTo>
                <a:lnTo>
                  <a:pt x="2658" y="1983"/>
                </a:lnTo>
                <a:lnTo>
                  <a:pt x="2673" y="1988"/>
                </a:lnTo>
                <a:lnTo>
                  <a:pt x="2688" y="1990"/>
                </a:lnTo>
                <a:lnTo>
                  <a:pt x="2702" y="1993"/>
                </a:lnTo>
                <a:lnTo>
                  <a:pt x="2718" y="1995"/>
                </a:lnTo>
                <a:lnTo>
                  <a:pt x="2749" y="1996"/>
                </a:lnTo>
                <a:lnTo>
                  <a:pt x="2781" y="1996"/>
                </a:lnTo>
                <a:lnTo>
                  <a:pt x="2814" y="1995"/>
                </a:lnTo>
                <a:lnTo>
                  <a:pt x="2847" y="1992"/>
                </a:lnTo>
                <a:lnTo>
                  <a:pt x="2881" y="1987"/>
                </a:lnTo>
                <a:lnTo>
                  <a:pt x="2915" y="1981"/>
                </a:lnTo>
                <a:lnTo>
                  <a:pt x="2950" y="1973"/>
                </a:lnTo>
                <a:lnTo>
                  <a:pt x="2984" y="1964"/>
                </a:lnTo>
                <a:lnTo>
                  <a:pt x="3019" y="1956"/>
                </a:lnTo>
                <a:lnTo>
                  <a:pt x="3053" y="1945"/>
                </a:lnTo>
                <a:lnTo>
                  <a:pt x="3059" y="1944"/>
                </a:lnTo>
                <a:lnTo>
                  <a:pt x="3065" y="1939"/>
                </a:lnTo>
                <a:lnTo>
                  <a:pt x="3072" y="1935"/>
                </a:lnTo>
                <a:lnTo>
                  <a:pt x="3079" y="1930"/>
                </a:lnTo>
                <a:lnTo>
                  <a:pt x="3096" y="1916"/>
                </a:lnTo>
                <a:lnTo>
                  <a:pt x="3114" y="1901"/>
                </a:lnTo>
                <a:lnTo>
                  <a:pt x="3133" y="1886"/>
                </a:lnTo>
                <a:lnTo>
                  <a:pt x="3154" y="1873"/>
                </a:lnTo>
                <a:lnTo>
                  <a:pt x="3165" y="1867"/>
                </a:lnTo>
                <a:lnTo>
                  <a:pt x="3177" y="1862"/>
                </a:lnTo>
                <a:lnTo>
                  <a:pt x="3188" y="1859"/>
                </a:lnTo>
                <a:lnTo>
                  <a:pt x="3200" y="1855"/>
                </a:lnTo>
                <a:lnTo>
                  <a:pt x="3246" y="1849"/>
                </a:lnTo>
                <a:lnTo>
                  <a:pt x="3287" y="1844"/>
                </a:lnTo>
                <a:lnTo>
                  <a:pt x="3325" y="1841"/>
                </a:lnTo>
                <a:lnTo>
                  <a:pt x="3364" y="1835"/>
                </a:lnTo>
                <a:lnTo>
                  <a:pt x="3383" y="1830"/>
                </a:lnTo>
                <a:lnTo>
                  <a:pt x="3404" y="1826"/>
                </a:lnTo>
                <a:lnTo>
                  <a:pt x="3424" y="1821"/>
                </a:lnTo>
                <a:lnTo>
                  <a:pt x="3445" y="1813"/>
                </a:lnTo>
                <a:lnTo>
                  <a:pt x="3468" y="1805"/>
                </a:lnTo>
                <a:lnTo>
                  <a:pt x="3492" y="1794"/>
                </a:lnTo>
                <a:lnTo>
                  <a:pt x="3518" y="1784"/>
                </a:lnTo>
                <a:lnTo>
                  <a:pt x="3544" y="1769"/>
                </a:lnTo>
                <a:lnTo>
                  <a:pt x="3557" y="1763"/>
                </a:lnTo>
                <a:lnTo>
                  <a:pt x="3570" y="1760"/>
                </a:lnTo>
                <a:lnTo>
                  <a:pt x="3583" y="1756"/>
                </a:lnTo>
                <a:lnTo>
                  <a:pt x="3596" y="1754"/>
                </a:lnTo>
                <a:lnTo>
                  <a:pt x="3623" y="1752"/>
                </a:lnTo>
                <a:lnTo>
                  <a:pt x="3652" y="1752"/>
                </a:lnTo>
                <a:lnTo>
                  <a:pt x="3680" y="1752"/>
                </a:lnTo>
                <a:lnTo>
                  <a:pt x="3709" y="1753"/>
                </a:lnTo>
                <a:lnTo>
                  <a:pt x="3739" y="1753"/>
                </a:lnTo>
                <a:lnTo>
                  <a:pt x="3767" y="1750"/>
                </a:lnTo>
                <a:lnTo>
                  <a:pt x="3783" y="1747"/>
                </a:lnTo>
                <a:lnTo>
                  <a:pt x="3798" y="1741"/>
                </a:lnTo>
                <a:lnTo>
                  <a:pt x="3812" y="1733"/>
                </a:lnTo>
                <a:lnTo>
                  <a:pt x="3827" y="1724"/>
                </a:lnTo>
                <a:lnTo>
                  <a:pt x="3840" y="1717"/>
                </a:lnTo>
                <a:lnTo>
                  <a:pt x="3853" y="1709"/>
                </a:lnTo>
                <a:lnTo>
                  <a:pt x="3866" y="1703"/>
                </a:lnTo>
                <a:lnTo>
                  <a:pt x="3879" y="1699"/>
                </a:lnTo>
                <a:lnTo>
                  <a:pt x="3892" y="1698"/>
                </a:lnTo>
                <a:lnTo>
                  <a:pt x="3905" y="1697"/>
                </a:lnTo>
                <a:lnTo>
                  <a:pt x="3918" y="1697"/>
                </a:lnTo>
                <a:lnTo>
                  <a:pt x="3930" y="1697"/>
                </a:lnTo>
                <a:lnTo>
                  <a:pt x="3954" y="1699"/>
                </a:lnTo>
                <a:lnTo>
                  <a:pt x="3978" y="1703"/>
                </a:lnTo>
                <a:lnTo>
                  <a:pt x="4025" y="1714"/>
                </a:lnTo>
                <a:lnTo>
                  <a:pt x="4073" y="1725"/>
                </a:lnTo>
                <a:lnTo>
                  <a:pt x="4096" y="1731"/>
                </a:lnTo>
                <a:lnTo>
                  <a:pt x="4121" y="1734"/>
                </a:lnTo>
                <a:lnTo>
                  <a:pt x="4134" y="1735"/>
                </a:lnTo>
                <a:lnTo>
                  <a:pt x="4147" y="1736"/>
                </a:lnTo>
                <a:lnTo>
                  <a:pt x="4161" y="1736"/>
                </a:lnTo>
                <a:lnTo>
                  <a:pt x="4174" y="1735"/>
                </a:lnTo>
                <a:lnTo>
                  <a:pt x="4188" y="1734"/>
                </a:lnTo>
                <a:lnTo>
                  <a:pt x="4201" y="1731"/>
                </a:lnTo>
                <a:lnTo>
                  <a:pt x="4215" y="1728"/>
                </a:lnTo>
                <a:lnTo>
                  <a:pt x="4231" y="1723"/>
                </a:lnTo>
                <a:lnTo>
                  <a:pt x="4245" y="1718"/>
                </a:lnTo>
                <a:lnTo>
                  <a:pt x="4260" y="1711"/>
                </a:lnTo>
                <a:lnTo>
                  <a:pt x="4277" y="1704"/>
                </a:lnTo>
                <a:lnTo>
                  <a:pt x="4292" y="1696"/>
                </a:lnTo>
                <a:lnTo>
                  <a:pt x="4303" y="1690"/>
                </a:lnTo>
                <a:lnTo>
                  <a:pt x="4315" y="1685"/>
                </a:lnTo>
                <a:lnTo>
                  <a:pt x="4326" y="1683"/>
                </a:lnTo>
                <a:lnTo>
                  <a:pt x="4336" y="1680"/>
                </a:lnTo>
                <a:lnTo>
                  <a:pt x="4348" y="1678"/>
                </a:lnTo>
                <a:lnTo>
                  <a:pt x="4360" y="1677"/>
                </a:lnTo>
                <a:lnTo>
                  <a:pt x="4372" y="1677"/>
                </a:lnTo>
                <a:lnTo>
                  <a:pt x="4385" y="1678"/>
                </a:lnTo>
                <a:lnTo>
                  <a:pt x="4410" y="1680"/>
                </a:lnTo>
                <a:lnTo>
                  <a:pt x="4436" y="1684"/>
                </a:lnTo>
                <a:lnTo>
                  <a:pt x="4462" y="1690"/>
                </a:lnTo>
                <a:lnTo>
                  <a:pt x="4490" y="1695"/>
                </a:lnTo>
                <a:lnTo>
                  <a:pt x="4518" y="1700"/>
                </a:lnTo>
                <a:lnTo>
                  <a:pt x="4548" y="1705"/>
                </a:lnTo>
                <a:lnTo>
                  <a:pt x="4578" y="1708"/>
                </a:lnTo>
                <a:lnTo>
                  <a:pt x="4609" y="1709"/>
                </a:lnTo>
                <a:lnTo>
                  <a:pt x="4624" y="1709"/>
                </a:lnTo>
                <a:lnTo>
                  <a:pt x="4641" y="1708"/>
                </a:lnTo>
                <a:lnTo>
                  <a:pt x="4656" y="1705"/>
                </a:lnTo>
                <a:lnTo>
                  <a:pt x="4673" y="1703"/>
                </a:lnTo>
                <a:lnTo>
                  <a:pt x="4688" y="1699"/>
                </a:lnTo>
                <a:lnTo>
                  <a:pt x="4705" y="1695"/>
                </a:lnTo>
                <a:lnTo>
                  <a:pt x="4723" y="1689"/>
                </a:lnTo>
                <a:lnTo>
                  <a:pt x="4739" y="1681"/>
                </a:lnTo>
                <a:lnTo>
                  <a:pt x="4752" y="1677"/>
                </a:lnTo>
                <a:lnTo>
                  <a:pt x="4765" y="1674"/>
                </a:lnTo>
                <a:lnTo>
                  <a:pt x="4780" y="1674"/>
                </a:lnTo>
                <a:lnTo>
                  <a:pt x="4794" y="1676"/>
                </a:lnTo>
                <a:lnTo>
                  <a:pt x="4808" y="1678"/>
                </a:lnTo>
                <a:lnTo>
                  <a:pt x="4822" y="1683"/>
                </a:lnTo>
                <a:lnTo>
                  <a:pt x="4837" y="1687"/>
                </a:lnTo>
                <a:lnTo>
                  <a:pt x="4851" y="1692"/>
                </a:lnTo>
                <a:lnTo>
                  <a:pt x="4880" y="1704"/>
                </a:lnTo>
                <a:lnTo>
                  <a:pt x="4906" y="1716"/>
                </a:lnTo>
                <a:lnTo>
                  <a:pt x="4918" y="1721"/>
                </a:lnTo>
                <a:lnTo>
                  <a:pt x="4929" y="1724"/>
                </a:lnTo>
                <a:lnTo>
                  <a:pt x="4939" y="1727"/>
                </a:lnTo>
                <a:lnTo>
                  <a:pt x="4948" y="1728"/>
                </a:lnTo>
                <a:lnTo>
                  <a:pt x="4962" y="1728"/>
                </a:lnTo>
                <a:lnTo>
                  <a:pt x="4976" y="1727"/>
                </a:lnTo>
                <a:lnTo>
                  <a:pt x="4992" y="1724"/>
                </a:lnTo>
                <a:lnTo>
                  <a:pt x="5009" y="1721"/>
                </a:lnTo>
                <a:lnTo>
                  <a:pt x="5026" y="1717"/>
                </a:lnTo>
                <a:lnTo>
                  <a:pt x="5041" y="1711"/>
                </a:lnTo>
                <a:lnTo>
                  <a:pt x="5057" y="1706"/>
                </a:lnTo>
                <a:lnTo>
                  <a:pt x="5070" y="1700"/>
                </a:lnTo>
                <a:lnTo>
                  <a:pt x="5072" y="1699"/>
                </a:lnTo>
                <a:lnTo>
                  <a:pt x="5074" y="1699"/>
                </a:lnTo>
                <a:lnTo>
                  <a:pt x="5077" y="1699"/>
                </a:lnTo>
                <a:lnTo>
                  <a:pt x="5080" y="1700"/>
                </a:lnTo>
                <a:lnTo>
                  <a:pt x="5087" y="1704"/>
                </a:lnTo>
                <a:lnTo>
                  <a:pt x="5095" y="1708"/>
                </a:lnTo>
                <a:lnTo>
                  <a:pt x="5102" y="1712"/>
                </a:lnTo>
                <a:lnTo>
                  <a:pt x="5109" y="1717"/>
                </a:lnTo>
                <a:lnTo>
                  <a:pt x="5117" y="1721"/>
                </a:lnTo>
                <a:lnTo>
                  <a:pt x="5124" y="1724"/>
                </a:lnTo>
                <a:lnTo>
                  <a:pt x="5133" y="1724"/>
                </a:lnTo>
                <a:lnTo>
                  <a:pt x="5143" y="1723"/>
                </a:lnTo>
                <a:lnTo>
                  <a:pt x="5154" y="1722"/>
                </a:lnTo>
                <a:lnTo>
                  <a:pt x="5166" y="1718"/>
                </a:lnTo>
                <a:lnTo>
                  <a:pt x="5190" y="1711"/>
                </a:lnTo>
                <a:lnTo>
                  <a:pt x="5216" y="1703"/>
                </a:lnTo>
                <a:lnTo>
                  <a:pt x="5241" y="1695"/>
                </a:lnTo>
                <a:lnTo>
                  <a:pt x="5262" y="1690"/>
                </a:lnTo>
                <a:lnTo>
                  <a:pt x="5272" y="1689"/>
                </a:lnTo>
                <a:lnTo>
                  <a:pt x="5280" y="1689"/>
                </a:lnTo>
                <a:lnTo>
                  <a:pt x="5287" y="1691"/>
                </a:lnTo>
                <a:lnTo>
                  <a:pt x="5292" y="1695"/>
                </a:lnTo>
                <a:lnTo>
                  <a:pt x="5303" y="1704"/>
                </a:lnTo>
                <a:lnTo>
                  <a:pt x="5314" y="1711"/>
                </a:lnTo>
                <a:lnTo>
                  <a:pt x="5325" y="1718"/>
                </a:lnTo>
                <a:lnTo>
                  <a:pt x="5338" y="1724"/>
                </a:lnTo>
                <a:lnTo>
                  <a:pt x="5350" y="1728"/>
                </a:lnTo>
                <a:lnTo>
                  <a:pt x="5363" y="1731"/>
                </a:lnTo>
                <a:lnTo>
                  <a:pt x="5376" y="1734"/>
                </a:lnTo>
                <a:lnTo>
                  <a:pt x="5389" y="1734"/>
                </a:lnTo>
                <a:lnTo>
                  <a:pt x="5402" y="1734"/>
                </a:lnTo>
                <a:lnTo>
                  <a:pt x="5415" y="1731"/>
                </a:lnTo>
                <a:lnTo>
                  <a:pt x="5430" y="1729"/>
                </a:lnTo>
                <a:lnTo>
                  <a:pt x="5444" y="1725"/>
                </a:lnTo>
                <a:lnTo>
                  <a:pt x="5458" y="1721"/>
                </a:lnTo>
                <a:lnTo>
                  <a:pt x="5471" y="1715"/>
                </a:lnTo>
                <a:lnTo>
                  <a:pt x="5486" y="1709"/>
                </a:lnTo>
                <a:lnTo>
                  <a:pt x="5500" y="1700"/>
                </a:lnTo>
                <a:lnTo>
                  <a:pt x="5541" y="1678"/>
                </a:lnTo>
                <a:lnTo>
                  <a:pt x="5582" y="1654"/>
                </a:lnTo>
                <a:lnTo>
                  <a:pt x="5622" y="1633"/>
                </a:lnTo>
                <a:lnTo>
                  <a:pt x="5661" y="1610"/>
                </a:lnTo>
                <a:lnTo>
                  <a:pt x="5701" y="1586"/>
                </a:lnTo>
                <a:lnTo>
                  <a:pt x="5739" y="1561"/>
                </a:lnTo>
                <a:lnTo>
                  <a:pt x="5758" y="1548"/>
                </a:lnTo>
                <a:lnTo>
                  <a:pt x="5776" y="1534"/>
                </a:lnTo>
                <a:lnTo>
                  <a:pt x="5793" y="1519"/>
                </a:lnTo>
                <a:lnTo>
                  <a:pt x="5811" y="1503"/>
                </a:lnTo>
                <a:lnTo>
                  <a:pt x="5821" y="1493"/>
                </a:lnTo>
                <a:lnTo>
                  <a:pt x="5830" y="1479"/>
                </a:lnTo>
                <a:lnTo>
                  <a:pt x="5837" y="1464"/>
                </a:lnTo>
                <a:lnTo>
                  <a:pt x="5846" y="1446"/>
                </a:lnTo>
                <a:lnTo>
                  <a:pt x="5859" y="1407"/>
                </a:lnTo>
                <a:lnTo>
                  <a:pt x="5871" y="1365"/>
                </a:lnTo>
                <a:lnTo>
                  <a:pt x="5881" y="1325"/>
                </a:lnTo>
                <a:lnTo>
                  <a:pt x="5891" y="1289"/>
                </a:lnTo>
                <a:lnTo>
                  <a:pt x="5896" y="1275"/>
                </a:lnTo>
                <a:lnTo>
                  <a:pt x="5899" y="1263"/>
                </a:lnTo>
                <a:lnTo>
                  <a:pt x="5904" y="1254"/>
                </a:lnTo>
                <a:lnTo>
                  <a:pt x="5907" y="1248"/>
                </a:lnTo>
                <a:lnTo>
                  <a:pt x="5948" y="1212"/>
                </a:lnTo>
                <a:lnTo>
                  <a:pt x="5986" y="1178"/>
                </a:lnTo>
                <a:lnTo>
                  <a:pt x="6023" y="1143"/>
                </a:lnTo>
                <a:lnTo>
                  <a:pt x="6058" y="1108"/>
                </a:lnTo>
                <a:lnTo>
                  <a:pt x="6092" y="1073"/>
                </a:lnTo>
                <a:lnTo>
                  <a:pt x="6123" y="1039"/>
                </a:lnTo>
                <a:lnTo>
                  <a:pt x="6152" y="1003"/>
                </a:lnTo>
                <a:lnTo>
                  <a:pt x="6181" y="966"/>
                </a:lnTo>
                <a:lnTo>
                  <a:pt x="6193" y="947"/>
                </a:lnTo>
                <a:lnTo>
                  <a:pt x="6206" y="928"/>
                </a:lnTo>
                <a:lnTo>
                  <a:pt x="6218" y="909"/>
                </a:lnTo>
                <a:lnTo>
                  <a:pt x="6228" y="890"/>
                </a:lnTo>
                <a:lnTo>
                  <a:pt x="6239" y="870"/>
                </a:lnTo>
                <a:lnTo>
                  <a:pt x="6250" y="850"/>
                </a:lnTo>
                <a:lnTo>
                  <a:pt x="6259" y="828"/>
                </a:lnTo>
                <a:lnTo>
                  <a:pt x="6269" y="807"/>
                </a:lnTo>
                <a:lnTo>
                  <a:pt x="6277" y="786"/>
                </a:lnTo>
                <a:lnTo>
                  <a:pt x="6284" y="763"/>
                </a:lnTo>
                <a:lnTo>
                  <a:pt x="6291" y="740"/>
                </a:lnTo>
                <a:lnTo>
                  <a:pt x="6298" y="718"/>
                </a:lnTo>
                <a:lnTo>
                  <a:pt x="6303" y="694"/>
                </a:lnTo>
                <a:lnTo>
                  <a:pt x="6309" y="669"/>
                </a:lnTo>
                <a:lnTo>
                  <a:pt x="6313" y="644"/>
                </a:lnTo>
                <a:lnTo>
                  <a:pt x="6317" y="618"/>
                </a:lnTo>
                <a:lnTo>
                  <a:pt x="6316" y="612"/>
                </a:lnTo>
                <a:lnTo>
                  <a:pt x="6314" y="605"/>
                </a:lnTo>
                <a:lnTo>
                  <a:pt x="6310" y="598"/>
                </a:lnTo>
                <a:lnTo>
                  <a:pt x="6304" y="589"/>
                </a:lnTo>
                <a:lnTo>
                  <a:pt x="6289" y="569"/>
                </a:lnTo>
                <a:lnTo>
                  <a:pt x="6268" y="545"/>
                </a:lnTo>
                <a:lnTo>
                  <a:pt x="6260" y="537"/>
                </a:lnTo>
                <a:lnTo>
                  <a:pt x="6252" y="530"/>
                </a:lnTo>
                <a:lnTo>
                  <a:pt x="6244" y="523"/>
                </a:lnTo>
                <a:lnTo>
                  <a:pt x="6234" y="517"/>
                </a:lnTo>
                <a:lnTo>
                  <a:pt x="6226" y="512"/>
                </a:lnTo>
                <a:lnTo>
                  <a:pt x="6216" y="507"/>
                </a:lnTo>
                <a:lnTo>
                  <a:pt x="6207" y="504"/>
                </a:lnTo>
                <a:lnTo>
                  <a:pt x="6197" y="500"/>
                </a:lnTo>
                <a:lnTo>
                  <a:pt x="6177" y="494"/>
                </a:lnTo>
                <a:lnTo>
                  <a:pt x="6156" y="491"/>
                </a:lnTo>
                <a:lnTo>
                  <a:pt x="6134" y="488"/>
                </a:lnTo>
                <a:lnTo>
                  <a:pt x="6113" y="487"/>
                </a:lnTo>
                <a:lnTo>
                  <a:pt x="6069" y="487"/>
                </a:lnTo>
                <a:lnTo>
                  <a:pt x="6024" y="488"/>
                </a:lnTo>
                <a:lnTo>
                  <a:pt x="6003" y="490"/>
                </a:lnTo>
                <a:lnTo>
                  <a:pt x="5981" y="490"/>
                </a:lnTo>
                <a:lnTo>
                  <a:pt x="5960" y="488"/>
                </a:lnTo>
                <a:lnTo>
                  <a:pt x="5940" y="486"/>
                </a:lnTo>
                <a:lnTo>
                  <a:pt x="5921" y="485"/>
                </a:lnTo>
                <a:lnTo>
                  <a:pt x="5904" y="484"/>
                </a:lnTo>
                <a:lnTo>
                  <a:pt x="5887" y="484"/>
                </a:lnTo>
                <a:lnTo>
                  <a:pt x="5871" y="484"/>
                </a:lnTo>
                <a:lnTo>
                  <a:pt x="5855" y="485"/>
                </a:lnTo>
                <a:lnTo>
                  <a:pt x="5841" y="487"/>
                </a:lnTo>
                <a:lnTo>
                  <a:pt x="5827" y="490"/>
                </a:lnTo>
                <a:lnTo>
                  <a:pt x="5814" y="493"/>
                </a:lnTo>
                <a:lnTo>
                  <a:pt x="5789" y="500"/>
                </a:lnTo>
                <a:lnTo>
                  <a:pt x="5766" y="510"/>
                </a:lnTo>
                <a:lnTo>
                  <a:pt x="5745" y="519"/>
                </a:lnTo>
                <a:lnTo>
                  <a:pt x="5726" y="530"/>
                </a:lnTo>
                <a:lnTo>
                  <a:pt x="5707" y="540"/>
                </a:lnTo>
                <a:lnTo>
                  <a:pt x="5689" y="549"/>
                </a:lnTo>
                <a:lnTo>
                  <a:pt x="5671" y="557"/>
                </a:lnTo>
                <a:lnTo>
                  <a:pt x="5653" y="563"/>
                </a:lnTo>
                <a:lnTo>
                  <a:pt x="5645" y="566"/>
                </a:lnTo>
                <a:lnTo>
                  <a:pt x="5635" y="567"/>
                </a:lnTo>
                <a:lnTo>
                  <a:pt x="5626" y="568"/>
                </a:lnTo>
                <a:lnTo>
                  <a:pt x="5618" y="568"/>
                </a:lnTo>
                <a:lnTo>
                  <a:pt x="5608" y="567"/>
                </a:lnTo>
                <a:lnTo>
                  <a:pt x="5598" y="564"/>
                </a:lnTo>
                <a:lnTo>
                  <a:pt x="5588" y="562"/>
                </a:lnTo>
                <a:lnTo>
                  <a:pt x="5578" y="559"/>
                </a:lnTo>
                <a:lnTo>
                  <a:pt x="5568" y="555"/>
                </a:lnTo>
                <a:lnTo>
                  <a:pt x="5544" y="551"/>
                </a:lnTo>
                <a:lnTo>
                  <a:pt x="5526" y="551"/>
                </a:lnTo>
                <a:lnTo>
                  <a:pt x="5507" y="550"/>
                </a:lnTo>
                <a:lnTo>
                  <a:pt x="5483" y="551"/>
                </a:lnTo>
                <a:lnTo>
                  <a:pt x="5458" y="555"/>
                </a:lnTo>
                <a:lnTo>
                  <a:pt x="5431" y="561"/>
                </a:lnTo>
                <a:lnTo>
                  <a:pt x="5401" y="568"/>
                </a:lnTo>
                <a:lnTo>
                  <a:pt x="5386" y="574"/>
                </a:lnTo>
                <a:lnTo>
                  <a:pt x="5370" y="580"/>
                </a:lnTo>
                <a:lnTo>
                  <a:pt x="5354" y="586"/>
                </a:lnTo>
                <a:lnTo>
                  <a:pt x="5337" y="594"/>
                </a:lnTo>
                <a:lnTo>
                  <a:pt x="5319" y="603"/>
                </a:lnTo>
                <a:lnTo>
                  <a:pt x="5303" y="612"/>
                </a:lnTo>
                <a:lnTo>
                  <a:pt x="5285" y="623"/>
                </a:lnTo>
                <a:lnTo>
                  <a:pt x="5267" y="635"/>
                </a:lnTo>
                <a:lnTo>
                  <a:pt x="5248" y="648"/>
                </a:lnTo>
                <a:lnTo>
                  <a:pt x="5230" y="662"/>
                </a:lnTo>
                <a:lnTo>
                  <a:pt x="5211" y="677"/>
                </a:lnTo>
                <a:lnTo>
                  <a:pt x="5193" y="694"/>
                </a:lnTo>
                <a:lnTo>
                  <a:pt x="5137" y="658"/>
                </a:lnTo>
                <a:lnTo>
                  <a:pt x="5078" y="623"/>
                </a:lnTo>
                <a:lnTo>
                  <a:pt x="5017" y="588"/>
                </a:lnTo>
                <a:lnTo>
                  <a:pt x="4954" y="554"/>
                </a:lnTo>
                <a:lnTo>
                  <a:pt x="4890" y="522"/>
                </a:lnTo>
                <a:lnTo>
                  <a:pt x="4826" y="492"/>
                </a:lnTo>
                <a:lnTo>
                  <a:pt x="4794" y="479"/>
                </a:lnTo>
                <a:lnTo>
                  <a:pt x="4763" y="466"/>
                </a:lnTo>
                <a:lnTo>
                  <a:pt x="4732" y="454"/>
                </a:lnTo>
                <a:lnTo>
                  <a:pt x="4701" y="444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27" name="Rectangle 59"/>
          <p:cNvSpPr>
            <a:spLocks noChangeArrowheads="1"/>
          </p:cNvSpPr>
          <p:nvPr/>
        </p:nvSpPr>
        <p:spPr bwMode="auto">
          <a:xfrm>
            <a:off x="708096" y="1729766"/>
            <a:ext cx="1954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Decreased Insulin</a:t>
            </a:r>
            <a:b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Secretion</a:t>
            </a: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5110" name="Rectangle 38"/>
          <p:cNvSpPr>
            <a:spLocks noChangeArrowheads="1"/>
          </p:cNvSpPr>
          <p:nvPr/>
        </p:nvSpPr>
        <p:spPr bwMode="auto">
          <a:xfrm>
            <a:off x="1162066" y="4960938"/>
            <a:ext cx="1065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  <a:endParaRPr kumimoji="0" lang="en-US" sz="177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515111" name="Rectangle 39"/>
          <p:cNvSpPr>
            <a:spLocks noChangeArrowheads="1"/>
          </p:cNvSpPr>
          <p:nvPr/>
        </p:nvSpPr>
        <p:spPr bwMode="auto">
          <a:xfrm>
            <a:off x="1439879" y="5275263"/>
            <a:ext cx="495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HGP</a:t>
            </a:r>
            <a:endParaRPr kumimoji="0" lang="en-US" sz="177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94" name="Freeform 52"/>
          <p:cNvSpPr>
            <a:spLocks/>
          </p:cNvSpPr>
          <p:nvPr/>
        </p:nvSpPr>
        <p:spPr bwMode="auto">
          <a:xfrm rot="-1475969">
            <a:off x="1735154" y="4160838"/>
            <a:ext cx="1250950" cy="430212"/>
          </a:xfrm>
          <a:custGeom>
            <a:avLst/>
            <a:gdLst>
              <a:gd name="T0" fmla="*/ 0 w 924"/>
              <a:gd name="T1" fmla="*/ 2147483646 h 317"/>
              <a:gd name="T2" fmla="*/ 2147483646 w 924"/>
              <a:gd name="T3" fmla="*/ 2147483646 h 317"/>
              <a:gd name="T4" fmla="*/ 2147483646 w 924"/>
              <a:gd name="T5" fmla="*/ 2147483646 h 317"/>
              <a:gd name="T6" fmla="*/ 2147483646 w 924"/>
              <a:gd name="T7" fmla="*/ 2147483646 h 317"/>
              <a:gd name="T8" fmla="*/ 2147483646 w 924"/>
              <a:gd name="T9" fmla="*/ 2147483646 h 317"/>
              <a:gd name="T10" fmla="*/ 2147483646 w 924"/>
              <a:gd name="T11" fmla="*/ 2147483646 h 317"/>
              <a:gd name="T12" fmla="*/ 2147483646 w 924"/>
              <a:gd name="T13" fmla="*/ 2147483646 h 317"/>
              <a:gd name="T14" fmla="*/ 2147483646 w 924"/>
              <a:gd name="T15" fmla="*/ 2147483646 h 317"/>
              <a:gd name="T16" fmla="*/ 2147483646 w 924"/>
              <a:gd name="T17" fmla="*/ 0 h 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4"/>
              <a:gd name="T28" fmla="*/ 0 h 317"/>
              <a:gd name="T29" fmla="*/ 924 w 924"/>
              <a:gd name="T30" fmla="*/ 317 h 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4" h="317">
                <a:moveTo>
                  <a:pt x="0" y="315"/>
                </a:moveTo>
                <a:cubicBezTo>
                  <a:pt x="27" y="305"/>
                  <a:pt x="119" y="259"/>
                  <a:pt x="168" y="259"/>
                </a:cubicBezTo>
                <a:cubicBezTo>
                  <a:pt x="216" y="258"/>
                  <a:pt x="264" y="317"/>
                  <a:pt x="291" y="311"/>
                </a:cubicBezTo>
                <a:cubicBezTo>
                  <a:pt x="317" y="304"/>
                  <a:pt x="295" y="229"/>
                  <a:pt x="330" y="218"/>
                </a:cubicBezTo>
                <a:cubicBezTo>
                  <a:pt x="365" y="206"/>
                  <a:pt x="469" y="253"/>
                  <a:pt x="503" y="241"/>
                </a:cubicBezTo>
                <a:cubicBezTo>
                  <a:pt x="537" y="229"/>
                  <a:pt x="498" y="156"/>
                  <a:pt x="531" y="147"/>
                </a:cubicBezTo>
                <a:cubicBezTo>
                  <a:pt x="564" y="137"/>
                  <a:pt x="669" y="190"/>
                  <a:pt x="703" y="184"/>
                </a:cubicBezTo>
                <a:cubicBezTo>
                  <a:pt x="737" y="178"/>
                  <a:pt x="701" y="142"/>
                  <a:pt x="738" y="111"/>
                </a:cubicBezTo>
                <a:cubicBezTo>
                  <a:pt x="775" y="81"/>
                  <a:pt x="886" y="23"/>
                  <a:pt x="924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99343" name="Rectangle 60"/>
          <p:cNvSpPr>
            <a:spLocks noChangeArrowheads="1"/>
          </p:cNvSpPr>
          <p:nvPr/>
        </p:nvSpPr>
        <p:spPr bwMode="auto">
          <a:xfrm>
            <a:off x="-223594" y="2663888"/>
            <a:ext cx="2154238" cy="246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Islet–</a:t>
            </a: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MS PGothic" pitchFamily="34" charset="-128"/>
                <a:cs typeface="+mn-cs"/>
              </a:rPr>
              <a:t>a </a:t>
            </a: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cell</a:t>
            </a: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" charset="0"/>
              <a:ea typeface="MS PGothic" pitchFamily="34" charset="-128"/>
              <a:cs typeface="+mn-cs"/>
            </a:endParaRPr>
          </a:p>
        </p:txBody>
      </p:sp>
      <p:sp>
        <p:nvSpPr>
          <p:cNvPr id="515133" name="Rectangle 61"/>
          <p:cNvSpPr>
            <a:spLocks noChangeArrowheads="1"/>
          </p:cNvSpPr>
          <p:nvPr/>
        </p:nvSpPr>
        <p:spPr bwMode="auto">
          <a:xfrm>
            <a:off x="271197" y="4179111"/>
            <a:ext cx="10652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  <a:b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Glucagon</a:t>
            </a:r>
            <a:b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Secretion</a:t>
            </a:r>
            <a:endParaRPr kumimoji="0" lang="en-US" sz="177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97" name="Freeform 62"/>
          <p:cNvSpPr>
            <a:spLocks/>
          </p:cNvSpPr>
          <p:nvPr/>
        </p:nvSpPr>
        <p:spPr bwMode="auto">
          <a:xfrm rot="19555708" flipV="1">
            <a:off x="1467062" y="3397807"/>
            <a:ext cx="711200" cy="500063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34" name="Rectangle 166"/>
          <p:cNvSpPr>
            <a:spLocks noChangeArrowheads="1"/>
          </p:cNvSpPr>
          <p:nvPr/>
        </p:nvSpPr>
        <p:spPr bwMode="auto">
          <a:xfrm>
            <a:off x="895427" y="225776"/>
            <a:ext cx="7257014" cy="656655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THE NOXIOUS NINE</a:t>
            </a:r>
          </a:p>
        </p:txBody>
      </p:sp>
      <p:sp>
        <p:nvSpPr>
          <p:cNvPr id="430101" name="Freeform 51"/>
          <p:cNvSpPr>
            <a:spLocks/>
          </p:cNvSpPr>
          <p:nvPr/>
        </p:nvSpPr>
        <p:spPr bwMode="auto">
          <a:xfrm>
            <a:off x="5527691" y="2328863"/>
            <a:ext cx="925513" cy="850900"/>
          </a:xfrm>
          <a:custGeom>
            <a:avLst/>
            <a:gdLst>
              <a:gd name="T0" fmla="*/ 2147483646 w 686"/>
              <a:gd name="T1" fmla="*/ 0 h 629"/>
              <a:gd name="T2" fmla="*/ 2147483646 w 686"/>
              <a:gd name="T3" fmla="*/ 2147483646 h 629"/>
              <a:gd name="T4" fmla="*/ 2147483646 w 686"/>
              <a:gd name="T5" fmla="*/ 2147483646 h 629"/>
              <a:gd name="T6" fmla="*/ 2147483646 w 686"/>
              <a:gd name="T7" fmla="*/ 2147483646 h 629"/>
              <a:gd name="T8" fmla="*/ 2147483646 w 686"/>
              <a:gd name="T9" fmla="*/ 2147483646 h 629"/>
              <a:gd name="T10" fmla="*/ 2147483646 w 686"/>
              <a:gd name="T11" fmla="*/ 2147483646 h 629"/>
              <a:gd name="T12" fmla="*/ 2147483646 w 686"/>
              <a:gd name="T13" fmla="*/ 2147483646 h 629"/>
              <a:gd name="T14" fmla="*/ 2147483646 w 686"/>
              <a:gd name="T15" fmla="*/ 2147483646 h 629"/>
              <a:gd name="T16" fmla="*/ 0 w 686"/>
              <a:gd name="T17" fmla="*/ 2147483646 h 6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6"/>
              <a:gd name="T28" fmla="*/ 0 h 629"/>
              <a:gd name="T29" fmla="*/ 686 w 686"/>
              <a:gd name="T30" fmla="*/ 629 h 6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6" h="629">
                <a:moveTo>
                  <a:pt x="648" y="0"/>
                </a:moveTo>
                <a:cubicBezTo>
                  <a:pt x="667" y="43"/>
                  <a:pt x="686" y="86"/>
                  <a:pt x="661" y="108"/>
                </a:cubicBezTo>
                <a:cubicBezTo>
                  <a:pt x="635" y="131"/>
                  <a:pt x="526" y="112"/>
                  <a:pt x="498" y="135"/>
                </a:cubicBezTo>
                <a:cubicBezTo>
                  <a:pt x="469" y="161"/>
                  <a:pt x="518" y="231"/>
                  <a:pt x="490" y="255"/>
                </a:cubicBezTo>
                <a:cubicBezTo>
                  <a:pt x="464" y="279"/>
                  <a:pt x="364" y="257"/>
                  <a:pt x="337" y="281"/>
                </a:cubicBezTo>
                <a:cubicBezTo>
                  <a:pt x="313" y="305"/>
                  <a:pt x="368" y="377"/>
                  <a:pt x="341" y="398"/>
                </a:cubicBezTo>
                <a:cubicBezTo>
                  <a:pt x="316" y="419"/>
                  <a:pt x="212" y="391"/>
                  <a:pt x="185" y="408"/>
                </a:cubicBezTo>
                <a:cubicBezTo>
                  <a:pt x="159" y="426"/>
                  <a:pt x="208" y="467"/>
                  <a:pt x="177" y="504"/>
                </a:cubicBezTo>
                <a:cubicBezTo>
                  <a:pt x="146" y="541"/>
                  <a:pt x="37" y="603"/>
                  <a:pt x="0" y="629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102" name="Freeform 53"/>
          <p:cNvSpPr>
            <a:spLocks/>
          </p:cNvSpPr>
          <p:nvPr/>
        </p:nvSpPr>
        <p:spPr bwMode="auto">
          <a:xfrm rot="1964039">
            <a:off x="5346716" y="4222750"/>
            <a:ext cx="1203325" cy="517525"/>
          </a:xfrm>
          <a:custGeom>
            <a:avLst/>
            <a:gdLst>
              <a:gd name="T0" fmla="*/ 2147483646 w 891"/>
              <a:gd name="T1" fmla="*/ 2147483646 h 381"/>
              <a:gd name="T2" fmla="*/ 2147483646 w 891"/>
              <a:gd name="T3" fmla="*/ 2147483646 h 381"/>
              <a:gd name="T4" fmla="*/ 2147483646 w 891"/>
              <a:gd name="T5" fmla="*/ 2147483646 h 381"/>
              <a:gd name="T6" fmla="*/ 2147483646 w 891"/>
              <a:gd name="T7" fmla="*/ 2147483646 h 381"/>
              <a:gd name="T8" fmla="*/ 2147483646 w 891"/>
              <a:gd name="T9" fmla="*/ 2147483646 h 381"/>
              <a:gd name="T10" fmla="*/ 2147483646 w 891"/>
              <a:gd name="T11" fmla="*/ 2147483646 h 381"/>
              <a:gd name="T12" fmla="*/ 2147483646 w 891"/>
              <a:gd name="T13" fmla="*/ 2147483646 h 381"/>
              <a:gd name="T14" fmla="*/ 2147483646 w 891"/>
              <a:gd name="T15" fmla="*/ 2147483646 h 381"/>
              <a:gd name="T16" fmla="*/ 0 w 891"/>
              <a:gd name="T17" fmla="*/ 0 h 3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1"/>
              <a:gd name="T28" fmla="*/ 0 h 381"/>
              <a:gd name="T29" fmla="*/ 891 w 891"/>
              <a:gd name="T30" fmla="*/ 381 h 3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1" h="381">
                <a:moveTo>
                  <a:pt x="891" y="381"/>
                </a:moveTo>
                <a:cubicBezTo>
                  <a:pt x="867" y="363"/>
                  <a:pt x="790" y="287"/>
                  <a:pt x="747" y="277"/>
                </a:cubicBezTo>
                <a:cubicBezTo>
                  <a:pt x="703" y="266"/>
                  <a:pt x="655" y="324"/>
                  <a:pt x="630" y="316"/>
                </a:cubicBezTo>
                <a:cubicBezTo>
                  <a:pt x="604" y="307"/>
                  <a:pt x="627" y="235"/>
                  <a:pt x="593" y="223"/>
                </a:cubicBezTo>
                <a:cubicBezTo>
                  <a:pt x="557" y="211"/>
                  <a:pt x="453" y="257"/>
                  <a:pt x="419" y="245"/>
                </a:cubicBezTo>
                <a:cubicBezTo>
                  <a:pt x="385" y="232"/>
                  <a:pt x="425" y="160"/>
                  <a:pt x="392" y="150"/>
                </a:cubicBezTo>
                <a:cubicBezTo>
                  <a:pt x="359" y="141"/>
                  <a:pt x="254" y="193"/>
                  <a:pt x="219" y="186"/>
                </a:cubicBezTo>
                <a:cubicBezTo>
                  <a:pt x="186" y="180"/>
                  <a:pt x="222" y="144"/>
                  <a:pt x="185" y="113"/>
                </a:cubicBezTo>
                <a:cubicBezTo>
                  <a:pt x="148" y="82"/>
                  <a:pt x="38" y="24"/>
                  <a:pt x="0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104" name="Freeform 165"/>
          <p:cNvSpPr>
            <a:spLocks/>
          </p:cNvSpPr>
          <p:nvPr/>
        </p:nvSpPr>
        <p:spPr bwMode="auto">
          <a:xfrm rot="3242342" flipH="1" flipV="1">
            <a:off x="6022266" y="3503338"/>
            <a:ext cx="1233913" cy="823617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pic>
        <p:nvPicPr>
          <p:cNvPr id="430106" name="Picture 177" descr="Ominous Octet-slid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" y="2927045"/>
            <a:ext cx="1552384" cy="132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197241" y="4146550"/>
            <a:ext cx="1857375" cy="2335213"/>
            <a:chOff x="4054475" y="4237038"/>
            <a:chExt cx="2089372" cy="2625675"/>
          </a:xfrm>
        </p:grpSpPr>
        <p:sp>
          <p:nvSpPr>
            <p:cNvPr id="444447" name="Rectangle 164"/>
            <p:cNvSpPr>
              <a:spLocks noChangeArrowheads="1"/>
            </p:cNvSpPr>
            <p:nvPr/>
          </p:nvSpPr>
          <p:spPr bwMode="auto">
            <a:xfrm>
              <a:off x="4066976" y="6309376"/>
              <a:ext cx="2076871" cy="55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78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Neurotransmitter</a:t>
              </a:r>
              <a:br>
                <a:rPr kumimoji="0" lang="en-US" altLang="en-US" sz="1778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</a:br>
              <a:r>
                <a:rPr kumimoji="0" lang="en-US" altLang="en-US" sz="1778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Dysfunction</a:t>
              </a:r>
              <a:endParaRPr kumimoji="0" lang="en-US" altLang="en-US" sz="177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30112" name="Freeform 177"/>
            <p:cNvSpPr>
              <a:spLocks/>
            </p:cNvSpPr>
            <p:nvPr/>
          </p:nvSpPr>
          <p:spPr bwMode="auto">
            <a:xfrm rot="8642342" flipH="1" flipV="1">
              <a:off x="4298950" y="4237038"/>
              <a:ext cx="800100" cy="561975"/>
            </a:xfrm>
            <a:custGeom>
              <a:avLst/>
              <a:gdLst>
                <a:gd name="T0" fmla="*/ 2147483646 w 767"/>
                <a:gd name="T1" fmla="*/ 2147483646 h 715"/>
                <a:gd name="T2" fmla="*/ 2147483646 w 767"/>
                <a:gd name="T3" fmla="*/ 2147483646 h 715"/>
                <a:gd name="T4" fmla="*/ 2147483646 w 767"/>
                <a:gd name="T5" fmla="*/ 2147483646 h 715"/>
                <a:gd name="T6" fmla="*/ 2147483646 w 767"/>
                <a:gd name="T7" fmla="*/ 2147483646 h 715"/>
                <a:gd name="T8" fmla="*/ 2147483646 w 767"/>
                <a:gd name="T9" fmla="*/ 2147483646 h 715"/>
                <a:gd name="T10" fmla="*/ 2147483646 w 767"/>
                <a:gd name="T11" fmla="*/ 2147483646 h 715"/>
                <a:gd name="T12" fmla="*/ 2147483646 w 767"/>
                <a:gd name="T13" fmla="*/ 2147483646 h 715"/>
                <a:gd name="T14" fmla="*/ 2147483646 w 767"/>
                <a:gd name="T15" fmla="*/ 2147483646 h 715"/>
                <a:gd name="T16" fmla="*/ 2147483646 w 767"/>
                <a:gd name="T17" fmla="*/ 0 h 7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7"/>
                <a:gd name="T28" fmla="*/ 0 h 715"/>
                <a:gd name="T29" fmla="*/ 767 w 767"/>
                <a:gd name="T30" fmla="*/ 715 h 7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7" h="715">
                  <a:moveTo>
                    <a:pt x="31" y="715"/>
                  </a:moveTo>
                  <a:cubicBezTo>
                    <a:pt x="15" y="653"/>
                    <a:pt x="0" y="592"/>
                    <a:pt x="31" y="566"/>
                  </a:cubicBezTo>
                  <a:cubicBezTo>
                    <a:pt x="61" y="539"/>
                    <a:pt x="178" y="583"/>
                    <a:pt x="212" y="555"/>
                  </a:cubicBezTo>
                  <a:cubicBezTo>
                    <a:pt x="245" y="526"/>
                    <a:pt x="202" y="423"/>
                    <a:pt x="234" y="395"/>
                  </a:cubicBezTo>
                  <a:cubicBezTo>
                    <a:pt x="266" y="366"/>
                    <a:pt x="373" y="412"/>
                    <a:pt x="404" y="384"/>
                  </a:cubicBezTo>
                  <a:cubicBezTo>
                    <a:pt x="434" y="355"/>
                    <a:pt x="384" y="248"/>
                    <a:pt x="415" y="224"/>
                  </a:cubicBezTo>
                  <a:cubicBezTo>
                    <a:pt x="445" y="199"/>
                    <a:pt x="554" y="254"/>
                    <a:pt x="586" y="235"/>
                  </a:cubicBezTo>
                  <a:cubicBezTo>
                    <a:pt x="617" y="215"/>
                    <a:pt x="576" y="146"/>
                    <a:pt x="607" y="107"/>
                  </a:cubicBezTo>
                  <a:cubicBezTo>
                    <a:pt x="637" y="67"/>
                    <a:pt x="702" y="33"/>
                    <a:pt x="767" y="0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pic>
          <p:nvPicPr>
            <p:cNvPr id="430113" name="Picture 178" descr="Brain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475" y="4887913"/>
              <a:ext cx="1755775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08" name="Picture 181" descr="Arter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923">
            <a:off x="3436954" y="1709160"/>
            <a:ext cx="18716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45" name="Rectangle 47"/>
          <p:cNvSpPr>
            <a:spLocks noChangeArrowheads="1"/>
          </p:cNvSpPr>
          <p:nvPr/>
        </p:nvSpPr>
        <p:spPr bwMode="auto">
          <a:xfrm>
            <a:off x="5599129" y="5280025"/>
            <a:ext cx="21177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Decreased Glucose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Uptake</a:t>
            </a: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30082" name="Picture 187" descr="lipid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6" t="23497"/>
          <a:stretch>
            <a:fillRect/>
          </a:stretch>
        </p:blipFill>
        <p:spPr bwMode="auto">
          <a:xfrm>
            <a:off x="5860955" y="1174096"/>
            <a:ext cx="1516104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36" name="Rectangle 50"/>
          <p:cNvSpPr>
            <a:spLocks noChangeArrowheads="1"/>
          </p:cNvSpPr>
          <p:nvPr/>
        </p:nvSpPr>
        <p:spPr bwMode="auto">
          <a:xfrm>
            <a:off x="6035327" y="1651752"/>
            <a:ext cx="1063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Increased</a:t>
            </a: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4439" name="Rectangle 54"/>
          <p:cNvSpPr>
            <a:spLocks noChangeArrowheads="1"/>
          </p:cNvSpPr>
          <p:nvPr/>
        </p:nvSpPr>
        <p:spPr bwMode="auto">
          <a:xfrm>
            <a:off x="6098827" y="1910514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Lipolysis</a:t>
            </a: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0099" name="Freeform 177"/>
          <p:cNvSpPr>
            <a:spLocks/>
          </p:cNvSpPr>
          <p:nvPr/>
        </p:nvSpPr>
        <p:spPr bwMode="auto">
          <a:xfrm>
            <a:off x="6840538" y="3181350"/>
            <a:ext cx="1379537" cy="1771650"/>
          </a:xfrm>
          <a:custGeom>
            <a:avLst/>
            <a:gdLst>
              <a:gd name="T0" fmla="*/ 2147483646 w 978"/>
              <a:gd name="T1" fmla="*/ 2147483646 h 1255"/>
              <a:gd name="T2" fmla="*/ 2147483646 w 978"/>
              <a:gd name="T3" fmla="*/ 2147483646 h 1255"/>
              <a:gd name="T4" fmla="*/ 2147483646 w 978"/>
              <a:gd name="T5" fmla="*/ 2147483646 h 1255"/>
              <a:gd name="T6" fmla="*/ 2147483646 w 978"/>
              <a:gd name="T7" fmla="*/ 2147483646 h 1255"/>
              <a:gd name="T8" fmla="*/ 2147483646 w 978"/>
              <a:gd name="T9" fmla="*/ 2147483646 h 1255"/>
              <a:gd name="T10" fmla="*/ 2147483646 w 978"/>
              <a:gd name="T11" fmla="*/ 2147483646 h 1255"/>
              <a:gd name="T12" fmla="*/ 2147483646 w 978"/>
              <a:gd name="T13" fmla="*/ 2147483646 h 1255"/>
              <a:gd name="T14" fmla="*/ 2147483646 w 978"/>
              <a:gd name="T15" fmla="*/ 2147483646 h 1255"/>
              <a:gd name="T16" fmla="*/ 2147483646 w 978"/>
              <a:gd name="T17" fmla="*/ 2147483646 h 1255"/>
              <a:gd name="T18" fmla="*/ 2147483646 w 978"/>
              <a:gd name="T19" fmla="*/ 2147483646 h 1255"/>
              <a:gd name="T20" fmla="*/ 2147483646 w 978"/>
              <a:gd name="T21" fmla="*/ 2147483646 h 1255"/>
              <a:gd name="T22" fmla="*/ 2147483646 w 978"/>
              <a:gd name="T23" fmla="*/ 2147483646 h 1255"/>
              <a:gd name="T24" fmla="*/ 2147483646 w 978"/>
              <a:gd name="T25" fmla="*/ 2147483646 h 1255"/>
              <a:gd name="T26" fmla="*/ 2147483646 w 978"/>
              <a:gd name="T27" fmla="*/ 2147483646 h 1255"/>
              <a:gd name="T28" fmla="*/ 2147483646 w 978"/>
              <a:gd name="T29" fmla="*/ 2147483646 h 1255"/>
              <a:gd name="T30" fmla="*/ 2147483646 w 978"/>
              <a:gd name="T31" fmla="*/ 2147483646 h 1255"/>
              <a:gd name="T32" fmla="*/ 2147483646 w 978"/>
              <a:gd name="T33" fmla="*/ 2147483646 h 1255"/>
              <a:gd name="T34" fmla="*/ 2147483646 w 978"/>
              <a:gd name="T35" fmla="*/ 2147483646 h 1255"/>
              <a:gd name="T36" fmla="*/ 2147483646 w 978"/>
              <a:gd name="T37" fmla="*/ 2147483646 h 1255"/>
              <a:gd name="T38" fmla="*/ 2147483646 w 978"/>
              <a:gd name="T39" fmla="*/ 2147483646 h 1255"/>
              <a:gd name="T40" fmla="*/ 2147483646 w 978"/>
              <a:gd name="T41" fmla="*/ 2147483646 h 1255"/>
              <a:gd name="T42" fmla="*/ 2147483646 w 978"/>
              <a:gd name="T43" fmla="*/ 2147483646 h 12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78"/>
              <a:gd name="T67" fmla="*/ 0 h 1255"/>
              <a:gd name="T68" fmla="*/ 978 w 978"/>
              <a:gd name="T69" fmla="*/ 1255 h 12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78" h="1255">
                <a:moveTo>
                  <a:pt x="386" y="436"/>
                </a:moveTo>
                <a:cubicBezTo>
                  <a:pt x="408" y="393"/>
                  <a:pt x="280" y="456"/>
                  <a:pt x="234" y="431"/>
                </a:cubicBezTo>
                <a:cubicBezTo>
                  <a:pt x="188" y="406"/>
                  <a:pt x="117" y="345"/>
                  <a:pt x="112" y="287"/>
                </a:cubicBezTo>
                <a:cubicBezTo>
                  <a:pt x="107" y="229"/>
                  <a:pt x="146" y="127"/>
                  <a:pt x="202" y="81"/>
                </a:cubicBezTo>
                <a:cubicBezTo>
                  <a:pt x="258" y="35"/>
                  <a:pt x="354" y="0"/>
                  <a:pt x="445" y="9"/>
                </a:cubicBezTo>
                <a:cubicBezTo>
                  <a:pt x="536" y="18"/>
                  <a:pt x="664" y="56"/>
                  <a:pt x="746" y="135"/>
                </a:cubicBezTo>
                <a:cubicBezTo>
                  <a:pt x="828" y="214"/>
                  <a:pt x="901" y="365"/>
                  <a:pt x="935" y="481"/>
                </a:cubicBezTo>
                <a:cubicBezTo>
                  <a:pt x="969" y="597"/>
                  <a:pt x="978" y="731"/>
                  <a:pt x="953" y="831"/>
                </a:cubicBezTo>
                <a:cubicBezTo>
                  <a:pt x="928" y="931"/>
                  <a:pt x="865" y="1021"/>
                  <a:pt x="786" y="1083"/>
                </a:cubicBezTo>
                <a:cubicBezTo>
                  <a:pt x="707" y="1145"/>
                  <a:pt x="573" y="1199"/>
                  <a:pt x="481" y="1204"/>
                </a:cubicBezTo>
                <a:cubicBezTo>
                  <a:pt x="389" y="1209"/>
                  <a:pt x="290" y="1166"/>
                  <a:pt x="234" y="1114"/>
                </a:cubicBezTo>
                <a:cubicBezTo>
                  <a:pt x="178" y="1062"/>
                  <a:pt x="116" y="940"/>
                  <a:pt x="144" y="894"/>
                </a:cubicBezTo>
                <a:cubicBezTo>
                  <a:pt x="172" y="848"/>
                  <a:pt x="361" y="862"/>
                  <a:pt x="404" y="840"/>
                </a:cubicBezTo>
                <a:cubicBezTo>
                  <a:pt x="447" y="818"/>
                  <a:pt x="429" y="775"/>
                  <a:pt x="404" y="759"/>
                </a:cubicBezTo>
                <a:cubicBezTo>
                  <a:pt x="379" y="743"/>
                  <a:pt x="302" y="733"/>
                  <a:pt x="256" y="746"/>
                </a:cubicBezTo>
                <a:cubicBezTo>
                  <a:pt x="210" y="759"/>
                  <a:pt x="155" y="794"/>
                  <a:pt x="126" y="836"/>
                </a:cubicBezTo>
                <a:cubicBezTo>
                  <a:pt x="97" y="878"/>
                  <a:pt x="83" y="933"/>
                  <a:pt x="81" y="997"/>
                </a:cubicBezTo>
                <a:cubicBezTo>
                  <a:pt x="79" y="1061"/>
                  <a:pt x="117" y="1189"/>
                  <a:pt x="112" y="1222"/>
                </a:cubicBezTo>
                <a:cubicBezTo>
                  <a:pt x="107" y="1255"/>
                  <a:pt x="66" y="1245"/>
                  <a:pt x="49" y="1195"/>
                </a:cubicBezTo>
                <a:cubicBezTo>
                  <a:pt x="32" y="1145"/>
                  <a:pt x="0" y="1006"/>
                  <a:pt x="9" y="921"/>
                </a:cubicBezTo>
                <a:cubicBezTo>
                  <a:pt x="18" y="836"/>
                  <a:pt x="41" y="766"/>
                  <a:pt x="103" y="687"/>
                </a:cubicBezTo>
                <a:cubicBezTo>
                  <a:pt x="165" y="608"/>
                  <a:pt x="364" y="479"/>
                  <a:pt x="386" y="436"/>
                </a:cubicBezTo>
                <a:close/>
              </a:path>
            </a:pathLst>
          </a:custGeom>
          <a:solidFill>
            <a:srgbClr val="D26969"/>
          </a:solidFill>
          <a:ln w="1905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515248" name="Rectangle 176"/>
          <p:cNvSpPr>
            <a:spLocks noChangeArrowheads="1"/>
          </p:cNvSpPr>
          <p:nvPr/>
        </p:nvSpPr>
        <p:spPr bwMode="auto">
          <a:xfrm>
            <a:off x="6911975" y="3567112"/>
            <a:ext cx="14700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Glucose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Reabsorption</a:t>
            </a:r>
            <a:endParaRPr kumimoji="0" lang="en-US" sz="177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" name="Freeform 165">
            <a:extLst>
              <a:ext uri="{FF2B5EF4-FFF2-40B4-BE49-F238E27FC236}">
                <a16:creationId xmlns:a16="http://schemas.microsoft.com/office/drawing/2014/main" id="{359070B0-F786-92C8-D6D6-36C9BD05E132}"/>
              </a:ext>
            </a:extLst>
          </p:cNvPr>
          <p:cNvSpPr>
            <a:spLocks/>
          </p:cNvSpPr>
          <p:nvPr/>
        </p:nvSpPr>
        <p:spPr bwMode="auto">
          <a:xfrm rot="21263428" flipH="1" flipV="1">
            <a:off x="6006581" y="3173377"/>
            <a:ext cx="1021343" cy="308527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8468BED1-DB3F-B8C5-F84A-23925052C8DB}"/>
              </a:ext>
            </a:extLst>
          </p:cNvPr>
          <p:cNvSpPr/>
          <p:nvPr/>
        </p:nvSpPr>
        <p:spPr>
          <a:xfrm rot="19325416" flipH="1">
            <a:off x="7187291" y="2778807"/>
            <a:ext cx="636820" cy="794513"/>
          </a:xfrm>
          <a:custGeom>
            <a:avLst/>
            <a:gdLst>
              <a:gd name="connsiteX0" fmla="*/ 237495 w 857183"/>
              <a:gd name="connsiteY0" fmla="*/ 879957 h 912033"/>
              <a:gd name="connsiteX1" fmla="*/ 311436 w 857183"/>
              <a:gd name="connsiteY1" fmla="*/ 777133 h 912033"/>
              <a:gd name="connsiteX2" fmla="*/ 344899 w 857183"/>
              <a:gd name="connsiteY2" fmla="*/ 651726 h 912033"/>
              <a:gd name="connsiteX3" fmla="*/ 450655 w 857183"/>
              <a:gd name="connsiteY3" fmla="*/ 585964 h 912033"/>
              <a:gd name="connsiteX4" fmla="*/ 516671 w 857183"/>
              <a:gd name="connsiteY4" fmla="*/ 493068 h 912033"/>
              <a:gd name="connsiteX5" fmla="*/ 715883 w 857183"/>
              <a:gd name="connsiteY5" fmla="*/ 399744 h 912033"/>
              <a:gd name="connsiteX6" fmla="*/ 789796 w 857183"/>
              <a:gd name="connsiteY6" fmla="*/ 336884 h 912033"/>
              <a:gd name="connsiteX7" fmla="*/ 826980 w 857183"/>
              <a:gd name="connsiteY7" fmla="*/ 199559 h 912033"/>
              <a:gd name="connsiteX8" fmla="*/ 162787 w 857183"/>
              <a:gd name="connsiteY8" fmla="*/ 43660 h 912033"/>
              <a:gd name="connsiteX9" fmla="*/ 673 w 857183"/>
              <a:gd name="connsiteY9" fmla="*/ 563835 h 912033"/>
              <a:gd name="connsiteX10" fmla="*/ 15558 w 857183"/>
              <a:gd name="connsiteY10" fmla="*/ 757393 h 912033"/>
              <a:gd name="connsiteX11" fmla="*/ 86431 w 857183"/>
              <a:gd name="connsiteY11" fmla="*/ 903678 h 912033"/>
              <a:gd name="connsiteX12" fmla="*/ 219883 w 857183"/>
              <a:gd name="connsiteY12" fmla="*/ 890879 h 912033"/>
              <a:gd name="connsiteX13" fmla="*/ 237495 w 857183"/>
              <a:gd name="connsiteY13" fmla="*/ 879985 h 91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7183" h="912033">
                <a:moveTo>
                  <a:pt x="237495" y="879957"/>
                </a:moveTo>
                <a:cubicBezTo>
                  <a:pt x="272293" y="854642"/>
                  <a:pt x="292120" y="815816"/>
                  <a:pt x="311436" y="777133"/>
                </a:cubicBezTo>
                <a:cubicBezTo>
                  <a:pt x="329900" y="740185"/>
                  <a:pt x="316663" y="683639"/>
                  <a:pt x="344899" y="651726"/>
                </a:cubicBezTo>
                <a:cubicBezTo>
                  <a:pt x="371061" y="622173"/>
                  <a:pt x="421283" y="619840"/>
                  <a:pt x="450655" y="585964"/>
                </a:cubicBezTo>
                <a:cubicBezTo>
                  <a:pt x="475652" y="557122"/>
                  <a:pt x="490679" y="521170"/>
                  <a:pt x="516671" y="493068"/>
                </a:cubicBezTo>
                <a:cubicBezTo>
                  <a:pt x="565075" y="440703"/>
                  <a:pt x="656230" y="437034"/>
                  <a:pt x="715883" y="399744"/>
                </a:cubicBezTo>
                <a:cubicBezTo>
                  <a:pt x="743977" y="382195"/>
                  <a:pt x="762753" y="354917"/>
                  <a:pt x="789796" y="336884"/>
                </a:cubicBezTo>
                <a:cubicBezTo>
                  <a:pt x="857630" y="291631"/>
                  <a:pt x="881775" y="272687"/>
                  <a:pt x="826980" y="199559"/>
                </a:cubicBezTo>
                <a:cubicBezTo>
                  <a:pt x="702191" y="33022"/>
                  <a:pt x="352568" y="-60216"/>
                  <a:pt x="162787" y="43660"/>
                </a:cubicBezTo>
                <a:cubicBezTo>
                  <a:pt x="-10917" y="138718"/>
                  <a:pt x="-1032" y="397298"/>
                  <a:pt x="673" y="563835"/>
                </a:cubicBezTo>
                <a:cubicBezTo>
                  <a:pt x="1326" y="628459"/>
                  <a:pt x="2093" y="693907"/>
                  <a:pt x="15558" y="757393"/>
                </a:cubicBezTo>
                <a:cubicBezTo>
                  <a:pt x="24846" y="801196"/>
                  <a:pt x="36806" y="885105"/>
                  <a:pt x="86431" y="903678"/>
                </a:cubicBezTo>
                <a:cubicBezTo>
                  <a:pt x="128927" y="919578"/>
                  <a:pt x="180370" y="911387"/>
                  <a:pt x="219883" y="890879"/>
                </a:cubicBezTo>
                <a:cubicBezTo>
                  <a:pt x="226161" y="887608"/>
                  <a:pt x="232013" y="883967"/>
                  <a:pt x="237495" y="879985"/>
                </a:cubicBezTo>
                <a:close/>
              </a:path>
            </a:pathLst>
          </a:custGeom>
          <a:solidFill>
            <a:srgbClr val="00B050"/>
          </a:solidFill>
          <a:ln w="2833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8C2AC-51D0-8C53-BBB9-AF338168E138}"/>
              </a:ext>
            </a:extLst>
          </p:cNvPr>
          <p:cNvSpPr txBox="1"/>
          <p:nvPr/>
        </p:nvSpPr>
        <p:spPr>
          <a:xfrm>
            <a:off x="6781800" y="2590800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HYPER-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CORTISOLISM</a:t>
            </a:r>
          </a:p>
        </p:txBody>
      </p:sp>
    </p:spTree>
    <p:custDataLst>
      <p:tags r:id="rId2"/>
    </p:custData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A34FC0-BDE9-44A8-BCD3-2979FBE6A8A2}"/>
              </a:ext>
            </a:extLst>
          </p:cNvPr>
          <p:cNvSpPr txBox="1"/>
          <p:nvPr/>
        </p:nvSpPr>
        <p:spPr>
          <a:xfrm>
            <a:off x="846699" y="129432"/>
            <a:ext cx="7450602" cy="95410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EPIDEMIOLOGY OF HYPERTENSION IN CUSHING’S SYNDROME (CS)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75237B-32CA-BA8B-4F3F-912AA4358FC4}"/>
              </a:ext>
            </a:extLst>
          </p:cNvPr>
          <p:cNvSpPr txBox="1"/>
          <p:nvPr/>
        </p:nvSpPr>
        <p:spPr>
          <a:xfrm>
            <a:off x="507305" y="6097625"/>
            <a:ext cx="81293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Barbot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et al, Front Endo 10:1-9, 2019; Li et al, Gland Surg 9:43-58, 2019;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Isidori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et al, J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Hyperten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33:44-60, 2015;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Fallo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et al, J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Hyperten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40:2085-2101,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3CCE9-E61A-9EA4-EBC6-112AD311EC7B}"/>
              </a:ext>
            </a:extLst>
          </p:cNvPr>
          <p:cNvSpPr txBox="1"/>
          <p:nvPr/>
        </p:nvSpPr>
        <p:spPr>
          <a:xfrm>
            <a:off x="304800" y="1325490"/>
            <a:ext cx="868829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Hypertension occurs in 80-85% of individuals with Cushing’s Syndrome and, as a clinical feature, is second only to weight gain/obesity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2931F3-F031-4CA5-44D9-F4D8F2891A0A}"/>
              </a:ext>
            </a:extLst>
          </p:cNvPr>
          <p:cNvSpPr txBox="1"/>
          <p:nvPr/>
        </p:nvSpPr>
        <p:spPr>
          <a:xfrm>
            <a:off x="304800" y="2765048"/>
            <a:ext cx="868829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Systolic and diastolic blood pressure are increased in parallel; males and females are equally affected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BBACF-D90B-31DF-EB76-739F76B533FF}"/>
              </a:ext>
            </a:extLst>
          </p:cNvPr>
          <p:cNvSpPr txBox="1"/>
          <p:nvPr/>
        </p:nvSpPr>
        <p:spPr>
          <a:xfrm>
            <a:off x="227852" y="3908048"/>
            <a:ext cx="868829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Mortality is 2.5-5 fold increased in untreated CS in patients with hypertension and/or type 2 diabetes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A3891-5E8F-1523-E7FB-33A90A86075A}"/>
              </a:ext>
            </a:extLst>
          </p:cNvPr>
          <p:cNvSpPr txBox="1"/>
          <p:nvPr/>
        </p:nvSpPr>
        <p:spPr>
          <a:xfrm>
            <a:off x="249623" y="5051048"/>
            <a:ext cx="868829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Pathogenesis is poorly understood but eventuates in vascular rearrangement and fibrosis</a:t>
            </a:r>
          </a:p>
        </p:txBody>
      </p:sp>
    </p:spTree>
    <p:extLst>
      <p:ext uri="{BB962C8B-B14F-4D97-AF65-F5344CB8AC3E}">
        <p14:creationId xmlns:p14="http://schemas.microsoft.com/office/powerpoint/2010/main" val="2958139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3" grpId="0"/>
      <p:bldP spid="12" grpId="0"/>
      <p:bldP spid="2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A34FC0-BDE9-44A8-BCD3-2979FBE6A8A2}"/>
              </a:ext>
            </a:extLst>
          </p:cNvPr>
          <p:cNvSpPr txBox="1"/>
          <p:nvPr/>
        </p:nvSpPr>
        <p:spPr>
          <a:xfrm>
            <a:off x="202801" y="304796"/>
            <a:ext cx="8638190" cy="113877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MECHANISM OF HYPERTENSION IN CUSHING’S SYNDROME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C9CD2-5FE0-C319-EA32-CB9CEC64E36E}"/>
              </a:ext>
            </a:extLst>
          </p:cNvPr>
          <p:cNvSpPr txBox="1"/>
          <p:nvPr/>
        </p:nvSpPr>
        <p:spPr>
          <a:xfrm>
            <a:off x="360830" y="1664408"/>
            <a:ext cx="821469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8975" marR="0" lvl="0" indent="-688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(1)	Activation of mineralocorticoid and glucocorticoid receptors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ECCB4-8D3A-0D9C-864E-9A4882DA3C75}"/>
              </a:ext>
            </a:extLst>
          </p:cNvPr>
          <p:cNvSpPr txBox="1"/>
          <p:nvPr/>
        </p:nvSpPr>
        <p:spPr>
          <a:xfrm>
            <a:off x="360830" y="2763797"/>
            <a:ext cx="821469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8975" marR="0" lvl="0" indent="-688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(2)	Renin-angiotensin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BE03C-FD76-1C5D-C689-EB5D9FBA7F98}"/>
              </a:ext>
            </a:extLst>
          </p:cNvPr>
          <p:cNvSpPr txBox="1"/>
          <p:nvPr/>
        </p:nvSpPr>
        <p:spPr>
          <a:xfrm>
            <a:off x="360830" y="3454995"/>
            <a:ext cx="821469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8975" marR="0" lvl="0" indent="-688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(3)	Sympathetic nervous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C4DAC-CF81-5FCA-F76B-397EB69F145E}"/>
              </a:ext>
            </a:extLst>
          </p:cNvPr>
          <p:cNvSpPr txBox="1"/>
          <p:nvPr/>
        </p:nvSpPr>
        <p:spPr>
          <a:xfrm>
            <a:off x="360830" y="4108615"/>
            <a:ext cx="821469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8975" marR="0" lvl="0" indent="-688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(4)	Imbalance between vasodilators and vasoconstrictors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6C202-A7D9-6AE4-8406-134E2456927B}"/>
              </a:ext>
            </a:extLst>
          </p:cNvPr>
          <p:cNvSpPr txBox="1"/>
          <p:nvPr/>
        </p:nvSpPr>
        <p:spPr>
          <a:xfrm>
            <a:off x="360830" y="5152767"/>
            <a:ext cx="878317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8975" marR="0" lvl="0" indent="-688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(5)	Obstructive sleep apnea syndrome (OSAS)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1FA2B-4D57-3DBE-0E52-BBEAEA50EA6C}"/>
              </a:ext>
            </a:extLst>
          </p:cNvPr>
          <p:cNvSpPr txBox="1"/>
          <p:nvPr/>
        </p:nvSpPr>
        <p:spPr>
          <a:xfrm>
            <a:off x="360830" y="5837389"/>
            <a:ext cx="821469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8975" marR="0" lvl="0" indent="-688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(6)	Direct effect of cortisol on the arterial vasculature</a:t>
            </a:r>
          </a:p>
        </p:txBody>
      </p:sp>
    </p:spTree>
    <p:extLst>
      <p:ext uri="{BB962C8B-B14F-4D97-AF65-F5344CB8AC3E}">
        <p14:creationId xmlns:p14="http://schemas.microsoft.com/office/powerpoint/2010/main" val="2260124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2" grpId="0"/>
      <p:bldP spid="3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413456" y="1356078"/>
            <a:ext cx="8290277" cy="4152900"/>
          </a:xfrm>
          <a:solidFill>
            <a:srgbClr val="FF6600"/>
          </a:solidFill>
          <a:ln>
            <a:solidFill>
              <a:srgbClr val="FF505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5333" dirty="0">
                <a:solidFill>
                  <a:schemeClr val="bg1"/>
                </a:solidFill>
              </a:rPr>
              <a:t>GLYCEMIC CONTROL IN T2DM: HOW WELL ARE WE DOING?</a:t>
            </a:r>
          </a:p>
        </p:txBody>
      </p:sp>
    </p:spTree>
    <p:extLst>
      <p:ext uri="{BB962C8B-B14F-4D97-AF65-F5344CB8AC3E}">
        <p14:creationId xmlns:p14="http://schemas.microsoft.com/office/powerpoint/2010/main" val="188885129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A34FC0-BDE9-44A8-BCD3-2979FBE6A8A2}"/>
              </a:ext>
            </a:extLst>
          </p:cNvPr>
          <p:cNvSpPr txBox="1"/>
          <p:nvPr/>
        </p:nvSpPr>
        <p:spPr>
          <a:xfrm>
            <a:off x="733369" y="435454"/>
            <a:ext cx="7677262" cy="1323439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HYPERCORTISOLISM AND HYPERTENSION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EE7EB-C87D-167C-EFF0-066641918559}"/>
              </a:ext>
            </a:extLst>
          </p:cNvPr>
          <p:cNvSpPr txBox="1"/>
          <p:nvPr/>
        </p:nvSpPr>
        <p:spPr>
          <a:xfrm>
            <a:off x="152400" y="3525322"/>
            <a:ext cx="843151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Cortisol binding to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mineralocorticoid receptor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          salt and water retention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7704B07-04BD-8E04-500A-6EB95976EA43}"/>
              </a:ext>
            </a:extLst>
          </p:cNvPr>
          <p:cNvSpPr/>
          <p:nvPr/>
        </p:nvSpPr>
        <p:spPr bwMode="auto">
          <a:xfrm>
            <a:off x="2362200" y="4254943"/>
            <a:ext cx="851770" cy="225468"/>
          </a:xfrm>
          <a:prstGeom prst="rightArrow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03916-CF21-AA40-C0A7-2C9170400935}"/>
              </a:ext>
            </a:extLst>
          </p:cNvPr>
          <p:cNvSpPr txBox="1"/>
          <p:nvPr/>
        </p:nvSpPr>
        <p:spPr>
          <a:xfrm>
            <a:off x="152400" y="4907340"/>
            <a:ext cx="84315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Cortisol binding to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glucorticoid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receptor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            activates renal epithelial sodium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  channel (ENaC)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E410D2E-3B1B-B5DE-92C6-C6F070504465}"/>
              </a:ext>
            </a:extLst>
          </p:cNvPr>
          <p:cNvSpPr/>
          <p:nvPr/>
        </p:nvSpPr>
        <p:spPr bwMode="auto">
          <a:xfrm>
            <a:off x="609600" y="5647420"/>
            <a:ext cx="851770" cy="225468"/>
          </a:xfrm>
          <a:prstGeom prst="rightArrow">
            <a:avLst/>
          </a:prstGeom>
          <a:solidFill>
            <a:srgbClr val="FFFF0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B6D61-43CE-98C5-9B84-07359C7B8333}"/>
              </a:ext>
            </a:extLst>
          </p:cNvPr>
          <p:cNvSpPr txBox="1"/>
          <p:nvPr/>
        </p:nvSpPr>
        <p:spPr>
          <a:xfrm>
            <a:off x="152400" y="1946785"/>
            <a:ext cx="84315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Cortisol and aldosterone have similar binding affinity to the mineralocorticoid receptor</a:t>
            </a:r>
          </a:p>
        </p:txBody>
      </p:sp>
    </p:spTree>
    <p:extLst>
      <p:ext uri="{BB962C8B-B14F-4D97-AF65-F5344CB8AC3E}">
        <p14:creationId xmlns:p14="http://schemas.microsoft.com/office/powerpoint/2010/main" val="148627293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A34FC0-BDE9-44A8-BCD3-2979FBE6A8A2}"/>
              </a:ext>
            </a:extLst>
          </p:cNvPr>
          <p:cNvSpPr txBox="1"/>
          <p:nvPr/>
        </p:nvSpPr>
        <p:spPr>
          <a:xfrm>
            <a:off x="202801" y="304796"/>
            <a:ext cx="8638190" cy="113877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MECHANISM OF HYPERTENSION IN CUSHING’S SYNDROME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C9CD2-5FE0-C319-EA32-CB9CEC64E36E}"/>
              </a:ext>
            </a:extLst>
          </p:cNvPr>
          <p:cNvSpPr txBox="1"/>
          <p:nvPr/>
        </p:nvSpPr>
        <p:spPr>
          <a:xfrm>
            <a:off x="360830" y="1664408"/>
            <a:ext cx="821469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8975" marR="0" lvl="0" indent="-688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(1)	Activation of mineralocorticoid and glucocorticoid receptors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ECCB4-8D3A-0D9C-864E-9A4882DA3C75}"/>
              </a:ext>
            </a:extLst>
          </p:cNvPr>
          <p:cNvSpPr txBox="1"/>
          <p:nvPr/>
        </p:nvSpPr>
        <p:spPr>
          <a:xfrm>
            <a:off x="360830" y="2763797"/>
            <a:ext cx="821469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8975" marR="0" lvl="0" indent="-688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(2)	Renin-angiotensin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BE03C-FD76-1C5D-C689-EB5D9FBA7F98}"/>
              </a:ext>
            </a:extLst>
          </p:cNvPr>
          <p:cNvSpPr txBox="1"/>
          <p:nvPr/>
        </p:nvSpPr>
        <p:spPr>
          <a:xfrm>
            <a:off x="360830" y="3454995"/>
            <a:ext cx="821469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8975" marR="0" lvl="0" indent="-688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(3)	Sympathetic nervous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C4DAC-CF81-5FCA-F76B-397EB69F145E}"/>
              </a:ext>
            </a:extLst>
          </p:cNvPr>
          <p:cNvSpPr txBox="1"/>
          <p:nvPr/>
        </p:nvSpPr>
        <p:spPr>
          <a:xfrm>
            <a:off x="360830" y="4108615"/>
            <a:ext cx="821469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8975" marR="0" lvl="0" indent="-688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(4)	Imbalance between vasodilators and vasoconstrictors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6C202-A7D9-6AE4-8406-134E2456927B}"/>
              </a:ext>
            </a:extLst>
          </p:cNvPr>
          <p:cNvSpPr txBox="1"/>
          <p:nvPr/>
        </p:nvSpPr>
        <p:spPr>
          <a:xfrm>
            <a:off x="360830" y="5152767"/>
            <a:ext cx="878317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8975" marR="0" lvl="0" indent="-688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(5)	Obstructive sleep apnea syndrome (OSAS)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1FA2B-4D57-3DBE-0E52-BBEAEA50EA6C}"/>
              </a:ext>
            </a:extLst>
          </p:cNvPr>
          <p:cNvSpPr txBox="1"/>
          <p:nvPr/>
        </p:nvSpPr>
        <p:spPr>
          <a:xfrm>
            <a:off x="360830" y="5837389"/>
            <a:ext cx="821469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8975" marR="0" lvl="0" indent="-688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(6)	Direct effect of cortisol on the arterial vasculature</a:t>
            </a:r>
          </a:p>
        </p:txBody>
      </p:sp>
    </p:spTree>
    <p:extLst>
      <p:ext uri="{BB962C8B-B14F-4D97-AF65-F5344CB8AC3E}">
        <p14:creationId xmlns:p14="http://schemas.microsoft.com/office/powerpoint/2010/main" val="326248117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14322" y="156190"/>
            <a:ext cx="8546009" cy="1057982"/>
          </a:xfrm>
          <a:prstGeom prst="rect">
            <a:avLst/>
          </a:prstGeom>
          <a:solidFill>
            <a:srgbClr val="FF7F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28575" marR="3810" algn="ctr">
              <a:spcBef>
                <a:spcPts val="330"/>
              </a:spcBef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</a:t>
            </a:r>
            <a:r>
              <a:rPr lang="en-US" sz="2200" b="1" spc="-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sz="2200" b="1" spc="-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200" b="1" spc="-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COMORBIDITIES</a:t>
            </a:r>
            <a:r>
              <a:rPr lang="en-US" sz="2200" b="1" spc="-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US" sz="2200" b="1" spc="-1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2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200" b="1" spc="-7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INEFFECTIVE</a:t>
            </a:r>
            <a:r>
              <a:rPr lang="en-US" sz="22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2200" b="1" spc="-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en-US" sz="2200" b="1" spc="-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GLOBAL</a:t>
            </a:r>
            <a:r>
              <a:rPr lang="en-US" sz="2200" b="1" spc="-5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EVENTS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51AE1C-62B9-42A0-A10E-2425FBAC0820}"/>
              </a:ext>
            </a:extLst>
          </p:cNvPr>
          <p:cNvSpPr/>
          <p:nvPr/>
        </p:nvSpPr>
        <p:spPr>
          <a:xfrm>
            <a:off x="185192" y="6161241"/>
            <a:ext cx="8773615" cy="5236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68">
            <a:extLst>
              <a:ext uri="{FF2B5EF4-FFF2-40B4-BE49-F238E27FC236}">
                <a16:creationId xmlns:a16="http://schemas.microsoft.com/office/drawing/2014/main" id="{9F501582-A370-11A2-B0E1-DDD3CC6725E6}"/>
              </a:ext>
            </a:extLst>
          </p:cNvPr>
          <p:cNvSpPr txBox="1"/>
          <p:nvPr/>
        </p:nvSpPr>
        <p:spPr>
          <a:xfrm>
            <a:off x="2352656" y="1356720"/>
            <a:ext cx="4396435" cy="217848"/>
          </a:xfrm>
          <a:prstGeom prst="rect">
            <a:avLst/>
          </a:prstGeom>
        </p:spPr>
        <p:txBody>
          <a:bodyPr vert="horz" wrap="square" lIns="0" tIns="2381" rIns="0" bIns="0" rtlCol="0">
            <a:spAutoFit/>
          </a:bodyPr>
          <a:lstStyle/>
          <a:p>
            <a:pPr marL="28575" marR="0" lvl="0" indent="0" algn="ctr" defTabSz="914400" rtl="0" eaLnBrk="1" fontAlgn="auto" latinLnBrk="0" hangingPunct="1">
              <a:lnSpc>
                <a:spcPct val="100000"/>
              </a:lnSpc>
              <a:spcBef>
                <a:spcPts val="8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Petramala</a:t>
            </a:r>
            <a:r>
              <a:rPr kumimoji="0" sz="1400" b="1" i="0" u="none" strike="noStrike" kern="0" cap="none" spc="-6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L,</a:t>
            </a:r>
            <a:r>
              <a:rPr kumimoji="0" sz="1400" b="1" i="0" u="none" strike="noStrike" kern="0" cap="none" spc="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et</a:t>
            </a:r>
            <a:r>
              <a:rPr kumimoji="0" sz="1400" b="1" i="0" u="none" strike="noStrike" kern="0" cap="none" spc="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al.</a:t>
            </a:r>
            <a:r>
              <a:rPr kumimoji="0" sz="1400" b="1" i="0" u="none" strike="noStrike" kern="0" cap="none" spc="-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Endocrine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.</a:t>
            </a:r>
            <a:r>
              <a:rPr kumimoji="0" sz="1400" b="1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2020;70(1):150-</a:t>
            </a:r>
            <a:r>
              <a:rPr kumimoji="0" sz="1400" b="1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163.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6203059"/>
            <a:ext cx="9644889" cy="50254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842963" lvl="0" indent="0" algn="ctr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Patients</a:t>
            </a:r>
            <a:r>
              <a:rPr kumimoji="0" sz="1600" b="1" i="0" u="none" strike="noStrike" kern="0" cap="none" spc="-3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with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adrenal</a:t>
            </a:r>
            <a:r>
              <a:rPr kumimoji="0" sz="1600" b="1" i="0" u="none" strike="noStrike" kern="0" cap="none" spc="-4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autonomous</a:t>
            </a:r>
            <a:r>
              <a:rPr kumimoji="0" sz="1600" b="1" i="0" u="none" strike="noStrike" kern="0" cap="none" spc="-4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cortisol</a:t>
            </a:r>
            <a:r>
              <a:rPr kumimoji="0" sz="1600" b="1" i="0" u="none" strike="noStrike" kern="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secretion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who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do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not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receive</a:t>
            </a:r>
            <a:r>
              <a:rPr kumimoji="0" sz="16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treatment</a:t>
            </a:r>
            <a:r>
              <a:rPr kumimoji="0" sz="1600" b="1" i="0" u="none" strike="noStrike" kern="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br>
              <a:rPr kumimoji="0" lang="en-US" sz="1600" b="1" i="0" u="none" strike="noStrike" kern="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</a:br>
            <a:r>
              <a:rPr kumimoji="0" sz="1600" b="1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targeting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their</a:t>
            </a:r>
            <a:r>
              <a:rPr kumimoji="0" sz="1600" b="1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hypercortisolism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are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at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increased</a:t>
            </a:r>
            <a:r>
              <a:rPr kumimoji="0" sz="1600" b="1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risk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for</a:t>
            </a:r>
            <a:r>
              <a:rPr kumimoji="0" sz="1600" b="1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future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CV</a:t>
            </a:r>
            <a:r>
              <a:rPr kumimoji="0" sz="16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events</a:t>
            </a:r>
            <a:r>
              <a:rPr kumimoji="0" sz="1600" b="1" i="0" u="none" strike="noStrike" kern="0" cap="none" spc="-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and</a:t>
            </a:r>
            <a:r>
              <a:rPr kumimoji="0" sz="1600" b="1" i="0" u="none" strike="noStrike" kern="0" cap="none" spc="-2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CV</a:t>
            </a:r>
            <a:r>
              <a:rPr kumimoji="0" sz="16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600" b="1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mortality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624" y="1356626"/>
            <a:ext cx="307777" cy="448080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Cumulative</a:t>
            </a:r>
            <a:r>
              <a:rPr kumimoji="0" sz="2000" b="1" i="0" u="none" strike="noStrike" kern="0" cap="none" spc="-5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Risk</a:t>
            </a:r>
            <a:r>
              <a:rPr kumimoji="0" sz="2000" b="1" i="0" u="none" strike="noStrike" kern="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0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(%)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8068" y="1767386"/>
            <a:ext cx="4955957" cy="3659288"/>
            <a:chOff x="926591" y="1749551"/>
            <a:chExt cx="3014980" cy="2329180"/>
          </a:xfrm>
        </p:grpSpPr>
        <p:sp>
          <p:nvSpPr>
            <p:cNvPr id="18" name="object 18"/>
            <p:cNvSpPr/>
            <p:nvPr/>
          </p:nvSpPr>
          <p:spPr>
            <a:xfrm>
              <a:off x="1170431" y="3148583"/>
              <a:ext cx="2771140" cy="780415"/>
            </a:xfrm>
            <a:custGeom>
              <a:avLst/>
              <a:gdLst/>
              <a:ahLst/>
              <a:cxnLst/>
              <a:rect l="l" t="t" r="r" b="b"/>
              <a:pathLst>
                <a:path w="2771140" h="780414">
                  <a:moveTo>
                    <a:pt x="0" y="780288"/>
                  </a:moveTo>
                  <a:lnTo>
                    <a:pt x="171335" y="780288"/>
                  </a:lnTo>
                  <a:lnTo>
                    <a:pt x="171335" y="762508"/>
                  </a:lnTo>
                  <a:lnTo>
                    <a:pt x="335902" y="762508"/>
                  </a:lnTo>
                  <a:lnTo>
                    <a:pt x="338162" y="744728"/>
                  </a:lnTo>
                  <a:lnTo>
                    <a:pt x="509485" y="744728"/>
                  </a:lnTo>
                  <a:lnTo>
                    <a:pt x="509485" y="715098"/>
                  </a:lnTo>
                  <a:lnTo>
                    <a:pt x="680821" y="715098"/>
                  </a:lnTo>
                  <a:lnTo>
                    <a:pt x="680821" y="732878"/>
                  </a:lnTo>
                  <a:lnTo>
                    <a:pt x="680821" y="691400"/>
                  </a:lnTo>
                  <a:lnTo>
                    <a:pt x="847648" y="691400"/>
                  </a:lnTo>
                  <a:lnTo>
                    <a:pt x="847648" y="661758"/>
                  </a:lnTo>
                  <a:lnTo>
                    <a:pt x="1014476" y="661758"/>
                  </a:lnTo>
                  <a:lnTo>
                    <a:pt x="1014476" y="582752"/>
                  </a:lnTo>
                  <a:lnTo>
                    <a:pt x="1185799" y="582752"/>
                  </a:lnTo>
                  <a:lnTo>
                    <a:pt x="1185799" y="485952"/>
                  </a:lnTo>
                  <a:lnTo>
                    <a:pt x="1359395" y="485952"/>
                  </a:lnTo>
                  <a:lnTo>
                    <a:pt x="1359395" y="444461"/>
                  </a:lnTo>
                  <a:lnTo>
                    <a:pt x="1528470" y="444461"/>
                  </a:lnTo>
                  <a:lnTo>
                    <a:pt x="1528470" y="424713"/>
                  </a:lnTo>
                  <a:lnTo>
                    <a:pt x="1704314" y="424713"/>
                  </a:lnTo>
                  <a:lnTo>
                    <a:pt x="1704314" y="381253"/>
                  </a:lnTo>
                  <a:lnTo>
                    <a:pt x="1873389" y="381253"/>
                  </a:lnTo>
                  <a:lnTo>
                    <a:pt x="1873389" y="310133"/>
                  </a:lnTo>
                  <a:lnTo>
                    <a:pt x="2040216" y="310133"/>
                  </a:lnTo>
                  <a:lnTo>
                    <a:pt x="2040216" y="288404"/>
                  </a:lnTo>
                  <a:lnTo>
                    <a:pt x="2213800" y="288404"/>
                  </a:lnTo>
                  <a:lnTo>
                    <a:pt x="2213800" y="225196"/>
                  </a:lnTo>
                  <a:lnTo>
                    <a:pt x="2385136" y="225196"/>
                  </a:lnTo>
                  <a:lnTo>
                    <a:pt x="2385136" y="185686"/>
                  </a:lnTo>
                  <a:lnTo>
                    <a:pt x="2556471" y="185686"/>
                  </a:lnTo>
                  <a:lnTo>
                    <a:pt x="2556471" y="96799"/>
                  </a:lnTo>
                  <a:lnTo>
                    <a:pt x="2730055" y="96799"/>
                  </a:lnTo>
                  <a:lnTo>
                    <a:pt x="2730055" y="0"/>
                  </a:lnTo>
                  <a:lnTo>
                    <a:pt x="2770632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926591" y="1749551"/>
              <a:ext cx="3011805" cy="2329180"/>
            </a:xfrm>
            <a:custGeom>
              <a:avLst/>
              <a:gdLst/>
              <a:ahLst/>
              <a:cxnLst/>
              <a:rect l="l" t="t" r="r" b="b"/>
              <a:pathLst>
                <a:path w="3011804" h="2329179">
                  <a:moveTo>
                    <a:pt x="0" y="0"/>
                  </a:moveTo>
                  <a:lnTo>
                    <a:pt x="0" y="2328672"/>
                  </a:lnTo>
                  <a:lnTo>
                    <a:pt x="3011424" y="2328672"/>
                  </a:lnTo>
                </a:path>
              </a:pathLst>
            </a:custGeom>
            <a:ln w="285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73479" y="3002279"/>
              <a:ext cx="2767965" cy="914400"/>
            </a:xfrm>
            <a:custGeom>
              <a:avLst/>
              <a:gdLst/>
              <a:ahLst/>
              <a:cxnLst/>
              <a:rect l="l" t="t" r="r" b="b"/>
              <a:pathLst>
                <a:path w="2767965" h="914400">
                  <a:moveTo>
                    <a:pt x="0" y="914400"/>
                  </a:moveTo>
                  <a:lnTo>
                    <a:pt x="169506" y="914400"/>
                  </a:lnTo>
                  <a:lnTo>
                    <a:pt x="169506" y="878535"/>
                  </a:lnTo>
                  <a:lnTo>
                    <a:pt x="672172" y="878535"/>
                  </a:lnTo>
                  <a:lnTo>
                    <a:pt x="672172" y="696683"/>
                  </a:lnTo>
                  <a:lnTo>
                    <a:pt x="841667" y="696683"/>
                  </a:lnTo>
                  <a:lnTo>
                    <a:pt x="841667" y="658266"/>
                  </a:lnTo>
                  <a:lnTo>
                    <a:pt x="1014094" y="658266"/>
                  </a:lnTo>
                  <a:lnTo>
                    <a:pt x="1014094" y="481533"/>
                  </a:lnTo>
                  <a:lnTo>
                    <a:pt x="1525536" y="481533"/>
                  </a:lnTo>
                  <a:lnTo>
                    <a:pt x="1525536" y="399567"/>
                  </a:lnTo>
                  <a:lnTo>
                    <a:pt x="1697951" y="399567"/>
                  </a:lnTo>
                  <a:lnTo>
                    <a:pt x="1697951" y="302234"/>
                  </a:lnTo>
                  <a:lnTo>
                    <a:pt x="2381821" y="302234"/>
                  </a:lnTo>
                  <a:lnTo>
                    <a:pt x="2381821" y="176733"/>
                  </a:lnTo>
                  <a:lnTo>
                    <a:pt x="2551315" y="176733"/>
                  </a:lnTo>
                  <a:lnTo>
                    <a:pt x="2551315" y="0"/>
                  </a:lnTo>
                  <a:lnTo>
                    <a:pt x="2767584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173479" y="2557271"/>
              <a:ext cx="2767965" cy="1356360"/>
            </a:xfrm>
            <a:custGeom>
              <a:avLst/>
              <a:gdLst/>
              <a:ahLst/>
              <a:cxnLst/>
              <a:rect l="l" t="t" r="r" b="b"/>
              <a:pathLst>
                <a:path w="2767965" h="1356360">
                  <a:moveTo>
                    <a:pt x="0" y="1356359"/>
                  </a:moveTo>
                  <a:lnTo>
                    <a:pt x="166585" y="1356359"/>
                  </a:lnTo>
                  <a:lnTo>
                    <a:pt x="166585" y="1236078"/>
                  </a:lnTo>
                  <a:lnTo>
                    <a:pt x="336080" y="1236078"/>
                  </a:lnTo>
                  <a:lnTo>
                    <a:pt x="336080" y="1136268"/>
                  </a:lnTo>
                  <a:lnTo>
                    <a:pt x="505587" y="1136268"/>
                  </a:lnTo>
                  <a:lnTo>
                    <a:pt x="505587" y="1010869"/>
                  </a:lnTo>
                  <a:lnTo>
                    <a:pt x="675093" y="1010869"/>
                  </a:lnTo>
                  <a:lnTo>
                    <a:pt x="675093" y="813815"/>
                  </a:lnTo>
                  <a:lnTo>
                    <a:pt x="844600" y="813815"/>
                  </a:lnTo>
                  <a:lnTo>
                    <a:pt x="844600" y="504151"/>
                  </a:lnTo>
                  <a:lnTo>
                    <a:pt x="1014094" y="504151"/>
                  </a:lnTo>
                  <a:lnTo>
                    <a:pt x="1014094" y="335254"/>
                  </a:lnTo>
                  <a:lnTo>
                    <a:pt x="1183601" y="335254"/>
                  </a:lnTo>
                  <a:lnTo>
                    <a:pt x="1183601" y="299427"/>
                  </a:lnTo>
                  <a:lnTo>
                    <a:pt x="1358950" y="299427"/>
                  </a:lnTo>
                  <a:lnTo>
                    <a:pt x="1358950" y="222643"/>
                  </a:lnTo>
                  <a:lnTo>
                    <a:pt x="1528457" y="222643"/>
                  </a:lnTo>
                  <a:lnTo>
                    <a:pt x="1528457" y="176580"/>
                  </a:lnTo>
                  <a:lnTo>
                    <a:pt x="1695030" y="176580"/>
                  </a:lnTo>
                  <a:lnTo>
                    <a:pt x="1695030" y="120281"/>
                  </a:lnTo>
                  <a:lnTo>
                    <a:pt x="2548394" y="120281"/>
                  </a:lnTo>
                  <a:lnTo>
                    <a:pt x="2548394" y="0"/>
                  </a:lnTo>
                  <a:lnTo>
                    <a:pt x="2767584" y="0"/>
                  </a:lnTo>
                </a:path>
              </a:pathLst>
            </a:custGeom>
            <a:ln w="2540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845823" y="5401933"/>
            <a:ext cx="246500" cy="31787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>
                <a:tab pos="642938" algn="l"/>
              </a:tabLst>
              <a:defRPr/>
            </a:pPr>
            <a:r>
              <a:rPr kumimoji="0" sz="2000" b="1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0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02432" y="5401933"/>
            <a:ext cx="368745" cy="31787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>
                <a:tab pos="647700" algn="l"/>
              </a:tabLst>
              <a:defRPr/>
            </a:pPr>
            <a:r>
              <a:rPr kumimoji="0" sz="20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10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2699" y="5250158"/>
            <a:ext cx="254516" cy="31787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0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1375" y="4529761"/>
            <a:ext cx="739198" cy="31787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10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1375" y="3809368"/>
            <a:ext cx="920947" cy="31787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20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0717" y="3088975"/>
            <a:ext cx="744868" cy="31787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30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71375" y="2368582"/>
            <a:ext cx="683919" cy="31787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40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71378" y="1648189"/>
            <a:ext cx="307778" cy="31787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50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82210" y="5760967"/>
            <a:ext cx="3528082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Years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57006" y="2173142"/>
            <a:ext cx="3153594" cy="93342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59055" lvl="0" indent="0" algn="ctr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8" normalizeH="0" baseline="0" noProof="0" dirty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Pharmacologic</a:t>
            </a:r>
            <a:r>
              <a:rPr kumimoji="0" lang="en-US" sz="2000" b="1" i="0" u="none" strike="noStrike" kern="0" cap="none" spc="-8" normalizeH="0" baseline="0" noProof="0" dirty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000" b="1" i="0" u="none" strike="noStrike" kern="0" cap="none" spc="-8" normalizeH="0" baseline="0" noProof="0" dirty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comorbidity management</a:t>
            </a:r>
            <a:endParaRPr kumimoji="0" lang="en-US" sz="2000" b="1" i="0" u="none" strike="noStrike" kern="0" cap="none" spc="-8" normalizeH="0" baseline="0" noProof="0" dirty="0">
              <a:ln>
                <a:noFill/>
              </a:ln>
              <a:solidFill>
                <a:srgbClr val="FF7F00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8" normalizeH="0" baseline="0" noProof="0" dirty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(n=118)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7F00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01334" y="3222381"/>
            <a:ext cx="3064593" cy="62565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Surgical</a:t>
            </a:r>
            <a:r>
              <a:rPr kumimoji="0" sz="2000" b="1" i="0" u="none" strike="noStrike" kern="0" cap="none" spc="-3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000" b="1" i="0" u="none" strike="noStrike" kern="0" cap="none" spc="-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intervention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(n=29)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64149" y="3802130"/>
            <a:ext cx="2994658" cy="93342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Nonfunctioning</a:t>
            </a:r>
            <a:r>
              <a:rPr kumimoji="0" sz="2000" b="1" i="0" u="none" strike="noStrike" kern="0" cap="none" spc="4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000" b="1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adenoma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(N=471)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C1B8E79-66C8-A765-7216-227D9C5364D7}"/>
              </a:ext>
            </a:extLst>
          </p:cNvPr>
          <p:cNvSpPr txBox="1"/>
          <p:nvPr/>
        </p:nvSpPr>
        <p:spPr>
          <a:xfrm>
            <a:off x="2708068" y="2273703"/>
            <a:ext cx="1204177" cy="7078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rPr>
              <a:t>HR=2.56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rPr>
              <a:t>P&lt;0.001</a:t>
            </a:r>
          </a:p>
        </p:txBody>
      </p:sp>
      <p:sp>
        <p:nvSpPr>
          <p:cNvPr id="12" name="object 23">
            <a:extLst>
              <a:ext uri="{FF2B5EF4-FFF2-40B4-BE49-F238E27FC236}">
                <a16:creationId xmlns:a16="http://schemas.microsoft.com/office/drawing/2014/main" id="{31192A0C-CADB-EC05-66FA-C22A2C2080C9}"/>
              </a:ext>
            </a:extLst>
          </p:cNvPr>
          <p:cNvSpPr txBox="1"/>
          <p:nvPr/>
        </p:nvSpPr>
        <p:spPr>
          <a:xfrm>
            <a:off x="6235094" y="5401933"/>
            <a:ext cx="439305" cy="31787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>
                <a:tab pos="647700" algn="l"/>
              </a:tabLst>
              <a:defRPr/>
            </a:pPr>
            <a:r>
              <a:rPr kumimoji="0" sz="20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15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13" name="object 22">
            <a:extLst>
              <a:ext uri="{FF2B5EF4-FFF2-40B4-BE49-F238E27FC236}">
                <a16:creationId xmlns:a16="http://schemas.microsoft.com/office/drawing/2014/main" id="{6C807348-74FB-07E7-8105-8FE4FBD73B43}"/>
              </a:ext>
            </a:extLst>
          </p:cNvPr>
          <p:cNvSpPr txBox="1"/>
          <p:nvPr/>
        </p:nvSpPr>
        <p:spPr>
          <a:xfrm>
            <a:off x="3256241" y="5401933"/>
            <a:ext cx="282273" cy="31787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>
                <a:tab pos="642938" algn="l"/>
              </a:tabLst>
              <a:defRPr/>
            </a:pPr>
            <a:r>
              <a:rPr kumimoji="0" sz="2000" b="1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5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503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30D208D-11F4-A8E7-4900-4C99644D5F59}"/>
              </a:ext>
            </a:extLst>
          </p:cNvPr>
          <p:cNvSpPr/>
          <p:nvPr/>
        </p:nvSpPr>
        <p:spPr>
          <a:xfrm>
            <a:off x="185192" y="6161241"/>
            <a:ext cx="8773615" cy="5236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7220" y="145085"/>
            <a:ext cx="8947308" cy="1150315"/>
          </a:xfrm>
          <a:prstGeom prst="rect">
            <a:avLst/>
          </a:prstGeom>
          <a:solidFill>
            <a:srgbClr val="FF7F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28575" marR="3810" algn="ctr">
              <a:spcBef>
                <a:spcPts val="33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</a:t>
            </a:r>
            <a:r>
              <a:rPr lang="en-US" sz="2400" b="1" spc="-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sz="2400" b="1" spc="-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400" b="1" spc="-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COMORBIDITIES</a:t>
            </a:r>
            <a:r>
              <a:rPr lang="en-US" sz="2400" b="1" spc="-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spc="-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US" sz="2400" b="1" spc="-1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b="1" spc="-7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INEFFECTIVE</a:t>
            </a:r>
            <a:r>
              <a:rPr lang="en-US" sz="2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2400" b="1" spc="-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en-US" sz="2400" b="1" spc="-5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en-US" sz="2400" b="1" spc="-5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SURVIVAL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937" y="6192403"/>
            <a:ext cx="9644889" cy="50254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842963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Patients</a:t>
            </a:r>
            <a:r>
              <a:rPr kumimoji="0" sz="1600" b="1" i="0" u="none" strike="noStrike" kern="0" cap="none" spc="-3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adrenal</a:t>
            </a:r>
            <a:r>
              <a:rPr kumimoji="0" sz="1600" b="1" i="0" u="none" strike="noStrike" kern="0" cap="none" spc="-4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autonomous</a:t>
            </a:r>
            <a:r>
              <a:rPr kumimoji="0" sz="1600" b="1" i="0" u="none" strike="noStrike" kern="0" cap="none" spc="-4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cortisol</a:t>
            </a:r>
            <a:r>
              <a:rPr kumimoji="0" sz="1600" b="1" i="0" u="none" strike="noStrike" kern="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secretion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do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receive</a:t>
            </a:r>
            <a:r>
              <a:rPr kumimoji="0" sz="16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treatment</a:t>
            </a:r>
            <a:r>
              <a:rPr kumimoji="0" sz="1600" b="1" i="0" u="none" strike="noStrike" kern="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br>
              <a:rPr kumimoji="0" lang="en-US" sz="1600" b="1" i="0" u="none" strike="noStrike" kern="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sz="1600" b="1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targeting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their</a:t>
            </a:r>
            <a:r>
              <a:rPr kumimoji="0" sz="1600" b="1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hypercortisolism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are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at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increased</a:t>
            </a:r>
            <a:r>
              <a:rPr kumimoji="0" sz="1600" b="1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600" b="1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future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CV</a:t>
            </a:r>
            <a:r>
              <a:rPr kumimoji="0" sz="16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events</a:t>
            </a:r>
            <a:r>
              <a:rPr kumimoji="0" sz="1600" b="1" i="0" u="none" strike="noStrike" kern="0" cap="none" spc="-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600" b="1" i="0" u="none" strike="noStrike" kern="0" cap="none" spc="-2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CV</a:t>
            </a:r>
            <a:r>
              <a:rPr kumimoji="0" sz="1600" b="1" i="0" u="none" strike="noStrike" kern="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mortality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352656" y="1356720"/>
            <a:ext cx="4396435" cy="217848"/>
          </a:xfrm>
          <a:prstGeom prst="rect">
            <a:avLst/>
          </a:prstGeom>
        </p:spPr>
        <p:txBody>
          <a:bodyPr vert="horz" wrap="square" lIns="0" tIns="2381" rIns="0" bIns="0" rtlCol="0">
            <a:spAutoFit/>
          </a:bodyPr>
          <a:lstStyle/>
          <a:p>
            <a:pPr marL="28575" marR="0" lvl="0" indent="0" algn="ctr" defTabSz="914400" eaLnBrk="1" fontAlgn="auto" latinLnBrk="0" hangingPunct="1">
              <a:lnSpc>
                <a:spcPct val="100000"/>
              </a:lnSpc>
              <a:spcBef>
                <a:spcPts val="8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Petramala</a:t>
            </a:r>
            <a:r>
              <a:rPr kumimoji="0" sz="1400" b="1" i="0" u="none" strike="noStrike" kern="0" cap="none" spc="-6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L,</a:t>
            </a:r>
            <a:r>
              <a:rPr kumimoji="0" sz="1400" b="1" i="0" u="none" strike="noStrike" kern="0" cap="none" spc="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et</a:t>
            </a:r>
            <a:r>
              <a:rPr kumimoji="0" sz="1400" b="1" i="0" u="none" strike="noStrike" kern="0" cap="none" spc="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al.</a:t>
            </a:r>
            <a:r>
              <a:rPr kumimoji="0" sz="1400" b="1" i="0" u="none" strike="noStrike" kern="0" cap="none" spc="-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Endocrine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400" b="1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2020;70(1):150-</a:t>
            </a:r>
            <a:r>
              <a:rPr kumimoji="0" sz="1400" b="1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163.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DF8306-5C1D-9797-C529-345C9D93442C}"/>
              </a:ext>
            </a:extLst>
          </p:cNvPr>
          <p:cNvGrpSpPr/>
          <p:nvPr/>
        </p:nvGrpSpPr>
        <p:grpSpPr>
          <a:xfrm>
            <a:off x="672699" y="1663123"/>
            <a:ext cx="8619363" cy="4409563"/>
            <a:chOff x="882839" y="2290685"/>
            <a:chExt cx="8619363" cy="3780436"/>
          </a:xfrm>
        </p:grpSpPr>
        <p:sp>
          <p:nvSpPr>
            <p:cNvPr id="32" name="object 32"/>
            <p:cNvSpPr txBox="1"/>
            <p:nvPr/>
          </p:nvSpPr>
          <p:spPr>
            <a:xfrm>
              <a:off x="882839" y="2290685"/>
              <a:ext cx="615553" cy="355277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9525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none" spc="-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Logarithmic</a:t>
              </a:r>
              <a:r>
                <a:rPr kumimoji="0" sz="2000" b="1" i="0" u="none" strike="noStrike" kern="0" cap="none" spc="-34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Cumulative</a:t>
              </a:r>
              <a:r>
                <a:rPr kumimoji="0" sz="2000" b="1" i="0" u="none" strike="noStrike" kern="0" cap="none" spc="1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2000" b="1" i="0" u="none" strike="noStrike" kern="0" cap="none" spc="-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Survival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1441574" y="5219950"/>
              <a:ext cx="701128" cy="317875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marR="0" lvl="0" indent="0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none" spc="-1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–5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1441574" y="4659134"/>
              <a:ext cx="844426" cy="317875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marR="0" lvl="0" indent="0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none" spc="-1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–4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1441574" y="4098320"/>
              <a:ext cx="627129" cy="317875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marR="0" lvl="0" indent="0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none" spc="-1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–3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1441574" y="3537507"/>
              <a:ext cx="627129" cy="317875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marR="0" lvl="0" indent="0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none" spc="-1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–2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1441574" y="2976693"/>
              <a:ext cx="627129" cy="317875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marR="0" lvl="0" indent="0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none" spc="-1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–1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1600200" y="2409848"/>
              <a:ext cx="572875" cy="317875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marR="0" lvl="0" indent="0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0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39" name="object 39"/>
            <p:cNvGrpSpPr/>
            <p:nvPr/>
          </p:nvGrpSpPr>
          <p:grpSpPr>
            <a:xfrm>
              <a:off x="1794169" y="2497559"/>
              <a:ext cx="4716108" cy="3037777"/>
              <a:chOff x="6778752" y="1712976"/>
              <a:chExt cx="3252470" cy="2362200"/>
            </a:xfrm>
          </p:grpSpPr>
          <p:sp>
            <p:nvSpPr>
              <p:cNvPr id="50" name="object 50"/>
              <p:cNvSpPr/>
              <p:nvPr/>
            </p:nvSpPr>
            <p:spPr>
              <a:xfrm>
                <a:off x="6778752" y="1712976"/>
                <a:ext cx="3252470" cy="2362200"/>
              </a:xfrm>
              <a:custGeom>
                <a:avLst/>
                <a:gdLst/>
                <a:ahLst/>
                <a:cxnLst/>
                <a:rect l="l" t="t" r="r" b="b"/>
                <a:pathLst>
                  <a:path w="3252470" h="2362200">
                    <a:moveTo>
                      <a:pt x="0" y="0"/>
                    </a:moveTo>
                    <a:lnTo>
                      <a:pt x="0" y="2362200"/>
                    </a:lnTo>
                    <a:lnTo>
                      <a:pt x="3252216" y="2362200"/>
                    </a:lnTo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7040880" y="1862328"/>
                <a:ext cx="2889885" cy="640080"/>
              </a:xfrm>
              <a:custGeom>
                <a:avLst/>
                <a:gdLst/>
                <a:ahLst/>
                <a:cxnLst/>
                <a:rect l="l" t="t" r="r" b="b"/>
                <a:pathLst>
                  <a:path w="2889884" h="640080">
                    <a:moveTo>
                      <a:pt x="0" y="0"/>
                    </a:moveTo>
                    <a:lnTo>
                      <a:pt x="178460" y="0"/>
                    </a:lnTo>
                    <a:lnTo>
                      <a:pt x="178460" y="30302"/>
                    </a:lnTo>
                    <a:lnTo>
                      <a:pt x="539165" y="30302"/>
                    </a:lnTo>
                    <a:lnTo>
                      <a:pt x="539165" y="68173"/>
                    </a:lnTo>
                    <a:lnTo>
                      <a:pt x="736612" y="68173"/>
                    </a:lnTo>
                    <a:lnTo>
                      <a:pt x="736612" y="90893"/>
                    </a:lnTo>
                    <a:lnTo>
                      <a:pt x="918870" y="90893"/>
                    </a:lnTo>
                    <a:lnTo>
                      <a:pt x="918870" y="113626"/>
                    </a:lnTo>
                    <a:lnTo>
                      <a:pt x="1104925" y="113626"/>
                    </a:lnTo>
                    <a:lnTo>
                      <a:pt x="1104925" y="181800"/>
                    </a:lnTo>
                    <a:lnTo>
                      <a:pt x="1290967" y="181800"/>
                    </a:lnTo>
                    <a:lnTo>
                      <a:pt x="1290967" y="276479"/>
                    </a:lnTo>
                    <a:lnTo>
                      <a:pt x="1477022" y="276479"/>
                    </a:lnTo>
                    <a:lnTo>
                      <a:pt x="1477022" y="310565"/>
                    </a:lnTo>
                    <a:lnTo>
                      <a:pt x="1659280" y="310565"/>
                    </a:lnTo>
                    <a:lnTo>
                      <a:pt x="1659280" y="340868"/>
                    </a:lnTo>
                    <a:lnTo>
                      <a:pt x="1841538" y="340868"/>
                    </a:lnTo>
                    <a:lnTo>
                      <a:pt x="1841538" y="374954"/>
                    </a:lnTo>
                    <a:lnTo>
                      <a:pt x="2023795" y="374954"/>
                    </a:lnTo>
                    <a:lnTo>
                      <a:pt x="2023795" y="431774"/>
                    </a:lnTo>
                    <a:lnTo>
                      <a:pt x="2217432" y="431774"/>
                    </a:lnTo>
                    <a:lnTo>
                      <a:pt x="2395893" y="431774"/>
                    </a:lnTo>
                    <a:lnTo>
                      <a:pt x="2395893" y="503732"/>
                    </a:lnTo>
                    <a:lnTo>
                      <a:pt x="2585745" y="503732"/>
                    </a:lnTo>
                    <a:lnTo>
                      <a:pt x="2585745" y="545388"/>
                    </a:lnTo>
                    <a:lnTo>
                      <a:pt x="2768003" y="545388"/>
                    </a:lnTo>
                    <a:lnTo>
                      <a:pt x="2768003" y="640080"/>
                    </a:lnTo>
                    <a:lnTo>
                      <a:pt x="2889504" y="640080"/>
                    </a:ln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7043928" y="1871472"/>
                <a:ext cx="2758440" cy="1161415"/>
              </a:xfrm>
              <a:custGeom>
                <a:avLst/>
                <a:gdLst/>
                <a:ahLst/>
                <a:cxnLst/>
                <a:rect l="l" t="t" r="r" b="b"/>
                <a:pathLst>
                  <a:path w="2758440" h="1161414">
                    <a:moveTo>
                      <a:pt x="0" y="0"/>
                    </a:moveTo>
                    <a:lnTo>
                      <a:pt x="167182" y="0"/>
                    </a:lnTo>
                    <a:lnTo>
                      <a:pt x="167182" y="49009"/>
                    </a:lnTo>
                    <a:lnTo>
                      <a:pt x="729500" y="49009"/>
                    </a:lnTo>
                    <a:lnTo>
                      <a:pt x="729500" y="226225"/>
                    </a:lnTo>
                    <a:lnTo>
                      <a:pt x="911885" y="226225"/>
                    </a:lnTo>
                    <a:lnTo>
                      <a:pt x="911885" y="316712"/>
                    </a:lnTo>
                    <a:lnTo>
                      <a:pt x="1098054" y="316712"/>
                    </a:lnTo>
                    <a:lnTo>
                      <a:pt x="1098054" y="501459"/>
                    </a:lnTo>
                    <a:lnTo>
                      <a:pt x="1288034" y="501459"/>
                    </a:lnTo>
                    <a:lnTo>
                      <a:pt x="1288034" y="603262"/>
                    </a:lnTo>
                    <a:lnTo>
                      <a:pt x="1656588" y="603262"/>
                    </a:lnTo>
                    <a:lnTo>
                      <a:pt x="1656588" y="712609"/>
                    </a:lnTo>
                    <a:lnTo>
                      <a:pt x="1838960" y="712609"/>
                    </a:lnTo>
                    <a:lnTo>
                      <a:pt x="1838960" y="878509"/>
                    </a:lnTo>
                    <a:lnTo>
                      <a:pt x="2758440" y="878509"/>
                    </a:lnTo>
                    <a:lnTo>
                      <a:pt x="2758440" y="1161288"/>
                    </a:lnTo>
                  </a:path>
                </a:pathLst>
              </a:custGeom>
              <a:ln w="25400">
                <a:solidFill>
                  <a:srgbClr val="FFFF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7043928" y="1868424"/>
                <a:ext cx="2984500" cy="1463040"/>
              </a:xfrm>
              <a:custGeom>
                <a:avLst/>
                <a:gdLst/>
                <a:ahLst/>
                <a:cxnLst/>
                <a:rect l="l" t="t" r="r" b="b"/>
                <a:pathLst>
                  <a:path w="2984500" h="1463039">
                    <a:moveTo>
                      <a:pt x="0" y="0"/>
                    </a:moveTo>
                    <a:lnTo>
                      <a:pt x="170840" y="0"/>
                    </a:lnTo>
                    <a:lnTo>
                      <a:pt x="170840" y="98298"/>
                    </a:lnTo>
                    <a:lnTo>
                      <a:pt x="360654" y="98298"/>
                    </a:lnTo>
                    <a:lnTo>
                      <a:pt x="360654" y="207924"/>
                    </a:lnTo>
                    <a:lnTo>
                      <a:pt x="550481" y="207924"/>
                    </a:lnTo>
                    <a:lnTo>
                      <a:pt x="550481" y="317563"/>
                    </a:lnTo>
                    <a:lnTo>
                      <a:pt x="728916" y="317563"/>
                    </a:lnTo>
                    <a:lnTo>
                      <a:pt x="728916" y="533044"/>
                    </a:lnTo>
                    <a:lnTo>
                      <a:pt x="918730" y="533044"/>
                    </a:lnTo>
                    <a:lnTo>
                      <a:pt x="918730" y="824141"/>
                    </a:lnTo>
                    <a:lnTo>
                      <a:pt x="1100963" y="824141"/>
                    </a:lnTo>
                    <a:lnTo>
                      <a:pt x="1100963" y="979144"/>
                    </a:lnTo>
                    <a:lnTo>
                      <a:pt x="1286992" y="979144"/>
                    </a:lnTo>
                    <a:lnTo>
                      <a:pt x="1286992" y="1020724"/>
                    </a:lnTo>
                    <a:lnTo>
                      <a:pt x="1476806" y="1020724"/>
                    </a:lnTo>
                    <a:lnTo>
                      <a:pt x="1476806" y="1092555"/>
                    </a:lnTo>
                    <a:lnTo>
                      <a:pt x="1662836" y="1092555"/>
                    </a:lnTo>
                    <a:lnTo>
                      <a:pt x="1662836" y="1179499"/>
                    </a:lnTo>
                    <a:lnTo>
                      <a:pt x="1845068" y="1179499"/>
                    </a:lnTo>
                    <a:lnTo>
                      <a:pt x="1845068" y="1243774"/>
                    </a:lnTo>
                    <a:lnTo>
                      <a:pt x="2217115" y="1243774"/>
                    </a:lnTo>
                    <a:lnTo>
                      <a:pt x="2217115" y="1304264"/>
                    </a:lnTo>
                    <a:lnTo>
                      <a:pt x="2760002" y="1304264"/>
                    </a:lnTo>
                    <a:lnTo>
                      <a:pt x="2760002" y="1300480"/>
                    </a:lnTo>
                    <a:lnTo>
                      <a:pt x="2760002" y="1463040"/>
                    </a:lnTo>
                    <a:lnTo>
                      <a:pt x="2983992" y="1463040"/>
                    </a:lnTo>
                  </a:path>
                </a:pathLst>
              </a:custGeom>
              <a:ln w="25399">
                <a:solidFill>
                  <a:srgbClr val="FF7F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4" name="object 54"/>
            <p:cNvSpPr txBox="1"/>
            <p:nvPr/>
          </p:nvSpPr>
          <p:spPr>
            <a:xfrm>
              <a:off x="3422388" y="5549525"/>
              <a:ext cx="267969" cy="317875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marR="0" lvl="0" indent="0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93420" algn="l"/>
                </a:tabLst>
                <a:defRPr/>
              </a:pPr>
              <a:r>
                <a:rPr kumimoji="0" sz="2000" b="1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5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4776074" y="5522847"/>
              <a:ext cx="367161" cy="317875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marR="0" lvl="0" indent="0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99135" algn="l"/>
                </a:tabLst>
                <a:defRPr/>
              </a:pPr>
              <a:r>
                <a:rPr kumimoji="0" sz="2000" b="1" i="0" u="none" strike="noStrike" kern="0" cap="none" spc="-1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10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3857778" y="5753726"/>
              <a:ext cx="1665590" cy="317395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0" lvl="0" indent="0" defTabSz="914400" eaLnBrk="1" fontAlgn="auto" latinLnBrk="0" hangingPunct="1">
                <a:lnSpc>
                  <a:spcPct val="100000"/>
                </a:lnSpc>
                <a:spcBef>
                  <a:spcPts val="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none" spc="-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Years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6178439" y="4407681"/>
              <a:ext cx="2584560" cy="1241205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marR="59055" lvl="0" indent="0" algn="ctr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none" spc="-8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Arial"/>
                  <a:cs typeface="Arial"/>
                </a:rPr>
                <a:t>Pharmacologic</a:t>
              </a:r>
              <a:r>
                <a:rPr kumimoji="0" sz="2000" b="1" i="0" u="none" strike="noStrike" kern="0" cap="none" spc="15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2000" b="1" i="0" u="none" strike="noStrike" kern="0" cap="none" spc="-8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Arial"/>
                  <a:cs typeface="Arial"/>
                </a:rPr>
                <a:t>comorbidity management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9525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-8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Arial"/>
                  <a:cs typeface="Arial"/>
                </a:rPr>
                <a:t>(n=118)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5125731" y="2927551"/>
              <a:ext cx="3414520" cy="638477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marR="0" lvl="0" indent="0" algn="ctr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none" spc="-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Nonfunctioning</a:t>
              </a:r>
              <a:r>
                <a:rPr kumimoji="0" lang="en-US" sz="2000" b="1" i="0" u="none" strike="noStrike" kern="0" cap="none" spc="-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</a:p>
            <a:p>
              <a:pPr marL="9525" marR="0" lvl="0" indent="0" algn="ctr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-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(n=421)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5439236" y="3673256"/>
              <a:ext cx="4062966" cy="547383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marR="0" lvl="0" indent="0" algn="ctr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cs typeface="Arial"/>
                </a:rPr>
                <a:t>Surgical</a:t>
              </a:r>
              <a:r>
                <a:rPr kumimoji="0" sz="2000" b="1" i="0" u="none" strike="noStrike" kern="0" cap="none" spc="-38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2000" b="1" i="0" u="none" strike="noStrike" kern="0" cap="none" spc="-8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cs typeface="Arial"/>
                </a:rPr>
                <a:t>intervention</a:t>
              </a:r>
              <a:r>
                <a:rPr kumimoji="0" lang="en-US" sz="2000" b="1" i="0" u="none" strike="noStrike" kern="0" cap="none" spc="-8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</a:p>
            <a:p>
              <a:pPr marL="9525" marR="0" lvl="0" indent="0" algn="ctr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-8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cs typeface="Arial"/>
                </a:rPr>
                <a:t>(n=29)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BAD0DD4-7E04-A6F5-6E75-05AC90571118}"/>
                </a:ext>
              </a:extLst>
            </p:cNvPr>
            <p:cNvSpPr txBox="1"/>
            <p:nvPr/>
          </p:nvSpPr>
          <p:spPr>
            <a:xfrm>
              <a:off x="4109986" y="4525770"/>
              <a:ext cx="120417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HR=2.64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P&lt;0.001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FA9EBA-EC29-FE17-DA97-DDA3A53A0CB2}"/>
                </a:ext>
              </a:extLst>
            </p:cNvPr>
            <p:cNvSpPr txBox="1"/>
            <p:nvPr/>
          </p:nvSpPr>
          <p:spPr>
            <a:xfrm>
              <a:off x="6228951" y="5486772"/>
              <a:ext cx="6346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-1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15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54">
              <a:extLst>
                <a:ext uri="{FF2B5EF4-FFF2-40B4-BE49-F238E27FC236}">
                  <a16:creationId xmlns:a16="http://schemas.microsoft.com/office/drawing/2014/main" id="{CD51999F-31A4-0C13-56CC-D7D207C206EE}"/>
                </a:ext>
              </a:extLst>
            </p:cNvPr>
            <p:cNvSpPr txBox="1"/>
            <p:nvPr/>
          </p:nvSpPr>
          <p:spPr>
            <a:xfrm>
              <a:off x="2068703" y="5536807"/>
              <a:ext cx="267968" cy="317875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marR="0" lvl="0" indent="0" defTabSz="91440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93420" algn="l"/>
                </a:tabLst>
                <a:defRPr/>
              </a:pPr>
              <a:r>
                <a:rPr kumimoji="0" sz="2000" b="1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0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998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A34FC0-BDE9-44A8-BCD3-2979FBE6A8A2}"/>
              </a:ext>
            </a:extLst>
          </p:cNvPr>
          <p:cNvSpPr txBox="1"/>
          <p:nvPr/>
        </p:nvSpPr>
        <p:spPr>
          <a:xfrm>
            <a:off x="202801" y="204588"/>
            <a:ext cx="8638190" cy="107721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OBSTRUCTIVE SLEEP APNEA SYNDROME (OSAS) AND CUSHING’S SYNDROME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EE7EB-C87D-167C-EFF0-066641918559}"/>
              </a:ext>
            </a:extLst>
          </p:cNvPr>
          <p:cNvSpPr txBox="1"/>
          <p:nvPr/>
        </p:nvSpPr>
        <p:spPr>
          <a:xfrm>
            <a:off x="202799" y="1590567"/>
            <a:ext cx="8431513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OSAS is commonly associated with resistant hypertension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A06BB-5AA6-ABA9-7083-2DD66756D7C4}"/>
              </a:ext>
            </a:extLst>
          </p:cNvPr>
          <p:cNvSpPr txBox="1"/>
          <p:nvPr/>
        </p:nvSpPr>
        <p:spPr>
          <a:xfrm>
            <a:off x="202799" y="2623143"/>
            <a:ext cx="8431513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30-40% of patients with Cushing’s Syndrome have OSAS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8723B-F95A-E52B-3A5B-13306A7163CD}"/>
              </a:ext>
            </a:extLst>
          </p:cNvPr>
          <p:cNvSpPr txBox="1"/>
          <p:nvPr/>
        </p:nvSpPr>
        <p:spPr>
          <a:xfrm>
            <a:off x="202798" y="3534190"/>
            <a:ext cx="8431513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Cushing’s Syndrome and OSAS both are characterized by activation of the SNS and altered cortisol circadian rhythm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03790-2B6F-44AE-2225-40B07CF9EED6}"/>
              </a:ext>
            </a:extLst>
          </p:cNvPr>
          <p:cNvSpPr txBox="1"/>
          <p:nvPr/>
        </p:nvSpPr>
        <p:spPr>
          <a:xfrm>
            <a:off x="202801" y="4845878"/>
            <a:ext cx="8431513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Unfortunately, the results of continuous positive airway pressure on BP have been unimpressive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4CA4CE-4284-AEA4-5DA8-0D27F45E2FCA}"/>
              </a:ext>
            </a:extLst>
          </p:cNvPr>
          <p:cNvSpPr txBox="1"/>
          <p:nvPr/>
        </p:nvSpPr>
        <p:spPr>
          <a:xfrm>
            <a:off x="507305" y="6097625"/>
            <a:ext cx="81293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Parati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G et al, J Hypertension 32:633-46, 2012; Bottini P et al, Respiration 70:320-27, 2003; Schein AS et al, J Hypertension 32:1762-73, 2014</a:t>
            </a:r>
          </a:p>
        </p:txBody>
      </p:sp>
    </p:spTree>
    <p:extLst>
      <p:ext uri="{BB962C8B-B14F-4D97-AF65-F5344CB8AC3E}">
        <p14:creationId xmlns:p14="http://schemas.microsoft.com/office/powerpoint/2010/main" val="55744634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A34FC0-BDE9-44A8-BCD3-2979FBE6A8A2}"/>
              </a:ext>
            </a:extLst>
          </p:cNvPr>
          <p:cNvSpPr txBox="1"/>
          <p:nvPr/>
        </p:nvSpPr>
        <p:spPr>
          <a:xfrm>
            <a:off x="1497571" y="229664"/>
            <a:ext cx="6148859" cy="707886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TREATMENT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E7EAC9-0D6C-FD50-2E4D-C9EC3034A545}"/>
              </a:ext>
            </a:extLst>
          </p:cNvPr>
          <p:cNvSpPr txBox="1"/>
          <p:nvPr/>
        </p:nvSpPr>
        <p:spPr>
          <a:xfrm>
            <a:off x="381000" y="2690444"/>
            <a:ext cx="766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35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(3)	Pharmacologic management of comorbidities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D7DCE5-8C53-2617-A927-2B2E68F62E72}"/>
              </a:ext>
            </a:extLst>
          </p:cNvPr>
          <p:cNvSpPr txBox="1"/>
          <p:nvPr/>
        </p:nvSpPr>
        <p:spPr>
          <a:xfrm>
            <a:off x="381000" y="3737089"/>
            <a:ext cx="766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35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(4)	Glucocorticoid receptor antagonists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DD8EE-73A2-260E-6C19-D67603BC958F}"/>
              </a:ext>
            </a:extLst>
          </p:cNvPr>
          <p:cNvSpPr txBox="1"/>
          <p:nvPr/>
        </p:nvSpPr>
        <p:spPr>
          <a:xfrm>
            <a:off x="381000" y="5048077"/>
            <a:ext cx="766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35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(5)	Adrenal steroidogenesis inhibitors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AA618E-22A8-CDC7-DE5D-7065598D9EDC}"/>
              </a:ext>
            </a:extLst>
          </p:cNvPr>
          <p:cNvSpPr txBox="1"/>
          <p:nvPr/>
        </p:nvSpPr>
        <p:spPr>
          <a:xfrm>
            <a:off x="381000" y="1223231"/>
            <a:ext cx="766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35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(1)	Surgical removal of adrenal adenoma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94315B-9F9A-52D4-BA0E-004A02DD531B}"/>
              </a:ext>
            </a:extLst>
          </p:cNvPr>
          <p:cNvSpPr txBox="1"/>
          <p:nvPr/>
        </p:nvSpPr>
        <p:spPr>
          <a:xfrm>
            <a:off x="381000" y="1759803"/>
            <a:ext cx="7668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marR="0" lvl="0" indent="-463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35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(2)	Surgical removal of pituitary or ectopic ACTH-secreting tumor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61477-59C5-6E24-74FD-8A00F46F77D4}"/>
              </a:ext>
            </a:extLst>
          </p:cNvPr>
          <p:cNvSpPr txBox="1"/>
          <p:nvPr/>
        </p:nvSpPr>
        <p:spPr>
          <a:xfrm>
            <a:off x="981116" y="3152109"/>
            <a:ext cx="766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Helvetica" panose="020B0604020202020204" pitchFamily="34" charset="0"/>
              <a:buChar char="̶"/>
              <a:tabLst>
                <a:tab pos="46355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hypertension, hyperglycemia, dyslipidemia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4D85CD-5854-23A2-AB7F-5D6916F34CAB}"/>
              </a:ext>
            </a:extLst>
          </p:cNvPr>
          <p:cNvSpPr txBox="1"/>
          <p:nvPr/>
        </p:nvSpPr>
        <p:spPr>
          <a:xfrm>
            <a:off x="1026943" y="4170970"/>
            <a:ext cx="766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Helvetica" panose="020B0604020202020204" pitchFamily="34" charset="0"/>
              <a:buChar char="̶"/>
              <a:tabLst>
                <a:tab pos="46355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mifepristone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Korlym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Helvetica" panose="020B0604020202020204" pitchFamily="34" charset="0"/>
              <a:buChar char="̶"/>
              <a:tabLst>
                <a:tab pos="46355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relacorilant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4355D-227A-93DC-7EC9-F750E290FF89}"/>
              </a:ext>
            </a:extLst>
          </p:cNvPr>
          <p:cNvSpPr txBox="1"/>
          <p:nvPr/>
        </p:nvSpPr>
        <p:spPr>
          <a:xfrm>
            <a:off x="1026943" y="5534561"/>
            <a:ext cx="7668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Helvetica" panose="020B0604020202020204" pitchFamily="34" charset="0"/>
              <a:buChar char="̶"/>
              <a:tabLst>
                <a:tab pos="46355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etoconazole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levoketaconazole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(17-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-hydroxylase inhibitor)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Helvetica" panose="020B0604020202020204" pitchFamily="34" charset="0"/>
              <a:buChar char="̶"/>
              <a:tabLst>
                <a:tab pos="46355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metyrapone,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osilodrostat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(11-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-hydroxylase inhibitor)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Helvetica" panose="020B0604020202020204" pitchFamily="34" charset="0"/>
              <a:buChar char="̶"/>
              <a:tabLst>
                <a:tab pos="46355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Mitotane (adrenolytic)</a:t>
            </a:r>
          </a:p>
        </p:txBody>
      </p:sp>
    </p:spTree>
    <p:extLst>
      <p:ext uri="{BB962C8B-B14F-4D97-AF65-F5344CB8AC3E}">
        <p14:creationId xmlns:p14="http://schemas.microsoft.com/office/powerpoint/2010/main" val="419914739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A34FC0-BDE9-44A8-BCD3-2979FBE6A8A2}"/>
              </a:ext>
            </a:extLst>
          </p:cNvPr>
          <p:cNvSpPr txBox="1"/>
          <p:nvPr/>
        </p:nvSpPr>
        <p:spPr>
          <a:xfrm>
            <a:off x="2567327" y="133976"/>
            <a:ext cx="4009347" cy="830997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C4DAC-CF81-5FCA-F76B-397EB69F145E}"/>
              </a:ext>
            </a:extLst>
          </p:cNvPr>
          <p:cNvSpPr txBox="1"/>
          <p:nvPr/>
        </p:nvSpPr>
        <p:spPr>
          <a:xfrm>
            <a:off x="129718" y="1308965"/>
            <a:ext cx="863819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8138" marR="0" lvl="0" indent="-338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Hypercortisolism prevalence was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24.0%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among the 1055 CATALYST participants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1AF85-6ABB-C6E3-3176-5EA8A70D4359}"/>
              </a:ext>
            </a:extLst>
          </p:cNvPr>
          <p:cNvSpPr txBox="1"/>
          <p:nvPr/>
        </p:nvSpPr>
        <p:spPr>
          <a:xfrm>
            <a:off x="129718" y="2341176"/>
            <a:ext cx="86381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8138" marR="0" lvl="0" indent="-338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Baseline characteristics that increased odds of having hypercortisolism: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2D82A-B251-6481-A69F-1D8F4F0754E8}"/>
              </a:ext>
            </a:extLst>
          </p:cNvPr>
          <p:cNvSpPr txBox="1"/>
          <p:nvPr/>
        </p:nvSpPr>
        <p:spPr>
          <a:xfrm>
            <a:off x="129718" y="4495800"/>
            <a:ext cx="86381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8138" marR="0" lvl="0" indent="-338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Abdominal CT scan revealed an adrenal abnormality in one-third of participants with hypercortisolism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96BCBF-8A4C-C3B2-5169-BE9CAE6E9DD1}"/>
              </a:ext>
            </a:extLst>
          </p:cNvPr>
          <p:cNvSpPr txBox="1"/>
          <p:nvPr/>
        </p:nvSpPr>
        <p:spPr>
          <a:xfrm>
            <a:off x="129718" y="5859959"/>
            <a:ext cx="86381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8138" marR="0" lvl="0" indent="-338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Part 2 of CATALYST will assess whether medical treatment of hypercortisolism is beneficial in these patients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9046AE-568A-400F-A0B9-A66B449E274C}"/>
              </a:ext>
            </a:extLst>
          </p:cNvPr>
          <p:cNvSpPr txBox="1"/>
          <p:nvPr/>
        </p:nvSpPr>
        <p:spPr>
          <a:xfrm>
            <a:off x="609600" y="3281054"/>
            <a:ext cx="83918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higher medication burden for hypertension, lipids, 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	   psych disease</a:t>
            </a:r>
          </a:p>
          <a:p>
            <a:pPr marL="282575" marR="0" lvl="0" indent="-2825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presence of cardiovascular disease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47AE8-7E0C-F5F3-AB10-AB0C72EFA008}"/>
              </a:ext>
            </a:extLst>
          </p:cNvPr>
          <p:cNvSpPr txBox="1"/>
          <p:nvPr/>
        </p:nvSpPr>
        <p:spPr>
          <a:xfrm>
            <a:off x="129718" y="5371991"/>
            <a:ext cx="863819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8138" marR="0" lvl="0" indent="-338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Screening is easy: 1 mg DST</a:t>
            </a:r>
          </a:p>
        </p:txBody>
      </p:sp>
    </p:spTree>
    <p:extLst>
      <p:ext uri="{BB962C8B-B14F-4D97-AF65-F5344CB8AC3E}">
        <p14:creationId xmlns:p14="http://schemas.microsoft.com/office/powerpoint/2010/main" val="164465301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A34FC0-BDE9-44A8-BCD3-2979FBE6A8A2}"/>
              </a:ext>
            </a:extLst>
          </p:cNvPr>
          <p:cNvSpPr txBox="1"/>
          <p:nvPr/>
        </p:nvSpPr>
        <p:spPr>
          <a:xfrm>
            <a:off x="1347740" y="129432"/>
            <a:ext cx="6448520" cy="707886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TAKEAWAY MESSAGES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EE7EB-C87D-167C-EFF0-066641918559}"/>
              </a:ext>
            </a:extLst>
          </p:cNvPr>
          <p:cNvSpPr txBox="1"/>
          <p:nvPr/>
        </p:nvSpPr>
        <p:spPr>
          <a:xfrm>
            <a:off x="202801" y="1252361"/>
            <a:ext cx="8431513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CALL TO ACTION: Clinicians need to screen for hypercortisolism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A06BB-5AA6-ABA9-7083-2DD66756D7C4}"/>
              </a:ext>
            </a:extLst>
          </p:cNvPr>
          <p:cNvSpPr txBox="1"/>
          <p:nvPr/>
        </p:nvSpPr>
        <p:spPr>
          <a:xfrm>
            <a:off x="202801" y="4451935"/>
            <a:ext cx="864057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Screening:  1 mg dexamethasone suppression 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9035CE-2ADB-A4ED-F0D9-89873A810503}"/>
              </a:ext>
            </a:extLst>
          </p:cNvPr>
          <p:cNvSpPr txBox="1"/>
          <p:nvPr/>
        </p:nvSpPr>
        <p:spPr>
          <a:xfrm>
            <a:off x="202801" y="2285390"/>
            <a:ext cx="843151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High level of suspicion:  BIG FOUR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DA3EF-E1BB-8D6F-49EF-69EFC1A7091D}"/>
              </a:ext>
            </a:extLst>
          </p:cNvPr>
          <p:cNvSpPr txBox="1"/>
          <p:nvPr/>
        </p:nvSpPr>
        <p:spPr>
          <a:xfrm>
            <a:off x="202801" y="5030262"/>
            <a:ext cx="8640574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Treatment:  medical management; surgical removal of adenoma; glucocorticoid receptor antagonists (mifepristone,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relacorilant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), steroidogenesis inhibitors)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42DAE-BFF5-1E7B-E15A-22373604C5A8}"/>
              </a:ext>
            </a:extLst>
          </p:cNvPr>
          <p:cNvSpPr txBox="1"/>
          <p:nvPr/>
        </p:nvSpPr>
        <p:spPr>
          <a:xfrm>
            <a:off x="883086" y="2769445"/>
            <a:ext cx="57557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ifficult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to treat hyperglycemia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refractory hypertension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o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besity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esp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recent weight gain)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fractures, osteopenia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076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6" grpId="0"/>
      <p:bldP spid="2" grpId="0"/>
      <p:bldP spid="3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187" descr="lipi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6" t="23497"/>
          <a:stretch>
            <a:fillRect/>
          </a:stretch>
        </p:blipFill>
        <p:spPr bwMode="auto">
          <a:xfrm>
            <a:off x="6826250" y="1054100"/>
            <a:ext cx="200818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083" name="Picture 186" descr="Musc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005">
            <a:off x="5462588" y="5095875"/>
            <a:ext cx="30876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084" name="Picture 183" descr="Live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4829175"/>
            <a:ext cx="18034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085" name="Object 22"/>
          <p:cNvGraphicFramePr>
            <a:graphicFrameLocks noChangeAspect="1"/>
          </p:cNvGraphicFramePr>
          <p:nvPr/>
        </p:nvGraphicFramePr>
        <p:xfrm>
          <a:off x="4646613" y="3327400"/>
          <a:ext cx="7937" cy="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DRAW" r:id="rId8" imgW="10094976" imgH="6736080" progId="">
                  <p:embed/>
                </p:oleObj>
              </mc:Choice>
              <mc:Fallback>
                <p:oleObj name="CorelDRAW" r:id="rId8" imgW="10094976" imgH="6736080" progId="">
                  <p:embed/>
                  <p:pic>
                    <p:nvPicPr>
                      <p:cNvPr id="43008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3327400"/>
                        <a:ext cx="7937" cy="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086" name="Group 40"/>
          <p:cNvGrpSpPr>
            <a:grpSpLocks/>
          </p:cNvGrpSpPr>
          <p:nvPr/>
        </p:nvGrpSpPr>
        <p:grpSpPr bwMode="auto">
          <a:xfrm>
            <a:off x="2890838" y="3057525"/>
            <a:ext cx="3529012" cy="922338"/>
            <a:chOff x="1958" y="1906"/>
            <a:chExt cx="2609" cy="682"/>
          </a:xfrm>
        </p:grpSpPr>
        <p:sp>
          <p:nvSpPr>
            <p:cNvPr id="430114" name="Freeform 41"/>
            <p:cNvSpPr>
              <a:spLocks/>
            </p:cNvSpPr>
            <p:nvPr/>
          </p:nvSpPr>
          <p:spPr bwMode="auto">
            <a:xfrm>
              <a:off x="1973" y="1919"/>
              <a:ext cx="2579" cy="656"/>
            </a:xfrm>
            <a:custGeom>
              <a:avLst/>
              <a:gdLst>
                <a:gd name="T0" fmla="*/ 0 w 6878"/>
                <a:gd name="T1" fmla="*/ 0 h 1966"/>
                <a:gd name="T2" fmla="*/ 0 w 6878"/>
                <a:gd name="T3" fmla="*/ 0 h 1966"/>
                <a:gd name="T4" fmla="*/ 0 w 6878"/>
                <a:gd name="T5" fmla="*/ 0 h 1966"/>
                <a:gd name="T6" fmla="*/ 0 w 6878"/>
                <a:gd name="T7" fmla="*/ 0 h 1966"/>
                <a:gd name="T8" fmla="*/ 0 w 6878"/>
                <a:gd name="T9" fmla="*/ 0 h 1966"/>
                <a:gd name="T10" fmla="*/ 0 w 6878"/>
                <a:gd name="T11" fmla="*/ 0 h 1966"/>
                <a:gd name="T12" fmla="*/ 0 w 6878"/>
                <a:gd name="T13" fmla="*/ 0 h 1966"/>
                <a:gd name="T14" fmla="*/ 0 w 6878"/>
                <a:gd name="T15" fmla="*/ 0 h 1966"/>
                <a:gd name="T16" fmla="*/ 0 w 6878"/>
                <a:gd name="T17" fmla="*/ 0 h 1966"/>
                <a:gd name="T18" fmla="*/ 0 w 6878"/>
                <a:gd name="T19" fmla="*/ 0 h 1966"/>
                <a:gd name="T20" fmla="*/ 0 w 6878"/>
                <a:gd name="T21" fmla="*/ 0 h 1966"/>
                <a:gd name="T22" fmla="*/ 0 w 6878"/>
                <a:gd name="T23" fmla="*/ 0 h 1966"/>
                <a:gd name="T24" fmla="*/ 0 w 6878"/>
                <a:gd name="T25" fmla="*/ 0 h 1966"/>
                <a:gd name="T26" fmla="*/ 0 w 6878"/>
                <a:gd name="T27" fmla="*/ 0 h 1966"/>
                <a:gd name="T28" fmla="*/ 0 w 6878"/>
                <a:gd name="T29" fmla="*/ 0 h 1966"/>
                <a:gd name="T30" fmla="*/ 0 w 6878"/>
                <a:gd name="T31" fmla="*/ 0 h 1966"/>
                <a:gd name="T32" fmla="*/ 0 w 6878"/>
                <a:gd name="T33" fmla="*/ 0 h 1966"/>
                <a:gd name="T34" fmla="*/ 0 w 6878"/>
                <a:gd name="T35" fmla="*/ 0 h 1966"/>
                <a:gd name="T36" fmla="*/ 0 w 6878"/>
                <a:gd name="T37" fmla="*/ 0 h 1966"/>
                <a:gd name="T38" fmla="*/ 0 w 6878"/>
                <a:gd name="T39" fmla="*/ 0 h 1966"/>
                <a:gd name="T40" fmla="*/ 0 w 6878"/>
                <a:gd name="T41" fmla="*/ 0 h 1966"/>
                <a:gd name="T42" fmla="*/ 0 w 6878"/>
                <a:gd name="T43" fmla="*/ 0 h 1966"/>
                <a:gd name="T44" fmla="*/ 0 w 6878"/>
                <a:gd name="T45" fmla="*/ 0 h 1966"/>
                <a:gd name="T46" fmla="*/ 0 w 6878"/>
                <a:gd name="T47" fmla="*/ 0 h 1966"/>
                <a:gd name="T48" fmla="*/ 0 w 6878"/>
                <a:gd name="T49" fmla="*/ 0 h 1966"/>
                <a:gd name="T50" fmla="*/ 0 w 6878"/>
                <a:gd name="T51" fmla="*/ 0 h 1966"/>
                <a:gd name="T52" fmla="*/ 0 w 6878"/>
                <a:gd name="T53" fmla="*/ 0 h 1966"/>
                <a:gd name="T54" fmla="*/ 0 w 6878"/>
                <a:gd name="T55" fmla="*/ 0 h 1966"/>
                <a:gd name="T56" fmla="*/ 0 w 6878"/>
                <a:gd name="T57" fmla="*/ 0 h 1966"/>
                <a:gd name="T58" fmla="*/ 0 w 6878"/>
                <a:gd name="T59" fmla="*/ 0 h 1966"/>
                <a:gd name="T60" fmla="*/ 0 w 6878"/>
                <a:gd name="T61" fmla="*/ 0 h 1966"/>
                <a:gd name="T62" fmla="*/ 0 w 6878"/>
                <a:gd name="T63" fmla="*/ 0 h 1966"/>
                <a:gd name="T64" fmla="*/ 0 w 6878"/>
                <a:gd name="T65" fmla="*/ 0 h 1966"/>
                <a:gd name="T66" fmla="*/ 0 w 6878"/>
                <a:gd name="T67" fmla="*/ 0 h 1966"/>
                <a:gd name="T68" fmla="*/ 0 w 6878"/>
                <a:gd name="T69" fmla="*/ 0 h 1966"/>
                <a:gd name="T70" fmla="*/ 0 w 6878"/>
                <a:gd name="T71" fmla="*/ 0 h 1966"/>
                <a:gd name="T72" fmla="*/ 0 w 6878"/>
                <a:gd name="T73" fmla="*/ 0 h 1966"/>
                <a:gd name="T74" fmla="*/ 0 w 6878"/>
                <a:gd name="T75" fmla="*/ 0 h 1966"/>
                <a:gd name="T76" fmla="*/ 0 w 6878"/>
                <a:gd name="T77" fmla="*/ 0 h 1966"/>
                <a:gd name="T78" fmla="*/ 0 w 6878"/>
                <a:gd name="T79" fmla="*/ 0 h 1966"/>
                <a:gd name="T80" fmla="*/ 0 w 6878"/>
                <a:gd name="T81" fmla="*/ 0 h 1966"/>
                <a:gd name="T82" fmla="*/ 0 w 6878"/>
                <a:gd name="T83" fmla="*/ 0 h 1966"/>
                <a:gd name="T84" fmla="*/ 0 w 6878"/>
                <a:gd name="T85" fmla="*/ 0 h 19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78"/>
                <a:gd name="T130" fmla="*/ 0 h 1966"/>
                <a:gd name="T131" fmla="*/ 6878 w 6878"/>
                <a:gd name="T132" fmla="*/ 1966 h 19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78" h="1966">
                  <a:moveTo>
                    <a:pt x="3438" y="1966"/>
                  </a:moveTo>
                  <a:lnTo>
                    <a:pt x="3615" y="1964"/>
                  </a:lnTo>
                  <a:lnTo>
                    <a:pt x="3789" y="1961"/>
                  </a:lnTo>
                  <a:lnTo>
                    <a:pt x="3961" y="1954"/>
                  </a:lnTo>
                  <a:lnTo>
                    <a:pt x="4130" y="1945"/>
                  </a:lnTo>
                  <a:lnTo>
                    <a:pt x="4296" y="1935"/>
                  </a:lnTo>
                  <a:lnTo>
                    <a:pt x="4459" y="1922"/>
                  </a:lnTo>
                  <a:lnTo>
                    <a:pt x="4618" y="1906"/>
                  </a:lnTo>
                  <a:lnTo>
                    <a:pt x="4775" y="1888"/>
                  </a:lnTo>
                  <a:lnTo>
                    <a:pt x="4927" y="1868"/>
                  </a:lnTo>
                  <a:lnTo>
                    <a:pt x="5075" y="1847"/>
                  </a:lnTo>
                  <a:lnTo>
                    <a:pt x="5220" y="1823"/>
                  </a:lnTo>
                  <a:lnTo>
                    <a:pt x="5359" y="1797"/>
                  </a:lnTo>
                  <a:lnTo>
                    <a:pt x="5494" y="1769"/>
                  </a:lnTo>
                  <a:lnTo>
                    <a:pt x="5624" y="1741"/>
                  </a:lnTo>
                  <a:lnTo>
                    <a:pt x="5749" y="1710"/>
                  </a:lnTo>
                  <a:lnTo>
                    <a:pt x="5869" y="1677"/>
                  </a:lnTo>
                  <a:lnTo>
                    <a:pt x="5981" y="1644"/>
                  </a:lnTo>
                  <a:lnTo>
                    <a:pt x="6091" y="1608"/>
                  </a:lnTo>
                  <a:lnTo>
                    <a:pt x="6193" y="1570"/>
                  </a:lnTo>
                  <a:lnTo>
                    <a:pt x="6288" y="1532"/>
                  </a:lnTo>
                  <a:lnTo>
                    <a:pt x="6378" y="1491"/>
                  </a:lnTo>
                  <a:lnTo>
                    <a:pt x="6462" y="1451"/>
                  </a:lnTo>
                  <a:lnTo>
                    <a:pt x="6538" y="1408"/>
                  </a:lnTo>
                  <a:lnTo>
                    <a:pt x="6607" y="1364"/>
                  </a:lnTo>
                  <a:lnTo>
                    <a:pt x="6668" y="1320"/>
                  </a:lnTo>
                  <a:lnTo>
                    <a:pt x="6722" y="1274"/>
                  </a:lnTo>
                  <a:lnTo>
                    <a:pt x="6768" y="1228"/>
                  </a:lnTo>
                  <a:lnTo>
                    <a:pt x="6807" y="1180"/>
                  </a:lnTo>
                  <a:lnTo>
                    <a:pt x="6837" y="1133"/>
                  </a:lnTo>
                  <a:lnTo>
                    <a:pt x="6860" y="1083"/>
                  </a:lnTo>
                  <a:lnTo>
                    <a:pt x="6873" y="1033"/>
                  </a:lnTo>
                  <a:lnTo>
                    <a:pt x="6878" y="983"/>
                  </a:lnTo>
                  <a:lnTo>
                    <a:pt x="6873" y="932"/>
                  </a:lnTo>
                  <a:lnTo>
                    <a:pt x="6860" y="883"/>
                  </a:lnTo>
                  <a:lnTo>
                    <a:pt x="6837" y="833"/>
                  </a:lnTo>
                  <a:lnTo>
                    <a:pt x="6807" y="786"/>
                  </a:lnTo>
                  <a:lnTo>
                    <a:pt x="6768" y="738"/>
                  </a:lnTo>
                  <a:lnTo>
                    <a:pt x="6722" y="690"/>
                  </a:lnTo>
                  <a:lnTo>
                    <a:pt x="6668" y="645"/>
                  </a:lnTo>
                  <a:lnTo>
                    <a:pt x="6607" y="601"/>
                  </a:lnTo>
                  <a:lnTo>
                    <a:pt x="6538" y="557"/>
                  </a:lnTo>
                  <a:lnTo>
                    <a:pt x="6462" y="515"/>
                  </a:lnTo>
                  <a:lnTo>
                    <a:pt x="6378" y="474"/>
                  </a:lnTo>
                  <a:lnTo>
                    <a:pt x="6288" y="434"/>
                  </a:lnTo>
                  <a:lnTo>
                    <a:pt x="6193" y="396"/>
                  </a:lnTo>
                  <a:lnTo>
                    <a:pt x="6091" y="358"/>
                  </a:lnTo>
                  <a:lnTo>
                    <a:pt x="5981" y="322"/>
                  </a:lnTo>
                  <a:lnTo>
                    <a:pt x="5869" y="289"/>
                  </a:lnTo>
                  <a:lnTo>
                    <a:pt x="5749" y="256"/>
                  </a:lnTo>
                  <a:lnTo>
                    <a:pt x="5624" y="225"/>
                  </a:lnTo>
                  <a:lnTo>
                    <a:pt x="5494" y="196"/>
                  </a:lnTo>
                  <a:lnTo>
                    <a:pt x="5359" y="168"/>
                  </a:lnTo>
                  <a:lnTo>
                    <a:pt x="5220" y="143"/>
                  </a:lnTo>
                  <a:lnTo>
                    <a:pt x="5075" y="119"/>
                  </a:lnTo>
                  <a:lnTo>
                    <a:pt x="4927" y="98"/>
                  </a:lnTo>
                  <a:lnTo>
                    <a:pt x="4775" y="77"/>
                  </a:lnTo>
                  <a:lnTo>
                    <a:pt x="4618" y="60"/>
                  </a:lnTo>
                  <a:lnTo>
                    <a:pt x="4459" y="44"/>
                  </a:lnTo>
                  <a:lnTo>
                    <a:pt x="4296" y="31"/>
                  </a:lnTo>
                  <a:lnTo>
                    <a:pt x="4130" y="20"/>
                  </a:lnTo>
                  <a:lnTo>
                    <a:pt x="3961" y="11"/>
                  </a:lnTo>
                  <a:lnTo>
                    <a:pt x="3789" y="5"/>
                  </a:lnTo>
                  <a:lnTo>
                    <a:pt x="3615" y="1"/>
                  </a:lnTo>
                  <a:lnTo>
                    <a:pt x="3438" y="0"/>
                  </a:lnTo>
                  <a:lnTo>
                    <a:pt x="3262" y="1"/>
                  </a:lnTo>
                  <a:lnTo>
                    <a:pt x="3088" y="5"/>
                  </a:lnTo>
                  <a:lnTo>
                    <a:pt x="2917" y="11"/>
                  </a:lnTo>
                  <a:lnTo>
                    <a:pt x="2747" y="20"/>
                  </a:lnTo>
                  <a:lnTo>
                    <a:pt x="2582" y="31"/>
                  </a:lnTo>
                  <a:lnTo>
                    <a:pt x="2418" y="44"/>
                  </a:lnTo>
                  <a:lnTo>
                    <a:pt x="2258" y="60"/>
                  </a:lnTo>
                  <a:lnTo>
                    <a:pt x="2103" y="77"/>
                  </a:lnTo>
                  <a:lnTo>
                    <a:pt x="1951" y="98"/>
                  </a:lnTo>
                  <a:lnTo>
                    <a:pt x="1802" y="119"/>
                  </a:lnTo>
                  <a:lnTo>
                    <a:pt x="1658" y="143"/>
                  </a:lnTo>
                  <a:lnTo>
                    <a:pt x="1518" y="168"/>
                  </a:lnTo>
                  <a:lnTo>
                    <a:pt x="1384" y="196"/>
                  </a:lnTo>
                  <a:lnTo>
                    <a:pt x="1254" y="225"/>
                  </a:lnTo>
                  <a:lnTo>
                    <a:pt x="1128" y="256"/>
                  </a:lnTo>
                  <a:lnTo>
                    <a:pt x="1009" y="289"/>
                  </a:lnTo>
                  <a:lnTo>
                    <a:pt x="895" y="322"/>
                  </a:lnTo>
                  <a:lnTo>
                    <a:pt x="787" y="358"/>
                  </a:lnTo>
                  <a:lnTo>
                    <a:pt x="685" y="396"/>
                  </a:lnTo>
                  <a:lnTo>
                    <a:pt x="589" y="434"/>
                  </a:lnTo>
                  <a:lnTo>
                    <a:pt x="499" y="474"/>
                  </a:lnTo>
                  <a:lnTo>
                    <a:pt x="416" y="515"/>
                  </a:lnTo>
                  <a:lnTo>
                    <a:pt x="340" y="557"/>
                  </a:lnTo>
                  <a:lnTo>
                    <a:pt x="271" y="601"/>
                  </a:lnTo>
                  <a:lnTo>
                    <a:pt x="210" y="645"/>
                  </a:lnTo>
                  <a:lnTo>
                    <a:pt x="155" y="690"/>
                  </a:lnTo>
                  <a:lnTo>
                    <a:pt x="109" y="738"/>
                  </a:lnTo>
                  <a:lnTo>
                    <a:pt x="70" y="786"/>
                  </a:lnTo>
                  <a:lnTo>
                    <a:pt x="40" y="833"/>
                  </a:lnTo>
                  <a:lnTo>
                    <a:pt x="18" y="883"/>
                  </a:lnTo>
                  <a:lnTo>
                    <a:pt x="5" y="932"/>
                  </a:lnTo>
                  <a:lnTo>
                    <a:pt x="0" y="983"/>
                  </a:lnTo>
                  <a:lnTo>
                    <a:pt x="5" y="1033"/>
                  </a:lnTo>
                  <a:lnTo>
                    <a:pt x="18" y="1083"/>
                  </a:lnTo>
                  <a:lnTo>
                    <a:pt x="40" y="1133"/>
                  </a:lnTo>
                  <a:lnTo>
                    <a:pt x="70" y="1180"/>
                  </a:lnTo>
                  <a:lnTo>
                    <a:pt x="109" y="1228"/>
                  </a:lnTo>
                  <a:lnTo>
                    <a:pt x="155" y="1274"/>
                  </a:lnTo>
                  <a:lnTo>
                    <a:pt x="210" y="1320"/>
                  </a:lnTo>
                  <a:lnTo>
                    <a:pt x="271" y="1364"/>
                  </a:lnTo>
                  <a:lnTo>
                    <a:pt x="340" y="1408"/>
                  </a:lnTo>
                  <a:lnTo>
                    <a:pt x="416" y="1451"/>
                  </a:lnTo>
                  <a:lnTo>
                    <a:pt x="499" y="1491"/>
                  </a:lnTo>
                  <a:lnTo>
                    <a:pt x="589" y="1532"/>
                  </a:lnTo>
                  <a:lnTo>
                    <a:pt x="685" y="1570"/>
                  </a:lnTo>
                  <a:lnTo>
                    <a:pt x="787" y="1608"/>
                  </a:lnTo>
                  <a:lnTo>
                    <a:pt x="895" y="1644"/>
                  </a:lnTo>
                  <a:lnTo>
                    <a:pt x="1009" y="1677"/>
                  </a:lnTo>
                  <a:lnTo>
                    <a:pt x="1128" y="1710"/>
                  </a:lnTo>
                  <a:lnTo>
                    <a:pt x="1254" y="1741"/>
                  </a:lnTo>
                  <a:lnTo>
                    <a:pt x="1384" y="1769"/>
                  </a:lnTo>
                  <a:lnTo>
                    <a:pt x="1518" y="1797"/>
                  </a:lnTo>
                  <a:lnTo>
                    <a:pt x="1658" y="1823"/>
                  </a:lnTo>
                  <a:lnTo>
                    <a:pt x="1802" y="1847"/>
                  </a:lnTo>
                  <a:lnTo>
                    <a:pt x="1951" y="1868"/>
                  </a:lnTo>
                  <a:lnTo>
                    <a:pt x="2103" y="1888"/>
                  </a:lnTo>
                  <a:lnTo>
                    <a:pt x="2258" y="1906"/>
                  </a:lnTo>
                  <a:lnTo>
                    <a:pt x="2418" y="1922"/>
                  </a:lnTo>
                  <a:lnTo>
                    <a:pt x="2582" y="1935"/>
                  </a:lnTo>
                  <a:lnTo>
                    <a:pt x="2747" y="1945"/>
                  </a:lnTo>
                  <a:lnTo>
                    <a:pt x="2917" y="1954"/>
                  </a:lnTo>
                  <a:lnTo>
                    <a:pt x="3088" y="1961"/>
                  </a:lnTo>
                  <a:lnTo>
                    <a:pt x="3262" y="1964"/>
                  </a:lnTo>
                  <a:lnTo>
                    <a:pt x="3438" y="19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5" name="Freeform 42"/>
            <p:cNvSpPr>
              <a:spLocks/>
            </p:cNvSpPr>
            <p:nvPr/>
          </p:nvSpPr>
          <p:spPr bwMode="auto">
            <a:xfrm>
              <a:off x="3262" y="2247"/>
              <a:ext cx="1305" cy="341"/>
            </a:xfrm>
            <a:custGeom>
              <a:avLst/>
              <a:gdLst>
                <a:gd name="T0" fmla="*/ 0 w 3479"/>
                <a:gd name="T1" fmla="*/ 0 h 1022"/>
                <a:gd name="T2" fmla="*/ 0 w 3479"/>
                <a:gd name="T3" fmla="*/ 0 h 1022"/>
                <a:gd name="T4" fmla="*/ 0 w 3479"/>
                <a:gd name="T5" fmla="*/ 0 h 1022"/>
                <a:gd name="T6" fmla="*/ 0 w 3479"/>
                <a:gd name="T7" fmla="*/ 0 h 1022"/>
                <a:gd name="T8" fmla="*/ 0 w 3479"/>
                <a:gd name="T9" fmla="*/ 0 h 1022"/>
                <a:gd name="T10" fmla="*/ 0 w 3479"/>
                <a:gd name="T11" fmla="*/ 0 h 1022"/>
                <a:gd name="T12" fmla="*/ 0 w 3479"/>
                <a:gd name="T13" fmla="*/ 0 h 1022"/>
                <a:gd name="T14" fmla="*/ 0 w 3479"/>
                <a:gd name="T15" fmla="*/ 0 h 1022"/>
                <a:gd name="T16" fmla="*/ 0 w 3479"/>
                <a:gd name="T17" fmla="*/ 0 h 1022"/>
                <a:gd name="T18" fmla="*/ 0 w 3479"/>
                <a:gd name="T19" fmla="*/ 0 h 1022"/>
                <a:gd name="T20" fmla="*/ 0 w 3479"/>
                <a:gd name="T21" fmla="*/ 0 h 1022"/>
                <a:gd name="T22" fmla="*/ 0 w 3479"/>
                <a:gd name="T23" fmla="*/ 0 h 1022"/>
                <a:gd name="T24" fmla="*/ 0 w 3479"/>
                <a:gd name="T25" fmla="*/ 0 h 1022"/>
                <a:gd name="T26" fmla="*/ 0 w 3479"/>
                <a:gd name="T27" fmla="*/ 0 h 1022"/>
                <a:gd name="T28" fmla="*/ 0 w 3479"/>
                <a:gd name="T29" fmla="*/ 0 h 1022"/>
                <a:gd name="T30" fmla="*/ 0 w 3479"/>
                <a:gd name="T31" fmla="*/ 0 h 1022"/>
                <a:gd name="T32" fmla="*/ 0 w 3479"/>
                <a:gd name="T33" fmla="*/ 0 h 1022"/>
                <a:gd name="T34" fmla="*/ 0 w 3479"/>
                <a:gd name="T35" fmla="*/ 0 h 1022"/>
                <a:gd name="T36" fmla="*/ 0 w 3479"/>
                <a:gd name="T37" fmla="*/ 0 h 1022"/>
                <a:gd name="T38" fmla="*/ 0 w 3479"/>
                <a:gd name="T39" fmla="*/ 0 h 1022"/>
                <a:gd name="T40" fmla="*/ 0 w 3479"/>
                <a:gd name="T41" fmla="*/ 0 h 1022"/>
                <a:gd name="T42" fmla="*/ 0 w 3479"/>
                <a:gd name="T43" fmla="*/ 0 h 1022"/>
                <a:gd name="T44" fmla="*/ 0 w 3479"/>
                <a:gd name="T45" fmla="*/ 0 h 1022"/>
                <a:gd name="T46" fmla="*/ 0 w 3479"/>
                <a:gd name="T47" fmla="*/ 0 h 1022"/>
                <a:gd name="T48" fmla="*/ 0 w 3479"/>
                <a:gd name="T49" fmla="*/ 0 h 1022"/>
                <a:gd name="T50" fmla="*/ 0 w 3479"/>
                <a:gd name="T51" fmla="*/ 0 h 1022"/>
                <a:gd name="T52" fmla="*/ 0 w 3479"/>
                <a:gd name="T53" fmla="*/ 0 h 1022"/>
                <a:gd name="T54" fmla="*/ 0 w 3479"/>
                <a:gd name="T55" fmla="*/ 0 h 1022"/>
                <a:gd name="T56" fmla="*/ 0 w 3479"/>
                <a:gd name="T57" fmla="*/ 0 h 1022"/>
                <a:gd name="T58" fmla="*/ 0 w 3479"/>
                <a:gd name="T59" fmla="*/ 0 h 1022"/>
                <a:gd name="T60" fmla="*/ 0 w 3479"/>
                <a:gd name="T61" fmla="*/ 0 h 1022"/>
                <a:gd name="T62" fmla="*/ 0 w 3479"/>
                <a:gd name="T63" fmla="*/ 0 h 1022"/>
                <a:gd name="T64" fmla="*/ 0 w 3479"/>
                <a:gd name="T65" fmla="*/ 0 h 1022"/>
                <a:gd name="T66" fmla="*/ 0 w 3479"/>
                <a:gd name="T67" fmla="*/ 0 h 1022"/>
                <a:gd name="T68" fmla="*/ 0 w 3479"/>
                <a:gd name="T69" fmla="*/ 0 h 1022"/>
                <a:gd name="T70" fmla="*/ 0 w 3479"/>
                <a:gd name="T71" fmla="*/ 0 h 1022"/>
                <a:gd name="T72" fmla="*/ 0 w 3479"/>
                <a:gd name="T73" fmla="*/ 0 h 1022"/>
                <a:gd name="T74" fmla="*/ 0 w 3479"/>
                <a:gd name="T75" fmla="*/ 0 h 1022"/>
                <a:gd name="T76" fmla="*/ 0 w 3479"/>
                <a:gd name="T77" fmla="*/ 0 h 1022"/>
                <a:gd name="T78" fmla="*/ 0 w 3479"/>
                <a:gd name="T79" fmla="*/ 0 h 1022"/>
                <a:gd name="T80" fmla="*/ 0 w 3479"/>
                <a:gd name="T81" fmla="*/ 0 h 1022"/>
                <a:gd name="T82" fmla="*/ 0 w 3479"/>
                <a:gd name="T83" fmla="*/ 0 h 1022"/>
                <a:gd name="T84" fmla="*/ 0 w 3479"/>
                <a:gd name="T85" fmla="*/ 0 h 1022"/>
                <a:gd name="T86" fmla="*/ 0 w 3479"/>
                <a:gd name="T87" fmla="*/ 0 h 10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9"/>
                <a:gd name="T133" fmla="*/ 0 h 1022"/>
                <a:gd name="T134" fmla="*/ 3479 w 3479"/>
                <a:gd name="T135" fmla="*/ 1022 h 10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9" h="1022">
                  <a:moveTo>
                    <a:pt x="3399" y="0"/>
                  </a:moveTo>
                  <a:lnTo>
                    <a:pt x="3399" y="0"/>
                  </a:lnTo>
                  <a:lnTo>
                    <a:pt x="3398" y="21"/>
                  </a:lnTo>
                  <a:lnTo>
                    <a:pt x="3396" y="44"/>
                  </a:lnTo>
                  <a:lnTo>
                    <a:pt x="3391" y="65"/>
                  </a:lnTo>
                  <a:lnTo>
                    <a:pt x="3384" y="87"/>
                  </a:lnTo>
                  <a:lnTo>
                    <a:pt x="3375" y="108"/>
                  </a:lnTo>
                  <a:lnTo>
                    <a:pt x="3365" y="131"/>
                  </a:lnTo>
                  <a:lnTo>
                    <a:pt x="3352" y="152"/>
                  </a:lnTo>
                  <a:lnTo>
                    <a:pt x="3337" y="174"/>
                  </a:lnTo>
                  <a:lnTo>
                    <a:pt x="3319" y="196"/>
                  </a:lnTo>
                  <a:lnTo>
                    <a:pt x="3302" y="218"/>
                  </a:lnTo>
                  <a:lnTo>
                    <a:pt x="3280" y="240"/>
                  </a:lnTo>
                  <a:lnTo>
                    <a:pt x="3258" y="262"/>
                  </a:lnTo>
                  <a:lnTo>
                    <a:pt x="3233" y="284"/>
                  </a:lnTo>
                  <a:lnTo>
                    <a:pt x="3205" y="305"/>
                  </a:lnTo>
                  <a:lnTo>
                    <a:pt x="3177" y="328"/>
                  </a:lnTo>
                  <a:lnTo>
                    <a:pt x="3146" y="349"/>
                  </a:lnTo>
                  <a:lnTo>
                    <a:pt x="3114" y="371"/>
                  </a:lnTo>
                  <a:lnTo>
                    <a:pt x="3079" y="391"/>
                  </a:lnTo>
                  <a:lnTo>
                    <a:pt x="3043" y="412"/>
                  </a:lnTo>
                  <a:lnTo>
                    <a:pt x="3005" y="432"/>
                  </a:lnTo>
                  <a:lnTo>
                    <a:pt x="2965" y="453"/>
                  </a:lnTo>
                  <a:lnTo>
                    <a:pt x="2924" y="473"/>
                  </a:lnTo>
                  <a:lnTo>
                    <a:pt x="2880" y="493"/>
                  </a:lnTo>
                  <a:lnTo>
                    <a:pt x="2835" y="512"/>
                  </a:lnTo>
                  <a:lnTo>
                    <a:pt x="2788" y="531"/>
                  </a:lnTo>
                  <a:lnTo>
                    <a:pt x="2741" y="550"/>
                  </a:lnTo>
                  <a:lnTo>
                    <a:pt x="2691" y="569"/>
                  </a:lnTo>
                  <a:lnTo>
                    <a:pt x="2640" y="587"/>
                  </a:lnTo>
                  <a:lnTo>
                    <a:pt x="2586" y="605"/>
                  </a:lnTo>
                  <a:lnTo>
                    <a:pt x="2533" y="622"/>
                  </a:lnTo>
                  <a:lnTo>
                    <a:pt x="2477" y="639"/>
                  </a:lnTo>
                  <a:lnTo>
                    <a:pt x="2419" y="656"/>
                  </a:lnTo>
                  <a:lnTo>
                    <a:pt x="2360" y="672"/>
                  </a:lnTo>
                  <a:lnTo>
                    <a:pt x="2301" y="688"/>
                  </a:lnTo>
                  <a:lnTo>
                    <a:pt x="2239" y="704"/>
                  </a:lnTo>
                  <a:lnTo>
                    <a:pt x="2176" y="719"/>
                  </a:lnTo>
                  <a:lnTo>
                    <a:pt x="2112" y="734"/>
                  </a:lnTo>
                  <a:lnTo>
                    <a:pt x="2048" y="748"/>
                  </a:lnTo>
                  <a:lnTo>
                    <a:pt x="1981" y="762"/>
                  </a:lnTo>
                  <a:lnTo>
                    <a:pt x="1914" y="776"/>
                  </a:lnTo>
                  <a:lnTo>
                    <a:pt x="1845" y="789"/>
                  </a:lnTo>
                  <a:lnTo>
                    <a:pt x="1775" y="801"/>
                  </a:lnTo>
                  <a:lnTo>
                    <a:pt x="1703" y="813"/>
                  </a:lnTo>
                  <a:lnTo>
                    <a:pt x="1631" y="824"/>
                  </a:lnTo>
                  <a:lnTo>
                    <a:pt x="1558" y="835"/>
                  </a:lnTo>
                  <a:lnTo>
                    <a:pt x="1483" y="846"/>
                  </a:lnTo>
                  <a:lnTo>
                    <a:pt x="1409" y="857"/>
                  </a:lnTo>
                  <a:lnTo>
                    <a:pt x="1333" y="866"/>
                  </a:lnTo>
                  <a:lnTo>
                    <a:pt x="1255" y="874"/>
                  </a:lnTo>
                  <a:lnTo>
                    <a:pt x="1177" y="884"/>
                  </a:lnTo>
                  <a:lnTo>
                    <a:pt x="1097" y="891"/>
                  </a:lnTo>
                  <a:lnTo>
                    <a:pt x="1018" y="899"/>
                  </a:lnTo>
                  <a:lnTo>
                    <a:pt x="937" y="905"/>
                  </a:lnTo>
                  <a:lnTo>
                    <a:pt x="855" y="912"/>
                  </a:lnTo>
                  <a:lnTo>
                    <a:pt x="773" y="917"/>
                  </a:lnTo>
                  <a:lnTo>
                    <a:pt x="690" y="923"/>
                  </a:lnTo>
                  <a:lnTo>
                    <a:pt x="606" y="928"/>
                  </a:lnTo>
                  <a:lnTo>
                    <a:pt x="521" y="931"/>
                  </a:lnTo>
                  <a:lnTo>
                    <a:pt x="436" y="935"/>
                  </a:lnTo>
                  <a:lnTo>
                    <a:pt x="350" y="937"/>
                  </a:lnTo>
                  <a:lnTo>
                    <a:pt x="264" y="940"/>
                  </a:lnTo>
                  <a:lnTo>
                    <a:pt x="176" y="942"/>
                  </a:lnTo>
                  <a:lnTo>
                    <a:pt x="89" y="942"/>
                  </a:lnTo>
                  <a:lnTo>
                    <a:pt x="0" y="943"/>
                  </a:lnTo>
                  <a:lnTo>
                    <a:pt x="0" y="1022"/>
                  </a:lnTo>
                  <a:lnTo>
                    <a:pt x="89" y="1022"/>
                  </a:lnTo>
                  <a:lnTo>
                    <a:pt x="177" y="1021"/>
                  </a:lnTo>
                  <a:lnTo>
                    <a:pt x="265" y="1019"/>
                  </a:lnTo>
                  <a:lnTo>
                    <a:pt x="352" y="1017"/>
                  </a:lnTo>
                  <a:lnTo>
                    <a:pt x="439" y="1015"/>
                  </a:lnTo>
                  <a:lnTo>
                    <a:pt x="524" y="1011"/>
                  </a:lnTo>
                  <a:lnTo>
                    <a:pt x="610" y="1006"/>
                  </a:lnTo>
                  <a:lnTo>
                    <a:pt x="694" y="1002"/>
                  </a:lnTo>
                  <a:lnTo>
                    <a:pt x="778" y="997"/>
                  </a:lnTo>
                  <a:lnTo>
                    <a:pt x="861" y="991"/>
                  </a:lnTo>
                  <a:lnTo>
                    <a:pt x="943" y="985"/>
                  </a:lnTo>
                  <a:lnTo>
                    <a:pt x="1025" y="978"/>
                  </a:lnTo>
                  <a:lnTo>
                    <a:pt x="1106" y="971"/>
                  </a:lnTo>
                  <a:lnTo>
                    <a:pt x="1185" y="962"/>
                  </a:lnTo>
                  <a:lnTo>
                    <a:pt x="1264" y="954"/>
                  </a:lnTo>
                  <a:lnTo>
                    <a:pt x="1342" y="945"/>
                  </a:lnTo>
                  <a:lnTo>
                    <a:pt x="1418" y="935"/>
                  </a:lnTo>
                  <a:lnTo>
                    <a:pt x="1494" y="924"/>
                  </a:lnTo>
                  <a:lnTo>
                    <a:pt x="1569" y="914"/>
                  </a:lnTo>
                  <a:lnTo>
                    <a:pt x="1644" y="903"/>
                  </a:lnTo>
                  <a:lnTo>
                    <a:pt x="1716" y="891"/>
                  </a:lnTo>
                  <a:lnTo>
                    <a:pt x="1788" y="879"/>
                  </a:lnTo>
                  <a:lnTo>
                    <a:pt x="1859" y="866"/>
                  </a:lnTo>
                  <a:lnTo>
                    <a:pt x="1928" y="853"/>
                  </a:lnTo>
                  <a:lnTo>
                    <a:pt x="1997" y="840"/>
                  </a:lnTo>
                  <a:lnTo>
                    <a:pt x="2063" y="826"/>
                  </a:lnTo>
                  <a:lnTo>
                    <a:pt x="2130" y="811"/>
                  </a:lnTo>
                  <a:lnTo>
                    <a:pt x="2194" y="796"/>
                  </a:lnTo>
                  <a:lnTo>
                    <a:pt x="2258" y="781"/>
                  </a:lnTo>
                  <a:lnTo>
                    <a:pt x="2320" y="765"/>
                  </a:lnTo>
                  <a:lnTo>
                    <a:pt x="2382" y="748"/>
                  </a:lnTo>
                  <a:lnTo>
                    <a:pt x="2441" y="732"/>
                  </a:lnTo>
                  <a:lnTo>
                    <a:pt x="2499" y="715"/>
                  </a:lnTo>
                  <a:lnTo>
                    <a:pt x="2555" y="697"/>
                  </a:lnTo>
                  <a:lnTo>
                    <a:pt x="2611" y="680"/>
                  </a:lnTo>
                  <a:lnTo>
                    <a:pt x="2665" y="662"/>
                  </a:lnTo>
                  <a:lnTo>
                    <a:pt x="2718" y="643"/>
                  </a:lnTo>
                  <a:lnTo>
                    <a:pt x="2768" y="624"/>
                  </a:lnTo>
                  <a:lnTo>
                    <a:pt x="2818" y="605"/>
                  </a:lnTo>
                  <a:lnTo>
                    <a:pt x="2866" y="586"/>
                  </a:lnTo>
                  <a:lnTo>
                    <a:pt x="2912" y="565"/>
                  </a:lnTo>
                  <a:lnTo>
                    <a:pt x="2957" y="544"/>
                  </a:lnTo>
                  <a:lnTo>
                    <a:pt x="3000" y="524"/>
                  </a:lnTo>
                  <a:lnTo>
                    <a:pt x="3041" y="502"/>
                  </a:lnTo>
                  <a:lnTo>
                    <a:pt x="3081" y="481"/>
                  </a:lnTo>
                  <a:lnTo>
                    <a:pt x="3120" y="460"/>
                  </a:lnTo>
                  <a:lnTo>
                    <a:pt x="3155" y="437"/>
                  </a:lnTo>
                  <a:lnTo>
                    <a:pt x="3190" y="415"/>
                  </a:lnTo>
                  <a:lnTo>
                    <a:pt x="3223" y="392"/>
                  </a:lnTo>
                  <a:lnTo>
                    <a:pt x="3254" y="368"/>
                  </a:lnTo>
                  <a:lnTo>
                    <a:pt x="3284" y="344"/>
                  </a:lnTo>
                  <a:lnTo>
                    <a:pt x="3311" y="321"/>
                  </a:lnTo>
                  <a:lnTo>
                    <a:pt x="3336" y="296"/>
                  </a:lnTo>
                  <a:lnTo>
                    <a:pt x="3360" y="272"/>
                  </a:lnTo>
                  <a:lnTo>
                    <a:pt x="3381" y="246"/>
                  </a:lnTo>
                  <a:lnTo>
                    <a:pt x="3401" y="221"/>
                  </a:lnTo>
                  <a:lnTo>
                    <a:pt x="3419" y="195"/>
                  </a:lnTo>
                  <a:lnTo>
                    <a:pt x="3435" y="167"/>
                  </a:lnTo>
                  <a:lnTo>
                    <a:pt x="3448" y="141"/>
                  </a:lnTo>
                  <a:lnTo>
                    <a:pt x="3459" y="114"/>
                  </a:lnTo>
                  <a:lnTo>
                    <a:pt x="3467" y="85"/>
                  </a:lnTo>
                  <a:lnTo>
                    <a:pt x="3474" y="57"/>
                  </a:lnTo>
                  <a:lnTo>
                    <a:pt x="3478" y="28"/>
                  </a:lnTo>
                  <a:lnTo>
                    <a:pt x="3479" y="0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6" name="Freeform 43"/>
            <p:cNvSpPr>
              <a:spLocks/>
            </p:cNvSpPr>
            <p:nvPr/>
          </p:nvSpPr>
          <p:spPr bwMode="auto">
            <a:xfrm>
              <a:off x="3262" y="1906"/>
              <a:ext cx="1305" cy="341"/>
            </a:xfrm>
            <a:custGeom>
              <a:avLst/>
              <a:gdLst>
                <a:gd name="T0" fmla="*/ 0 w 3479"/>
                <a:gd name="T1" fmla="*/ 0 h 1023"/>
                <a:gd name="T2" fmla="*/ 0 w 3479"/>
                <a:gd name="T3" fmla="*/ 0 h 1023"/>
                <a:gd name="T4" fmla="*/ 0 w 3479"/>
                <a:gd name="T5" fmla="*/ 0 h 1023"/>
                <a:gd name="T6" fmla="*/ 0 w 3479"/>
                <a:gd name="T7" fmla="*/ 0 h 1023"/>
                <a:gd name="T8" fmla="*/ 0 w 3479"/>
                <a:gd name="T9" fmla="*/ 0 h 1023"/>
                <a:gd name="T10" fmla="*/ 0 w 3479"/>
                <a:gd name="T11" fmla="*/ 0 h 1023"/>
                <a:gd name="T12" fmla="*/ 0 w 3479"/>
                <a:gd name="T13" fmla="*/ 0 h 1023"/>
                <a:gd name="T14" fmla="*/ 0 w 3479"/>
                <a:gd name="T15" fmla="*/ 0 h 1023"/>
                <a:gd name="T16" fmla="*/ 0 w 3479"/>
                <a:gd name="T17" fmla="*/ 0 h 1023"/>
                <a:gd name="T18" fmla="*/ 0 w 3479"/>
                <a:gd name="T19" fmla="*/ 0 h 1023"/>
                <a:gd name="T20" fmla="*/ 0 w 3479"/>
                <a:gd name="T21" fmla="*/ 0 h 1023"/>
                <a:gd name="T22" fmla="*/ 0 w 3479"/>
                <a:gd name="T23" fmla="*/ 0 h 1023"/>
                <a:gd name="T24" fmla="*/ 0 w 3479"/>
                <a:gd name="T25" fmla="*/ 0 h 1023"/>
                <a:gd name="T26" fmla="*/ 0 w 3479"/>
                <a:gd name="T27" fmla="*/ 0 h 1023"/>
                <a:gd name="T28" fmla="*/ 0 w 3479"/>
                <a:gd name="T29" fmla="*/ 0 h 1023"/>
                <a:gd name="T30" fmla="*/ 0 w 3479"/>
                <a:gd name="T31" fmla="*/ 0 h 1023"/>
                <a:gd name="T32" fmla="*/ 0 w 3479"/>
                <a:gd name="T33" fmla="*/ 0 h 1023"/>
                <a:gd name="T34" fmla="*/ 0 w 3479"/>
                <a:gd name="T35" fmla="*/ 0 h 1023"/>
                <a:gd name="T36" fmla="*/ 0 w 3479"/>
                <a:gd name="T37" fmla="*/ 0 h 1023"/>
                <a:gd name="T38" fmla="*/ 0 w 3479"/>
                <a:gd name="T39" fmla="*/ 0 h 1023"/>
                <a:gd name="T40" fmla="*/ 0 w 3479"/>
                <a:gd name="T41" fmla="*/ 0 h 1023"/>
                <a:gd name="T42" fmla="*/ 0 w 3479"/>
                <a:gd name="T43" fmla="*/ 0 h 1023"/>
                <a:gd name="T44" fmla="*/ 0 w 3479"/>
                <a:gd name="T45" fmla="*/ 0 h 1023"/>
                <a:gd name="T46" fmla="*/ 0 w 3479"/>
                <a:gd name="T47" fmla="*/ 0 h 1023"/>
                <a:gd name="T48" fmla="*/ 0 w 3479"/>
                <a:gd name="T49" fmla="*/ 0 h 1023"/>
                <a:gd name="T50" fmla="*/ 0 w 3479"/>
                <a:gd name="T51" fmla="*/ 0 h 1023"/>
                <a:gd name="T52" fmla="*/ 0 w 3479"/>
                <a:gd name="T53" fmla="*/ 0 h 1023"/>
                <a:gd name="T54" fmla="*/ 0 w 3479"/>
                <a:gd name="T55" fmla="*/ 0 h 1023"/>
                <a:gd name="T56" fmla="*/ 0 w 3479"/>
                <a:gd name="T57" fmla="*/ 0 h 1023"/>
                <a:gd name="T58" fmla="*/ 0 w 3479"/>
                <a:gd name="T59" fmla="*/ 0 h 1023"/>
                <a:gd name="T60" fmla="*/ 0 w 3479"/>
                <a:gd name="T61" fmla="*/ 0 h 1023"/>
                <a:gd name="T62" fmla="*/ 0 w 3479"/>
                <a:gd name="T63" fmla="*/ 0 h 1023"/>
                <a:gd name="T64" fmla="*/ 0 w 3479"/>
                <a:gd name="T65" fmla="*/ 0 h 1023"/>
                <a:gd name="T66" fmla="*/ 0 w 3479"/>
                <a:gd name="T67" fmla="*/ 0 h 1023"/>
                <a:gd name="T68" fmla="*/ 0 w 3479"/>
                <a:gd name="T69" fmla="*/ 0 h 1023"/>
                <a:gd name="T70" fmla="*/ 0 w 3479"/>
                <a:gd name="T71" fmla="*/ 0 h 1023"/>
                <a:gd name="T72" fmla="*/ 0 w 3479"/>
                <a:gd name="T73" fmla="*/ 0 h 1023"/>
                <a:gd name="T74" fmla="*/ 0 w 3479"/>
                <a:gd name="T75" fmla="*/ 0 h 1023"/>
                <a:gd name="T76" fmla="*/ 0 w 3479"/>
                <a:gd name="T77" fmla="*/ 0 h 1023"/>
                <a:gd name="T78" fmla="*/ 0 w 3479"/>
                <a:gd name="T79" fmla="*/ 0 h 1023"/>
                <a:gd name="T80" fmla="*/ 0 w 3479"/>
                <a:gd name="T81" fmla="*/ 0 h 1023"/>
                <a:gd name="T82" fmla="*/ 0 w 3479"/>
                <a:gd name="T83" fmla="*/ 0 h 1023"/>
                <a:gd name="T84" fmla="*/ 0 w 3479"/>
                <a:gd name="T85" fmla="*/ 0 h 1023"/>
                <a:gd name="T86" fmla="*/ 0 w 3479"/>
                <a:gd name="T87" fmla="*/ 0 h 10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9"/>
                <a:gd name="T133" fmla="*/ 0 h 1023"/>
                <a:gd name="T134" fmla="*/ 3479 w 3479"/>
                <a:gd name="T135" fmla="*/ 1023 h 10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9" h="1023">
                  <a:moveTo>
                    <a:pt x="0" y="79"/>
                  </a:moveTo>
                  <a:lnTo>
                    <a:pt x="0" y="79"/>
                  </a:lnTo>
                  <a:lnTo>
                    <a:pt x="89" y="80"/>
                  </a:lnTo>
                  <a:lnTo>
                    <a:pt x="176" y="80"/>
                  </a:lnTo>
                  <a:lnTo>
                    <a:pt x="264" y="83"/>
                  </a:lnTo>
                  <a:lnTo>
                    <a:pt x="350" y="84"/>
                  </a:lnTo>
                  <a:lnTo>
                    <a:pt x="436" y="88"/>
                  </a:lnTo>
                  <a:lnTo>
                    <a:pt x="521" y="91"/>
                  </a:lnTo>
                  <a:lnTo>
                    <a:pt x="606" y="95"/>
                  </a:lnTo>
                  <a:lnTo>
                    <a:pt x="690" y="100"/>
                  </a:lnTo>
                  <a:lnTo>
                    <a:pt x="773" y="104"/>
                  </a:lnTo>
                  <a:lnTo>
                    <a:pt x="855" y="110"/>
                  </a:lnTo>
                  <a:lnTo>
                    <a:pt x="937" y="117"/>
                  </a:lnTo>
                  <a:lnTo>
                    <a:pt x="1018" y="123"/>
                  </a:lnTo>
                  <a:lnTo>
                    <a:pt x="1097" y="132"/>
                  </a:lnTo>
                  <a:lnTo>
                    <a:pt x="1177" y="139"/>
                  </a:lnTo>
                  <a:lnTo>
                    <a:pt x="1255" y="148"/>
                  </a:lnTo>
                  <a:lnTo>
                    <a:pt x="1333" y="157"/>
                  </a:lnTo>
                  <a:lnTo>
                    <a:pt x="1409" y="166"/>
                  </a:lnTo>
                  <a:lnTo>
                    <a:pt x="1483" y="177"/>
                  </a:lnTo>
                  <a:lnTo>
                    <a:pt x="1558" y="187"/>
                  </a:lnTo>
                  <a:lnTo>
                    <a:pt x="1631" y="198"/>
                  </a:lnTo>
                  <a:lnTo>
                    <a:pt x="1703" y="210"/>
                  </a:lnTo>
                  <a:lnTo>
                    <a:pt x="1775" y="222"/>
                  </a:lnTo>
                  <a:lnTo>
                    <a:pt x="1845" y="234"/>
                  </a:lnTo>
                  <a:lnTo>
                    <a:pt x="1914" y="247"/>
                  </a:lnTo>
                  <a:lnTo>
                    <a:pt x="1981" y="260"/>
                  </a:lnTo>
                  <a:lnTo>
                    <a:pt x="2048" y="274"/>
                  </a:lnTo>
                  <a:lnTo>
                    <a:pt x="2112" y="288"/>
                  </a:lnTo>
                  <a:lnTo>
                    <a:pt x="2176" y="304"/>
                  </a:lnTo>
                  <a:lnTo>
                    <a:pt x="2239" y="318"/>
                  </a:lnTo>
                  <a:lnTo>
                    <a:pt x="2301" y="334"/>
                  </a:lnTo>
                  <a:lnTo>
                    <a:pt x="2360" y="350"/>
                  </a:lnTo>
                  <a:lnTo>
                    <a:pt x="2419" y="367"/>
                  </a:lnTo>
                  <a:lnTo>
                    <a:pt x="2477" y="384"/>
                  </a:lnTo>
                  <a:lnTo>
                    <a:pt x="2533" y="400"/>
                  </a:lnTo>
                  <a:lnTo>
                    <a:pt x="2586" y="418"/>
                  </a:lnTo>
                  <a:lnTo>
                    <a:pt x="2640" y="436"/>
                  </a:lnTo>
                  <a:lnTo>
                    <a:pt x="2691" y="454"/>
                  </a:lnTo>
                  <a:lnTo>
                    <a:pt x="2741" y="473"/>
                  </a:lnTo>
                  <a:lnTo>
                    <a:pt x="2788" y="492"/>
                  </a:lnTo>
                  <a:lnTo>
                    <a:pt x="2835" y="511"/>
                  </a:lnTo>
                  <a:lnTo>
                    <a:pt x="2880" y="530"/>
                  </a:lnTo>
                  <a:lnTo>
                    <a:pt x="2924" y="550"/>
                  </a:lnTo>
                  <a:lnTo>
                    <a:pt x="2965" y="570"/>
                  </a:lnTo>
                  <a:lnTo>
                    <a:pt x="3005" y="590"/>
                  </a:lnTo>
                  <a:lnTo>
                    <a:pt x="3043" y="610"/>
                  </a:lnTo>
                  <a:lnTo>
                    <a:pt x="3079" y="632"/>
                  </a:lnTo>
                  <a:lnTo>
                    <a:pt x="3114" y="652"/>
                  </a:lnTo>
                  <a:lnTo>
                    <a:pt x="3146" y="673"/>
                  </a:lnTo>
                  <a:lnTo>
                    <a:pt x="3177" y="695"/>
                  </a:lnTo>
                  <a:lnTo>
                    <a:pt x="3205" y="716"/>
                  </a:lnTo>
                  <a:lnTo>
                    <a:pt x="3233" y="739"/>
                  </a:lnTo>
                  <a:lnTo>
                    <a:pt x="3258" y="760"/>
                  </a:lnTo>
                  <a:lnTo>
                    <a:pt x="3280" y="782"/>
                  </a:lnTo>
                  <a:lnTo>
                    <a:pt x="3302" y="804"/>
                  </a:lnTo>
                  <a:lnTo>
                    <a:pt x="3319" y="827"/>
                  </a:lnTo>
                  <a:lnTo>
                    <a:pt x="3337" y="848"/>
                  </a:lnTo>
                  <a:lnTo>
                    <a:pt x="3352" y="871"/>
                  </a:lnTo>
                  <a:lnTo>
                    <a:pt x="3365" y="892"/>
                  </a:lnTo>
                  <a:lnTo>
                    <a:pt x="3375" y="913"/>
                  </a:lnTo>
                  <a:lnTo>
                    <a:pt x="3384" y="936"/>
                  </a:lnTo>
                  <a:lnTo>
                    <a:pt x="3391" y="957"/>
                  </a:lnTo>
                  <a:lnTo>
                    <a:pt x="3396" y="979"/>
                  </a:lnTo>
                  <a:lnTo>
                    <a:pt x="3398" y="1001"/>
                  </a:lnTo>
                  <a:lnTo>
                    <a:pt x="3399" y="1023"/>
                  </a:lnTo>
                  <a:lnTo>
                    <a:pt x="3479" y="1023"/>
                  </a:lnTo>
                  <a:lnTo>
                    <a:pt x="3478" y="994"/>
                  </a:lnTo>
                  <a:lnTo>
                    <a:pt x="3474" y="966"/>
                  </a:lnTo>
                  <a:lnTo>
                    <a:pt x="3467" y="937"/>
                  </a:lnTo>
                  <a:lnTo>
                    <a:pt x="3459" y="909"/>
                  </a:lnTo>
                  <a:lnTo>
                    <a:pt x="3448" y="881"/>
                  </a:lnTo>
                  <a:lnTo>
                    <a:pt x="3435" y="854"/>
                  </a:lnTo>
                  <a:lnTo>
                    <a:pt x="3419" y="828"/>
                  </a:lnTo>
                  <a:lnTo>
                    <a:pt x="3401" y="802"/>
                  </a:lnTo>
                  <a:lnTo>
                    <a:pt x="3381" y="777"/>
                  </a:lnTo>
                  <a:lnTo>
                    <a:pt x="3360" y="751"/>
                  </a:lnTo>
                  <a:lnTo>
                    <a:pt x="3336" y="726"/>
                  </a:lnTo>
                  <a:lnTo>
                    <a:pt x="3311" y="702"/>
                  </a:lnTo>
                  <a:lnTo>
                    <a:pt x="3284" y="678"/>
                  </a:lnTo>
                  <a:lnTo>
                    <a:pt x="3254" y="654"/>
                  </a:lnTo>
                  <a:lnTo>
                    <a:pt x="3223" y="631"/>
                  </a:lnTo>
                  <a:lnTo>
                    <a:pt x="3190" y="608"/>
                  </a:lnTo>
                  <a:lnTo>
                    <a:pt x="3155" y="586"/>
                  </a:lnTo>
                  <a:lnTo>
                    <a:pt x="3120" y="563"/>
                  </a:lnTo>
                  <a:lnTo>
                    <a:pt x="3081" y="542"/>
                  </a:lnTo>
                  <a:lnTo>
                    <a:pt x="3041" y="520"/>
                  </a:lnTo>
                  <a:lnTo>
                    <a:pt x="3000" y="499"/>
                  </a:lnTo>
                  <a:lnTo>
                    <a:pt x="2957" y="477"/>
                  </a:lnTo>
                  <a:lnTo>
                    <a:pt x="2912" y="457"/>
                  </a:lnTo>
                  <a:lnTo>
                    <a:pt x="2866" y="437"/>
                  </a:lnTo>
                  <a:lnTo>
                    <a:pt x="2818" y="418"/>
                  </a:lnTo>
                  <a:lnTo>
                    <a:pt x="2768" y="398"/>
                  </a:lnTo>
                  <a:lnTo>
                    <a:pt x="2718" y="379"/>
                  </a:lnTo>
                  <a:lnTo>
                    <a:pt x="2665" y="361"/>
                  </a:lnTo>
                  <a:lnTo>
                    <a:pt x="2611" y="342"/>
                  </a:lnTo>
                  <a:lnTo>
                    <a:pt x="2555" y="324"/>
                  </a:lnTo>
                  <a:lnTo>
                    <a:pt x="2499" y="307"/>
                  </a:lnTo>
                  <a:lnTo>
                    <a:pt x="2441" y="290"/>
                  </a:lnTo>
                  <a:lnTo>
                    <a:pt x="2382" y="273"/>
                  </a:lnTo>
                  <a:lnTo>
                    <a:pt x="2320" y="258"/>
                  </a:lnTo>
                  <a:lnTo>
                    <a:pt x="2258" y="242"/>
                  </a:lnTo>
                  <a:lnTo>
                    <a:pt x="2194" y="227"/>
                  </a:lnTo>
                  <a:lnTo>
                    <a:pt x="2130" y="211"/>
                  </a:lnTo>
                  <a:lnTo>
                    <a:pt x="2063" y="197"/>
                  </a:lnTo>
                  <a:lnTo>
                    <a:pt x="1997" y="183"/>
                  </a:lnTo>
                  <a:lnTo>
                    <a:pt x="1928" y="170"/>
                  </a:lnTo>
                  <a:lnTo>
                    <a:pt x="1859" y="157"/>
                  </a:lnTo>
                  <a:lnTo>
                    <a:pt x="1788" y="143"/>
                  </a:lnTo>
                  <a:lnTo>
                    <a:pt x="1716" y="132"/>
                  </a:lnTo>
                  <a:lnTo>
                    <a:pt x="1644" y="120"/>
                  </a:lnTo>
                  <a:lnTo>
                    <a:pt x="1569" y="109"/>
                  </a:lnTo>
                  <a:lnTo>
                    <a:pt x="1494" y="98"/>
                  </a:lnTo>
                  <a:lnTo>
                    <a:pt x="1418" y="88"/>
                  </a:lnTo>
                  <a:lnTo>
                    <a:pt x="1342" y="78"/>
                  </a:lnTo>
                  <a:lnTo>
                    <a:pt x="1264" y="69"/>
                  </a:lnTo>
                  <a:lnTo>
                    <a:pt x="1185" y="60"/>
                  </a:lnTo>
                  <a:lnTo>
                    <a:pt x="1106" y="52"/>
                  </a:lnTo>
                  <a:lnTo>
                    <a:pt x="1025" y="45"/>
                  </a:lnTo>
                  <a:lnTo>
                    <a:pt x="943" y="38"/>
                  </a:lnTo>
                  <a:lnTo>
                    <a:pt x="861" y="32"/>
                  </a:lnTo>
                  <a:lnTo>
                    <a:pt x="778" y="26"/>
                  </a:lnTo>
                  <a:lnTo>
                    <a:pt x="694" y="20"/>
                  </a:lnTo>
                  <a:lnTo>
                    <a:pt x="610" y="15"/>
                  </a:lnTo>
                  <a:lnTo>
                    <a:pt x="524" y="12"/>
                  </a:lnTo>
                  <a:lnTo>
                    <a:pt x="439" y="8"/>
                  </a:lnTo>
                  <a:lnTo>
                    <a:pt x="352" y="6"/>
                  </a:lnTo>
                  <a:lnTo>
                    <a:pt x="265" y="3"/>
                  </a:lnTo>
                  <a:lnTo>
                    <a:pt x="177" y="2"/>
                  </a:lnTo>
                  <a:lnTo>
                    <a:pt x="89" y="1"/>
                  </a:lnTo>
                  <a:lnTo>
                    <a:pt x="0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7" name="Freeform 44"/>
            <p:cNvSpPr>
              <a:spLocks/>
            </p:cNvSpPr>
            <p:nvPr/>
          </p:nvSpPr>
          <p:spPr bwMode="auto">
            <a:xfrm>
              <a:off x="1958" y="1906"/>
              <a:ext cx="1304" cy="341"/>
            </a:xfrm>
            <a:custGeom>
              <a:avLst/>
              <a:gdLst>
                <a:gd name="T0" fmla="*/ 0 w 3478"/>
                <a:gd name="T1" fmla="*/ 0 h 1023"/>
                <a:gd name="T2" fmla="*/ 0 w 3478"/>
                <a:gd name="T3" fmla="*/ 0 h 1023"/>
                <a:gd name="T4" fmla="*/ 0 w 3478"/>
                <a:gd name="T5" fmla="*/ 0 h 1023"/>
                <a:gd name="T6" fmla="*/ 0 w 3478"/>
                <a:gd name="T7" fmla="*/ 0 h 1023"/>
                <a:gd name="T8" fmla="*/ 0 w 3478"/>
                <a:gd name="T9" fmla="*/ 0 h 1023"/>
                <a:gd name="T10" fmla="*/ 0 w 3478"/>
                <a:gd name="T11" fmla="*/ 0 h 1023"/>
                <a:gd name="T12" fmla="*/ 0 w 3478"/>
                <a:gd name="T13" fmla="*/ 0 h 1023"/>
                <a:gd name="T14" fmla="*/ 0 w 3478"/>
                <a:gd name="T15" fmla="*/ 0 h 1023"/>
                <a:gd name="T16" fmla="*/ 0 w 3478"/>
                <a:gd name="T17" fmla="*/ 0 h 1023"/>
                <a:gd name="T18" fmla="*/ 0 w 3478"/>
                <a:gd name="T19" fmla="*/ 0 h 1023"/>
                <a:gd name="T20" fmla="*/ 0 w 3478"/>
                <a:gd name="T21" fmla="*/ 0 h 1023"/>
                <a:gd name="T22" fmla="*/ 0 w 3478"/>
                <a:gd name="T23" fmla="*/ 0 h 1023"/>
                <a:gd name="T24" fmla="*/ 0 w 3478"/>
                <a:gd name="T25" fmla="*/ 0 h 1023"/>
                <a:gd name="T26" fmla="*/ 0 w 3478"/>
                <a:gd name="T27" fmla="*/ 0 h 1023"/>
                <a:gd name="T28" fmla="*/ 0 w 3478"/>
                <a:gd name="T29" fmla="*/ 0 h 1023"/>
                <a:gd name="T30" fmla="*/ 0 w 3478"/>
                <a:gd name="T31" fmla="*/ 0 h 1023"/>
                <a:gd name="T32" fmla="*/ 0 w 3478"/>
                <a:gd name="T33" fmla="*/ 0 h 1023"/>
                <a:gd name="T34" fmla="*/ 0 w 3478"/>
                <a:gd name="T35" fmla="*/ 0 h 1023"/>
                <a:gd name="T36" fmla="*/ 0 w 3478"/>
                <a:gd name="T37" fmla="*/ 0 h 1023"/>
                <a:gd name="T38" fmla="*/ 0 w 3478"/>
                <a:gd name="T39" fmla="*/ 0 h 1023"/>
                <a:gd name="T40" fmla="*/ 0 w 3478"/>
                <a:gd name="T41" fmla="*/ 0 h 1023"/>
                <a:gd name="T42" fmla="*/ 0 w 3478"/>
                <a:gd name="T43" fmla="*/ 0 h 1023"/>
                <a:gd name="T44" fmla="*/ 0 w 3478"/>
                <a:gd name="T45" fmla="*/ 0 h 1023"/>
                <a:gd name="T46" fmla="*/ 0 w 3478"/>
                <a:gd name="T47" fmla="*/ 0 h 1023"/>
                <a:gd name="T48" fmla="*/ 0 w 3478"/>
                <a:gd name="T49" fmla="*/ 0 h 1023"/>
                <a:gd name="T50" fmla="*/ 0 w 3478"/>
                <a:gd name="T51" fmla="*/ 0 h 1023"/>
                <a:gd name="T52" fmla="*/ 0 w 3478"/>
                <a:gd name="T53" fmla="*/ 0 h 1023"/>
                <a:gd name="T54" fmla="*/ 0 w 3478"/>
                <a:gd name="T55" fmla="*/ 0 h 1023"/>
                <a:gd name="T56" fmla="*/ 0 w 3478"/>
                <a:gd name="T57" fmla="*/ 0 h 1023"/>
                <a:gd name="T58" fmla="*/ 0 w 3478"/>
                <a:gd name="T59" fmla="*/ 0 h 1023"/>
                <a:gd name="T60" fmla="*/ 0 w 3478"/>
                <a:gd name="T61" fmla="*/ 0 h 1023"/>
                <a:gd name="T62" fmla="*/ 0 w 3478"/>
                <a:gd name="T63" fmla="*/ 0 h 1023"/>
                <a:gd name="T64" fmla="*/ 0 w 3478"/>
                <a:gd name="T65" fmla="*/ 0 h 1023"/>
                <a:gd name="T66" fmla="*/ 0 w 3478"/>
                <a:gd name="T67" fmla="*/ 0 h 1023"/>
                <a:gd name="T68" fmla="*/ 0 w 3478"/>
                <a:gd name="T69" fmla="*/ 0 h 1023"/>
                <a:gd name="T70" fmla="*/ 0 w 3478"/>
                <a:gd name="T71" fmla="*/ 0 h 1023"/>
                <a:gd name="T72" fmla="*/ 0 w 3478"/>
                <a:gd name="T73" fmla="*/ 0 h 1023"/>
                <a:gd name="T74" fmla="*/ 0 w 3478"/>
                <a:gd name="T75" fmla="*/ 0 h 1023"/>
                <a:gd name="T76" fmla="*/ 0 w 3478"/>
                <a:gd name="T77" fmla="*/ 0 h 1023"/>
                <a:gd name="T78" fmla="*/ 0 w 3478"/>
                <a:gd name="T79" fmla="*/ 0 h 1023"/>
                <a:gd name="T80" fmla="*/ 0 w 3478"/>
                <a:gd name="T81" fmla="*/ 0 h 1023"/>
                <a:gd name="T82" fmla="*/ 0 w 3478"/>
                <a:gd name="T83" fmla="*/ 0 h 1023"/>
                <a:gd name="T84" fmla="*/ 0 w 3478"/>
                <a:gd name="T85" fmla="*/ 0 h 1023"/>
                <a:gd name="T86" fmla="*/ 0 w 3478"/>
                <a:gd name="T87" fmla="*/ 0 h 10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8"/>
                <a:gd name="T133" fmla="*/ 0 h 1023"/>
                <a:gd name="T134" fmla="*/ 3478 w 3478"/>
                <a:gd name="T135" fmla="*/ 1023 h 10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8" h="1023">
                  <a:moveTo>
                    <a:pt x="80" y="1023"/>
                  </a:moveTo>
                  <a:lnTo>
                    <a:pt x="80" y="1023"/>
                  </a:lnTo>
                  <a:lnTo>
                    <a:pt x="81" y="1001"/>
                  </a:lnTo>
                  <a:lnTo>
                    <a:pt x="83" y="979"/>
                  </a:lnTo>
                  <a:lnTo>
                    <a:pt x="88" y="957"/>
                  </a:lnTo>
                  <a:lnTo>
                    <a:pt x="95" y="936"/>
                  </a:lnTo>
                  <a:lnTo>
                    <a:pt x="105" y="913"/>
                  </a:lnTo>
                  <a:lnTo>
                    <a:pt x="115" y="892"/>
                  </a:lnTo>
                  <a:lnTo>
                    <a:pt x="127" y="871"/>
                  </a:lnTo>
                  <a:lnTo>
                    <a:pt x="143" y="848"/>
                  </a:lnTo>
                  <a:lnTo>
                    <a:pt x="159" y="827"/>
                  </a:lnTo>
                  <a:lnTo>
                    <a:pt x="178" y="804"/>
                  </a:lnTo>
                  <a:lnTo>
                    <a:pt x="198" y="782"/>
                  </a:lnTo>
                  <a:lnTo>
                    <a:pt x="222" y="760"/>
                  </a:lnTo>
                  <a:lnTo>
                    <a:pt x="247" y="739"/>
                  </a:lnTo>
                  <a:lnTo>
                    <a:pt x="273" y="716"/>
                  </a:lnTo>
                  <a:lnTo>
                    <a:pt x="302" y="695"/>
                  </a:lnTo>
                  <a:lnTo>
                    <a:pt x="333" y="673"/>
                  </a:lnTo>
                  <a:lnTo>
                    <a:pt x="366" y="652"/>
                  </a:lnTo>
                  <a:lnTo>
                    <a:pt x="400" y="632"/>
                  </a:lnTo>
                  <a:lnTo>
                    <a:pt x="436" y="610"/>
                  </a:lnTo>
                  <a:lnTo>
                    <a:pt x="474" y="590"/>
                  </a:lnTo>
                  <a:lnTo>
                    <a:pt x="515" y="570"/>
                  </a:lnTo>
                  <a:lnTo>
                    <a:pt x="556" y="550"/>
                  </a:lnTo>
                  <a:lnTo>
                    <a:pt x="599" y="530"/>
                  </a:lnTo>
                  <a:lnTo>
                    <a:pt x="644" y="511"/>
                  </a:lnTo>
                  <a:lnTo>
                    <a:pt x="690" y="492"/>
                  </a:lnTo>
                  <a:lnTo>
                    <a:pt x="739" y="473"/>
                  </a:lnTo>
                  <a:lnTo>
                    <a:pt x="789" y="454"/>
                  </a:lnTo>
                  <a:lnTo>
                    <a:pt x="840" y="436"/>
                  </a:lnTo>
                  <a:lnTo>
                    <a:pt x="892" y="418"/>
                  </a:lnTo>
                  <a:lnTo>
                    <a:pt x="947" y="400"/>
                  </a:lnTo>
                  <a:lnTo>
                    <a:pt x="1003" y="384"/>
                  </a:lnTo>
                  <a:lnTo>
                    <a:pt x="1060" y="367"/>
                  </a:lnTo>
                  <a:lnTo>
                    <a:pt x="1118" y="350"/>
                  </a:lnTo>
                  <a:lnTo>
                    <a:pt x="1179" y="334"/>
                  </a:lnTo>
                  <a:lnTo>
                    <a:pt x="1239" y="318"/>
                  </a:lnTo>
                  <a:lnTo>
                    <a:pt x="1302" y="304"/>
                  </a:lnTo>
                  <a:lnTo>
                    <a:pt x="1367" y="288"/>
                  </a:lnTo>
                  <a:lnTo>
                    <a:pt x="1432" y="274"/>
                  </a:lnTo>
                  <a:lnTo>
                    <a:pt x="1499" y="260"/>
                  </a:lnTo>
                  <a:lnTo>
                    <a:pt x="1566" y="247"/>
                  </a:lnTo>
                  <a:lnTo>
                    <a:pt x="1635" y="234"/>
                  </a:lnTo>
                  <a:lnTo>
                    <a:pt x="1704" y="222"/>
                  </a:lnTo>
                  <a:lnTo>
                    <a:pt x="1775" y="210"/>
                  </a:lnTo>
                  <a:lnTo>
                    <a:pt x="1848" y="198"/>
                  </a:lnTo>
                  <a:lnTo>
                    <a:pt x="1922" y="187"/>
                  </a:lnTo>
                  <a:lnTo>
                    <a:pt x="1995" y="177"/>
                  </a:lnTo>
                  <a:lnTo>
                    <a:pt x="2070" y="166"/>
                  </a:lnTo>
                  <a:lnTo>
                    <a:pt x="2147" y="157"/>
                  </a:lnTo>
                  <a:lnTo>
                    <a:pt x="2225" y="148"/>
                  </a:lnTo>
                  <a:lnTo>
                    <a:pt x="2302" y="139"/>
                  </a:lnTo>
                  <a:lnTo>
                    <a:pt x="2381" y="132"/>
                  </a:lnTo>
                  <a:lnTo>
                    <a:pt x="2461" y="123"/>
                  </a:lnTo>
                  <a:lnTo>
                    <a:pt x="2542" y="117"/>
                  </a:lnTo>
                  <a:lnTo>
                    <a:pt x="2624" y="110"/>
                  </a:lnTo>
                  <a:lnTo>
                    <a:pt x="2706" y="104"/>
                  </a:lnTo>
                  <a:lnTo>
                    <a:pt x="2789" y="100"/>
                  </a:lnTo>
                  <a:lnTo>
                    <a:pt x="2873" y="95"/>
                  </a:lnTo>
                  <a:lnTo>
                    <a:pt x="2958" y="91"/>
                  </a:lnTo>
                  <a:lnTo>
                    <a:pt x="3043" y="88"/>
                  </a:lnTo>
                  <a:lnTo>
                    <a:pt x="3129" y="84"/>
                  </a:lnTo>
                  <a:lnTo>
                    <a:pt x="3216" y="83"/>
                  </a:lnTo>
                  <a:lnTo>
                    <a:pt x="3302" y="80"/>
                  </a:lnTo>
                  <a:lnTo>
                    <a:pt x="3390" y="80"/>
                  </a:lnTo>
                  <a:lnTo>
                    <a:pt x="3478" y="79"/>
                  </a:lnTo>
                  <a:lnTo>
                    <a:pt x="3478" y="0"/>
                  </a:lnTo>
                  <a:lnTo>
                    <a:pt x="3390" y="1"/>
                  </a:lnTo>
                  <a:lnTo>
                    <a:pt x="3301" y="2"/>
                  </a:lnTo>
                  <a:lnTo>
                    <a:pt x="3213" y="3"/>
                  </a:lnTo>
                  <a:lnTo>
                    <a:pt x="3127" y="6"/>
                  </a:lnTo>
                  <a:lnTo>
                    <a:pt x="3040" y="8"/>
                  </a:lnTo>
                  <a:lnTo>
                    <a:pt x="2954" y="12"/>
                  </a:lnTo>
                  <a:lnTo>
                    <a:pt x="2869" y="15"/>
                  </a:lnTo>
                  <a:lnTo>
                    <a:pt x="2784" y="20"/>
                  </a:lnTo>
                  <a:lnTo>
                    <a:pt x="2701" y="26"/>
                  </a:lnTo>
                  <a:lnTo>
                    <a:pt x="2618" y="32"/>
                  </a:lnTo>
                  <a:lnTo>
                    <a:pt x="2536" y="38"/>
                  </a:lnTo>
                  <a:lnTo>
                    <a:pt x="2455" y="45"/>
                  </a:lnTo>
                  <a:lnTo>
                    <a:pt x="2374" y="52"/>
                  </a:lnTo>
                  <a:lnTo>
                    <a:pt x="2295" y="60"/>
                  </a:lnTo>
                  <a:lnTo>
                    <a:pt x="2215" y="69"/>
                  </a:lnTo>
                  <a:lnTo>
                    <a:pt x="2138" y="78"/>
                  </a:lnTo>
                  <a:lnTo>
                    <a:pt x="2061" y="88"/>
                  </a:lnTo>
                  <a:lnTo>
                    <a:pt x="1985" y="98"/>
                  </a:lnTo>
                  <a:lnTo>
                    <a:pt x="1910" y="109"/>
                  </a:lnTo>
                  <a:lnTo>
                    <a:pt x="1836" y="120"/>
                  </a:lnTo>
                  <a:lnTo>
                    <a:pt x="1764" y="132"/>
                  </a:lnTo>
                  <a:lnTo>
                    <a:pt x="1691" y="143"/>
                  </a:lnTo>
                  <a:lnTo>
                    <a:pt x="1621" y="157"/>
                  </a:lnTo>
                  <a:lnTo>
                    <a:pt x="1551" y="170"/>
                  </a:lnTo>
                  <a:lnTo>
                    <a:pt x="1482" y="183"/>
                  </a:lnTo>
                  <a:lnTo>
                    <a:pt x="1415" y="197"/>
                  </a:lnTo>
                  <a:lnTo>
                    <a:pt x="1349" y="211"/>
                  </a:lnTo>
                  <a:lnTo>
                    <a:pt x="1285" y="227"/>
                  </a:lnTo>
                  <a:lnTo>
                    <a:pt x="1220" y="242"/>
                  </a:lnTo>
                  <a:lnTo>
                    <a:pt x="1159" y="258"/>
                  </a:lnTo>
                  <a:lnTo>
                    <a:pt x="1098" y="273"/>
                  </a:lnTo>
                  <a:lnTo>
                    <a:pt x="1039" y="290"/>
                  </a:lnTo>
                  <a:lnTo>
                    <a:pt x="980" y="307"/>
                  </a:lnTo>
                  <a:lnTo>
                    <a:pt x="923" y="324"/>
                  </a:lnTo>
                  <a:lnTo>
                    <a:pt x="867" y="342"/>
                  </a:lnTo>
                  <a:lnTo>
                    <a:pt x="814" y="361"/>
                  </a:lnTo>
                  <a:lnTo>
                    <a:pt x="762" y="379"/>
                  </a:lnTo>
                  <a:lnTo>
                    <a:pt x="711" y="398"/>
                  </a:lnTo>
                  <a:lnTo>
                    <a:pt x="661" y="418"/>
                  </a:lnTo>
                  <a:lnTo>
                    <a:pt x="613" y="437"/>
                  </a:lnTo>
                  <a:lnTo>
                    <a:pt x="567" y="457"/>
                  </a:lnTo>
                  <a:lnTo>
                    <a:pt x="523" y="477"/>
                  </a:lnTo>
                  <a:lnTo>
                    <a:pt x="479" y="499"/>
                  </a:lnTo>
                  <a:lnTo>
                    <a:pt x="437" y="520"/>
                  </a:lnTo>
                  <a:lnTo>
                    <a:pt x="398" y="542"/>
                  </a:lnTo>
                  <a:lnTo>
                    <a:pt x="360" y="563"/>
                  </a:lnTo>
                  <a:lnTo>
                    <a:pt x="323" y="586"/>
                  </a:lnTo>
                  <a:lnTo>
                    <a:pt x="289" y="608"/>
                  </a:lnTo>
                  <a:lnTo>
                    <a:pt x="257" y="631"/>
                  </a:lnTo>
                  <a:lnTo>
                    <a:pt x="225" y="654"/>
                  </a:lnTo>
                  <a:lnTo>
                    <a:pt x="196" y="678"/>
                  </a:lnTo>
                  <a:lnTo>
                    <a:pt x="169" y="702"/>
                  </a:lnTo>
                  <a:lnTo>
                    <a:pt x="143" y="726"/>
                  </a:lnTo>
                  <a:lnTo>
                    <a:pt x="119" y="751"/>
                  </a:lnTo>
                  <a:lnTo>
                    <a:pt x="97" y="777"/>
                  </a:lnTo>
                  <a:lnTo>
                    <a:pt x="78" y="802"/>
                  </a:lnTo>
                  <a:lnTo>
                    <a:pt x="61" y="828"/>
                  </a:lnTo>
                  <a:lnTo>
                    <a:pt x="45" y="854"/>
                  </a:lnTo>
                  <a:lnTo>
                    <a:pt x="32" y="881"/>
                  </a:lnTo>
                  <a:lnTo>
                    <a:pt x="20" y="909"/>
                  </a:lnTo>
                  <a:lnTo>
                    <a:pt x="12" y="937"/>
                  </a:lnTo>
                  <a:lnTo>
                    <a:pt x="6" y="966"/>
                  </a:lnTo>
                  <a:lnTo>
                    <a:pt x="1" y="994"/>
                  </a:lnTo>
                  <a:lnTo>
                    <a:pt x="0" y="1023"/>
                  </a:lnTo>
                  <a:lnTo>
                    <a:pt x="80" y="1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8" name="Freeform 45"/>
            <p:cNvSpPr>
              <a:spLocks/>
            </p:cNvSpPr>
            <p:nvPr/>
          </p:nvSpPr>
          <p:spPr bwMode="auto">
            <a:xfrm>
              <a:off x="1958" y="2247"/>
              <a:ext cx="1304" cy="341"/>
            </a:xfrm>
            <a:custGeom>
              <a:avLst/>
              <a:gdLst>
                <a:gd name="T0" fmla="*/ 0 w 3478"/>
                <a:gd name="T1" fmla="*/ 0 h 1022"/>
                <a:gd name="T2" fmla="*/ 0 w 3478"/>
                <a:gd name="T3" fmla="*/ 0 h 1022"/>
                <a:gd name="T4" fmla="*/ 0 w 3478"/>
                <a:gd name="T5" fmla="*/ 0 h 1022"/>
                <a:gd name="T6" fmla="*/ 0 w 3478"/>
                <a:gd name="T7" fmla="*/ 0 h 1022"/>
                <a:gd name="T8" fmla="*/ 0 w 3478"/>
                <a:gd name="T9" fmla="*/ 0 h 1022"/>
                <a:gd name="T10" fmla="*/ 0 w 3478"/>
                <a:gd name="T11" fmla="*/ 0 h 1022"/>
                <a:gd name="T12" fmla="*/ 0 w 3478"/>
                <a:gd name="T13" fmla="*/ 0 h 1022"/>
                <a:gd name="T14" fmla="*/ 0 w 3478"/>
                <a:gd name="T15" fmla="*/ 0 h 1022"/>
                <a:gd name="T16" fmla="*/ 0 w 3478"/>
                <a:gd name="T17" fmla="*/ 0 h 1022"/>
                <a:gd name="T18" fmla="*/ 0 w 3478"/>
                <a:gd name="T19" fmla="*/ 0 h 1022"/>
                <a:gd name="T20" fmla="*/ 0 w 3478"/>
                <a:gd name="T21" fmla="*/ 0 h 1022"/>
                <a:gd name="T22" fmla="*/ 0 w 3478"/>
                <a:gd name="T23" fmla="*/ 0 h 1022"/>
                <a:gd name="T24" fmla="*/ 0 w 3478"/>
                <a:gd name="T25" fmla="*/ 0 h 1022"/>
                <a:gd name="T26" fmla="*/ 0 w 3478"/>
                <a:gd name="T27" fmla="*/ 0 h 1022"/>
                <a:gd name="T28" fmla="*/ 0 w 3478"/>
                <a:gd name="T29" fmla="*/ 0 h 1022"/>
                <a:gd name="T30" fmla="*/ 0 w 3478"/>
                <a:gd name="T31" fmla="*/ 0 h 1022"/>
                <a:gd name="T32" fmla="*/ 0 w 3478"/>
                <a:gd name="T33" fmla="*/ 0 h 1022"/>
                <a:gd name="T34" fmla="*/ 0 w 3478"/>
                <a:gd name="T35" fmla="*/ 0 h 1022"/>
                <a:gd name="T36" fmla="*/ 0 w 3478"/>
                <a:gd name="T37" fmla="*/ 0 h 1022"/>
                <a:gd name="T38" fmla="*/ 0 w 3478"/>
                <a:gd name="T39" fmla="*/ 0 h 1022"/>
                <a:gd name="T40" fmla="*/ 0 w 3478"/>
                <a:gd name="T41" fmla="*/ 0 h 1022"/>
                <a:gd name="T42" fmla="*/ 0 w 3478"/>
                <a:gd name="T43" fmla="*/ 0 h 1022"/>
                <a:gd name="T44" fmla="*/ 0 w 3478"/>
                <a:gd name="T45" fmla="*/ 0 h 1022"/>
                <a:gd name="T46" fmla="*/ 0 w 3478"/>
                <a:gd name="T47" fmla="*/ 0 h 1022"/>
                <a:gd name="T48" fmla="*/ 0 w 3478"/>
                <a:gd name="T49" fmla="*/ 0 h 1022"/>
                <a:gd name="T50" fmla="*/ 0 w 3478"/>
                <a:gd name="T51" fmla="*/ 0 h 1022"/>
                <a:gd name="T52" fmla="*/ 0 w 3478"/>
                <a:gd name="T53" fmla="*/ 0 h 1022"/>
                <a:gd name="T54" fmla="*/ 0 w 3478"/>
                <a:gd name="T55" fmla="*/ 0 h 1022"/>
                <a:gd name="T56" fmla="*/ 0 w 3478"/>
                <a:gd name="T57" fmla="*/ 0 h 1022"/>
                <a:gd name="T58" fmla="*/ 0 w 3478"/>
                <a:gd name="T59" fmla="*/ 0 h 1022"/>
                <a:gd name="T60" fmla="*/ 0 w 3478"/>
                <a:gd name="T61" fmla="*/ 0 h 1022"/>
                <a:gd name="T62" fmla="*/ 0 w 3478"/>
                <a:gd name="T63" fmla="*/ 0 h 1022"/>
                <a:gd name="T64" fmla="*/ 0 w 3478"/>
                <a:gd name="T65" fmla="*/ 0 h 1022"/>
                <a:gd name="T66" fmla="*/ 0 w 3478"/>
                <a:gd name="T67" fmla="*/ 0 h 1022"/>
                <a:gd name="T68" fmla="*/ 0 w 3478"/>
                <a:gd name="T69" fmla="*/ 0 h 1022"/>
                <a:gd name="T70" fmla="*/ 0 w 3478"/>
                <a:gd name="T71" fmla="*/ 0 h 1022"/>
                <a:gd name="T72" fmla="*/ 0 w 3478"/>
                <a:gd name="T73" fmla="*/ 0 h 1022"/>
                <a:gd name="T74" fmla="*/ 0 w 3478"/>
                <a:gd name="T75" fmla="*/ 0 h 1022"/>
                <a:gd name="T76" fmla="*/ 0 w 3478"/>
                <a:gd name="T77" fmla="*/ 0 h 1022"/>
                <a:gd name="T78" fmla="*/ 0 w 3478"/>
                <a:gd name="T79" fmla="*/ 0 h 1022"/>
                <a:gd name="T80" fmla="*/ 0 w 3478"/>
                <a:gd name="T81" fmla="*/ 0 h 1022"/>
                <a:gd name="T82" fmla="*/ 0 w 3478"/>
                <a:gd name="T83" fmla="*/ 0 h 1022"/>
                <a:gd name="T84" fmla="*/ 0 w 3478"/>
                <a:gd name="T85" fmla="*/ 0 h 1022"/>
                <a:gd name="T86" fmla="*/ 0 w 3478"/>
                <a:gd name="T87" fmla="*/ 0 h 10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8"/>
                <a:gd name="T133" fmla="*/ 0 h 1022"/>
                <a:gd name="T134" fmla="*/ 3478 w 3478"/>
                <a:gd name="T135" fmla="*/ 1022 h 10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8" h="1022">
                  <a:moveTo>
                    <a:pt x="3478" y="943"/>
                  </a:moveTo>
                  <a:lnTo>
                    <a:pt x="3478" y="943"/>
                  </a:lnTo>
                  <a:lnTo>
                    <a:pt x="3390" y="942"/>
                  </a:lnTo>
                  <a:lnTo>
                    <a:pt x="3302" y="942"/>
                  </a:lnTo>
                  <a:lnTo>
                    <a:pt x="3216" y="940"/>
                  </a:lnTo>
                  <a:lnTo>
                    <a:pt x="3129" y="937"/>
                  </a:lnTo>
                  <a:lnTo>
                    <a:pt x="3043" y="935"/>
                  </a:lnTo>
                  <a:lnTo>
                    <a:pt x="2958" y="931"/>
                  </a:lnTo>
                  <a:lnTo>
                    <a:pt x="2873" y="928"/>
                  </a:lnTo>
                  <a:lnTo>
                    <a:pt x="2789" y="923"/>
                  </a:lnTo>
                  <a:lnTo>
                    <a:pt x="2706" y="917"/>
                  </a:lnTo>
                  <a:lnTo>
                    <a:pt x="2624" y="912"/>
                  </a:lnTo>
                  <a:lnTo>
                    <a:pt x="2542" y="905"/>
                  </a:lnTo>
                  <a:lnTo>
                    <a:pt x="2461" y="899"/>
                  </a:lnTo>
                  <a:lnTo>
                    <a:pt x="2381" y="891"/>
                  </a:lnTo>
                  <a:lnTo>
                    <a:pt x="2302" y="884"/>
                  </a:lnTo>
                  <a:lnTo>
                    <a:pt x="2225" y="874"/>
                  </a:lnTo>
                  <a:lnTo>
                    <a:pt x="2147" y="866"/>
                  </a:lnTo>
                  <a:lnTo>
                    <a:pt x="2070" y="857"/>
                  </a:lnTo>
                  <a:lnTo>
                    <a:pt x="1995" y="846"/>
                  </a:lnTo>
                  <a:lnTo>
                    <a:pt x="1922" y="835"/>
                  </a:lnTo>
                  <a:lnTo>
                    <a:pt x="1848" y="824"/>
                  </a:lnTo>
                  <a:lnTo>
                    <a:pt x="1775" y="813"/>
                  </a:lnTo>
                  <a:lnTo>
                    <a:pt x="1704" y="801"/>
                  </a:lnTo>
                  <a:lnTo>
                    <a:pt x="1635" y="789"/>
                  </a:lnTo>
                  <a:lnTo>
                    <a:pt x="1566" y="776"/>
                  </a:lnTo>
                  <a:lnTo>
                    <a:pt x="1499" y="762"/>
                  </a:lnTo>
                  <a:lnTo>
                    <a:pt x="1432" y="748"/>
                  </a:lnTo>
                  <a:lnTo>
                    <a:pt x="1367" y="734"/>
                  </a:lnTo>
                  <a:lnTo>
                    <a:pt x="1302" y="719"/>
                  </a:lnTo>
                  <a:lnTo>
                    <a:pt x="1239" y="704"/>
                  </a:lnTo>
                  <a:lnTo>
                    <a:pt x="1179" y="688"/>
                  </a:lnTo>
                  <a:lnTo>
                    <a:pt x="1118" y="672"/>
                  </a:lnTo>
                  <a:lnTo>
                    <a:pt x="1060" y="656"/>
                  </a:lnTo>
                  <a:lnTo>
                    <a:pt x="1003" y="639"/>
                  </a:lnTo>
                  <a:lnTo>
                    <a:pt x="947" y="622"/>
                  </a:lnTo>
                  <a:lnTo>
                    <a:pt x="892" y="605"/>
                  </a:lnTo>
                  <a:lnTo>
                    <a:pt x="840" y="587"/>
                  </a:lnTo>
                  <a:lnTo>
                    <a:pt x="789" y="569"/>
                  </a:lnTo>
                  <a:lnTo>
                    <a:pt x="739" y="550"/>
                  </a:lnTo>
                  <a:lnTo>
                    <a:pt x="690" y="531"/>
                  </a:lnTo>
                  <a:lnTo>
                    <a:pt x="644" y="512"/>
                  </a:lnTo>
                  <a:lnTo>
                    <a:pt x="599" y="493"/>
                  </a:lnTo>
                  <a:lnTo>
                    <a:pt x="556" y="473"/>
                  </a:lnTo>
                  <a:lnTo>
                    <a:pt x="515" y="453"/>
                  </a:lnTo>
                  <a:lnTo>
                    <a:pt x="474" y="432"/>
                  </a:lnTo>
                  <a:lnTo>
                    <a:pt x="436" y="412"/>
                  </a:lnTo>
                  <a:lnTo>
                    <a:pt x="400" y="391"/>
                  </a:lnTo>
                  <a:lnTo>
                    <a:pt x="366" y="371"/>
                  </a:lnTo>
                  <a:lnTo>
                    <a:pt x="333" y="349"/>
                  </a:lnTo>
                  <a:lnTo>
                    <a:pt x="302" y="328"/>
                  </a:lnTo>
                  <a:lnTo>
                    <a:pt x="273" y="305"/>
                  </a:lnTo>
                  <a:lnTo>
                    <a:pt x="247" y="284"/>
                  </a:lnTo>
                  <a:lnTo>
                    <a:pt x="222" y="262"/>
                  </a:lnTo>
                  <a:lnTo>
                    <a:pt x="198" y="240"/>
                  </a:lnTo>
                  <a:lnTo>
                    <a:pt x="178" y="218"/>
                  </a:lnTo>
                  <a:lnTo>
                    <a:pt x="159" y="196"/>
                  </a:lnTo>
                  <a:lnTo>
                    <a:pt x="143" y="174"/>
                  </a:lnTo>
                  <a:lnTo>
                    <a:pt x="127" y="152"/>
                  </a:lnTo>
                  <a:lnTo>
                    <a:pt x="115" y="131"/>
                  </a:lnTo>
                  <a:lnTo>
                    <a:pt x="105" y="108"/>
                  </a:lnTo>
                  <a:lnTo>
                    <a:pt x="95" y="87"/>
                  </a:lnTo>
                  <a:lnTo>
                    <a:pt x="88" y="65"/>
                  </a:lnTo>
                  <a:lnTo>
                    <a:pt x="83" y="44"/>
                  </a:lnTo>
                  <a:lnTo>
                    <a:pt x="81" y="21"/>
                  </a:lnTo>
                  <a:lnTo>
                    <a:pt x="80" y="0"/>
                  </a:lnTo>
                  <a:lnTo>
                    <a:pt x="0" y="0"/>
                  </a:lnTo>
                  <a:lnTo>
                    <a:pt x="1" y="28"/>
                  </a:lnTo>
                  <a:lnTo>
                    <a:pt x="6" y="57"/>
                  </a:lnTo>
                  <a:lnTo>
                    <a:pt x="12" y="85"/>
                  </a:lnTo>
                  <a:lnTo>
                    <a:pt x="20" y="114"/>
                  </a:lnTo>
                  <a:lnTo>
                    <a:pt x="32" y="141"/>
                  </a:lnTo>
                  <a:lnTo>
                    <a:pt x="45" y="167"/>
                  </a:lnTo>
                  <a:lnTo>
                    <a:pt x="61" y="195"/>
                  </a:lnTo>
                  <a:lnTo>
                    <a:pt x="78" y="221"/>
                  </a:lnTo>
                  <a:lnTo>
                    <a:pt x="97" y="246"/>
                  </a:lnTo>
                  <a:lnTo>
                    <a:pt x="119" y="272"/>
                  </a:lnTo>
                  <a:lnTo>
                    <a:pt x="143" y="296"/>
                  </a:lnTo>
                  <a:lnTo>
                    <a:pt x="169" y="321"/>
                  </a:lnTo>
                  <a:lnTo>
                    <a:pt x="196" y="344"/>
                  </a:lnTo>
                  <a:lnTo>
                    <a:pt x="225" y="368"/>
                  </a:lnTo>
                  <a:lnTo>
                    <a:pt x="257" y="392"/>
                  </a:lnTo>
                  <a:lnTo>
                    <a:pt x="289" y="415"/>
                  </a:lnTo>
                  <a:lnTo>
                    <a:pt x="323" y="437"/>
                  </a:lnTo>
                  <a:lnTo>
                    <a:pt x="360" y="460"/>
                  </a:lnTo>
                  <a:lnTo>
                    <a:pt x="398" y="481"/>
                  </a:lnTo>
                  <a:lnTo>
                    <a:pt x="437" y="502"/>
                  </a:lnTo>
                  <a:lnTo>
                    <a:pt x="479" y="524"/>
                  </a:lnTo>
                  <a:lnTo>
                    <a:pt x="523" y="544"/>
                  </a:lnTo>
                  <a:lnTo>
                    <a:pt x="567" y="565"/>
                  </a:lnTo>
                  <a:lnTo>
                    <a:pt x="613" y="586"/>
                  </a:lnTo>
                  <a:lnTo>
                    <a:pt x="661" y="605"/>
                  </a:lnTo>
                  <a:lnTo>
                    <a:pt x="711" y="624"/>
                  </a:lnTo>
                  <a:lnTo>
                    <a:pt x="762" y="643"/>
                  </a:lnTo>
                  <a:lnTo>
                    <a:pt x="814" y="662"/>
                  </a:lnTo>
                  <a:lnTo>
                    <a:pt x="867" y="680"/>
                  </a:lnTo>
                  <a:lnTo>
                    <a:pt x="923" y="697"/>
                  </a:lnTo>
                  <a:lnTo>
                    <a:pt x="980" y="715"/>
                  </a:lnTo>
                  <a:lnTo>
                    <a:pt x="1039" y="732"/>
                  </a:lnTo>
                  <a:lnTo>
                    <a:pt x="1098" y="748"/>
                  </a:lnTo>
                  <a:lnTo>
                    <a:pt x="1159" y="765"/>
                  </a:lnTo>
                  <a:lnTo>
                    <a:pt x="1220" y="781"/>
                  </a:lnTo>
                  <a:lnTo>
                    <a:pt x="1285" y="796"/>
                  </a:lnTo>
                  <a:lnTo>
                    <a:pt x="1349" y="811"/>
                  </a:lnTo>
                  <a:lnTo>
                    <a:pt x="1415" y="826"/>
                  </a:lnTo>
                  <a:lnTo>
                    <a:pt x="1482" y="840"/>
                  </a:lnTo>
                  <a:lnTo>
                    <a:pt x="1551" y="853"/>
                  </a:lnTo>
                  <a:lnTo>
                    <a:pt x="1621" y="866"/>
                  </a:lnTo>
                  <a:lnTo>
                    <a:pt x="1691" y="879"/>
                  </a:lnTo>
                  <a:lnTo>
                    <a:pt x="1764" y="891"/>
                  </a:lnTo>
                  <a:lnTo>
                    <a:pt x="1836" y="903"/>
                  </a:lnTo>
                  <a:lnTo>
                    <a:pt x="1910" y="914"/>
                  </a:lnTo>
                  <a:lnTo>
                    <a:pt x="1985" y="924"/>
                  </a:lnTo>
                  <a:lnTo>
                    <a:pt x="2061" y="935"/>
                  </a:lnTo>
                  <a:lnTo>
                    <a:pt x="2138" y="945"/>
                  </a:lnTo>
                  <a:lnTo>
                    <a:pt x="2215" y="954"/>
                  </a:lnTo>
                  <a:lnTo>
                    <a:pt x="2295" y="962"/>
                  </a:lnTo>
                  <a:lnTo>
                    <a:pt x="2374" y="971"/>
                  </a:lnTo>
                  <a:lnTo>
                    <a:pt x="2455" y="978"/>
                  </a:lnTo>
                  <a:lnTo>
                    <a:pt x="2536" y="985"/>
                  </a:lnTo>
                  <a:lnTo>
                    <a:pt x="2618" y="991"/>
                  </a:lnTo>
                  <a:lnTo>
                    <a:pt x="2701" y="997"/>
                  </a:lnTo>
                  <a:lnTo>
                    <a:pt x="2784" y="1002"/>
                  </a:lnTo>
                  <a:lnTo>
                    <a:pt x="2869" y="1006"/>
                  </a:lnTo>
                  <a:lnTo>
                    <a:pt x="2954" y="1011"/>
                  </a:lnTo>
                  <a:lnTo>
                    <a:pt x="3040" y="1015"/>
                  </a:lnTo>
                  <a:lnTo>
                    <a:pt x="3127" y="1017"/>
                  </a:lnTo>
                  <a:lnTo>
                    <a:pt x="3213" y="1019"/>
                  </a:lnTo>
                  <a:lnTo>
                    <a:pt x="3301" y="1021"/>
                  </a:lnTo>
                  <a:lnTo>
                    <a:pt x="3390" y="1022"/>
                  </a:lnTo>
                  <a:lnTo>
                    <a:pt x="3478" y="1022"/>
                  </a:lnTo>
                  <a:lnTo>
                    <a:pt x="3478" y="9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367" name="Rectangle 46"/>
            <p:cNvSpPr>
              <a:spLocks noChangeArrowheads="1"/>
            </p:cNvSpPr>
            <p:nvPr/>
          </p:nvSpPr>
          <p:spPr bwMode="auto">
            <a:xfrm>
              <a:off x="2138" y="2077"/>
              <a:ext cx="2191" cy="2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89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HYPERGLYCEMIA</a:t>
              </a:r>
              <a:endParaRPr kumimoji="0" lang="en-US" sz="24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515128" name="Rectangle 56"/>
          <p:cNvSpPr>
            <a:spLocks noChangeArrowheads="1"/>
          </p:cNvSpPr>
          <p:nvPr/>
        </p:nvSpPr>
        <p:spPr bwMode="auto">
          <a:xfrm>
            <a:off x="3854450" y="1066800"/>
            <a:ext cx="2154238" cy="492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Decreased</a:t>
            </a:r>
            <a:b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Incretin Effect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88" name="Freeform 57"/>
          <p:cNvSpPr>
            <a:spLocks/>
          </p:cNvSpPr>
          <p:nvPr/>
        </p:nvSpPr>
        <p:spPr bwMode="auto">
          <a:xfrm>
            <a:off x="4806950" y="2101850"/>
            <a:ext cx="142875" cy="936625"/>
          </a:xfrm>
          <a:custGeom>
            <a:avLst/>
            <a:gdLst>
              <a:gd name="T0" fmla="*/ 2147483646 w 106"/>
              <a:gd name="T1" fmla="*/ 0 h 692"/>
              <a:gd name="T2" fmla="*/ 2147483646 w 106"/>
              <a:gd name="T3" fmla="*/ 2147483646 h 692"/>
              <a:gd name="T4" fmla="*/ 2147483646 w 106"/>
              <a:gd name="T5" fmla="*/ 2147483646 h 692"/>
              <a:gd name="T6" fmla="*/ 2147483646 w 106"/>
              <a:gd name="T7" fmla="*/ 2147483646 h 692"/>
              <a:gd name="T8" fmla="*/ 2147483646 w 106"/>
              <a:gd name="T9" fmla="*/ 2147483646 h 692"/>
              <a:gd name="T10" fmla="*/ 2147483646 w 106"/>
              <a:gd name="T11" fmla="*/ 2147483646 h 692"/>
              <a:gd name="T12" fmla="*/ 2147483646 w 106"/>
              <a:gd name="T13" fmla="*/ 2147483646 h 692"/>
              <a:gd name="T14" fmla="*/ 2147483646 w 106"/>
              <a:gd name="T15" fmla="*/ 2147483646 h 692"/>
              <a:gd name="T16" fmla="*/ 2147483646 w 106"/>
              <a:gd name="T17" fmla="*/ 2147483646 h 6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6"/>
              <a:gd name="T28" fmla="*/ 0 h 692"/>
              <a:gd name="T29" fmla="*/ 106 w 106"/>
              <a:gd name="T30" fmla="*/ 692 h 6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6" h="692">
                <a:moveTo>
                  <a:pt x="40" y="0"/>
                </a:moveTo>
                <a:cubicBezTo>
                  <a:pt x="74" y="14"/>
                  <a:pt x="106" y="27"/>
                  <a:pt x="104" y="53"/>
                </a:cubicBezTo>
                <a:cubicBezTo>
                  <a:pt x="103" y="79"/>
                  <a:pt x="33" y="125"/>
                  <a:pt x="30" y="153"/>
                </a:cubicBezTo>
                <a:cubicBezTo>
                  <a:pt x="28" y="180"/>
                  <a:pt x="91" y="195"/>
                  <a:pt x="90" y="221"/>
                </a:cubicBezTo>
                <a:cubicBezTo>
                  <a:pt x="88" y="248"/>
                  <a:pt x="22" y="289"/>
                  <a:pt x="20" y="315"/>
                </a:cubicBezTo>
                <a:cubicBezTo>
                  <a:pt x="19" y="341"/>
                  <a:pt x="88" y="352"/>
                  <a:pt x="84" y="377"/>
                </a:cubicBezTo>
                <a:cubicBezTo>
                  <a:pt x="82" y="402"/>
                  <a:pt x="11" y="441"/>
                  <a:pt x="5" y="464"/>
                </a:cubicBezTo>
                <a:cubicBezTo>
                  <a:pt x="0" y="487"/>
                  <a:pt x="50" y="482"/>
                  <a:pt x="51" y="520"/>
                </a:cubicBezTo>
                <a:cubicBezTo>
                  <a:pt x="52" y="558"/>
                  <a:pt x="17" y="656"/>
                  <a:pt x="8" y="692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089" name="Freeform 55"/>
          <p:cNvSpPr>
            <a:spLocks/>
          </p:cNvSpPr>
          <p:nvPr/>
        </p:nvSpPr>
        <p:spPr bwMode="auto">
          <a:xfrm rot="5261489">
            <a:off x="2313781" y="2274094"/>
            <a:ext cx="1014413" cy="796925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090" name="Freeform 58"/>
          <p:cNvSpPr>
            <a:spLocks/>
          </p:cNvSpPr>
          <p:nvPr/>
        </p:nvSpPr>
        <p:spPr bwMode="auto">
          <a:xfrm>
            <a:off x="623888" y="1392238"/>
            <a:ext cx="2679700" cy="1050925"/>
          </a:xfrm>
          <a:custGeom>
            <a:avLst/>
            <a:gdLst>
              <a:gd name="T0" fmla="*/ 2147483646 w 6317"/>
              <a:gd name="T1" fmla="*/ 2147483646 h 2779"/>
              <a:gd name="T2" fmla="*/ 2147483646 w 6317"/>
              <a:gd name="T3" fmla="*/ 2147483646 h 2779"/>
              <a:gd name="T4" fmla="*/ 2147483646 w 6317"/>
              <a:gd name="T5" fmla="*/ 2147483646 h 2779"/>
              <a:gd name="T6" fmla="*/ 2147483646 w 6317"/>
              <a:gd name="T7" fmla="*/ 2147483646 h 2779"/>
              <a:gd name="T8" fmla="*/ 2147483646 w 6317"/>
              <a:gd name="T9" fmla="*/ 2147483646 h 2779"/>
              <a:gd name="T10" fmla="*/ 2147483646 w 6317"/>
              <a:gd name="T11" fmla="*/ 2147483646 h 2779"/>
              <a:gd name="T12" fmla="*/ 2147483646 w 6317"/>
              <a:gd name="T13" fmla="*/ 2147483646 h 2779"/>
              <a:gd name="T14" fmla="*/ 2147483646 w 6317"/>
              <a:gd name="T15" fmla="*/ 2147483646 h 2779"/>
              <a:gd name="T16" fmla="*/ 2147483646 w 6317"/>
              <a:gd name="T17" fmla="*/ 2147483646 h 2779"/>
              <a:gd name="T18" fmla="*/ 2147483646 w 6317"/>
              <a:gd name="T19" fmla="*/ 2147483646 h 2779"/>
              <a:gd name="T20" fmla="*/ 2147483646 w 6317"/>
              <a:gd name="T21" fmla="*/ 2147483646 h 2779"/>
              <a:gd name="T22" fmla="*/ 2147483646 w 6317"/>
              <a:gd name="T23" fmla="*/ 2147483646 h 2779"/>
              <a:gd name="T24" fmla="*/ 2147483646 w 6317"/>
              <a:gd name="T25" fmla="*/ 2147483646 h 2779"/>
              <a:gd name="T26" fmla="*/ 2147483646 w 6317"/>
              <a:gd name="T27" fmla="*/ 2147483646 h 2779"/>
              <a:gd name="T28" fmla="*/ 2147483646 w 6317"/>
              <a:gd name="T29" fmla="*/ 2147483646 h 2779"/>
              <a:gd name="T30" fmla="*/ 2147483646 w 6317"/>
              <a:gd name="T31" fmla="*/ 2147483646 h 2779"/>
              <a:gd name="T32" fmla="*/ 2147483646 w 6317"/>
              <a:gd name="T33" fmla="*/ 2147483646 h 2779"/>
              <a:gd name="T34" fmla="*/ 2147483646 w 6317"/>
              <a:gd name="T35" fmla="*/ 2147483646 h 2779"/>
              <a:gd name="T36" fmla="*/ 2147483646 w 6317"/>
              <a:gd name="T37" fmla="*/ 2147483646 h 2779"/>
              <a:gd name="T38" fmla="*/ 2147483646 w 6317"/>
              <a:gd name="T39" fmla="*/ 2147483646 h 2779"/>
              <a:gd name="T40" fmla="*/ 2147483646 w 6317"/>
              <a:gd name="T41" fmla="*/ 2147483646 h 2779"/>
              <a:gd name="T42" fmla="*/ 2147483646 w 6317"/>
              <a:gd name="T43" fmla="*/ 2147483646 h 2779"/>
              <a:gd name="T44" fmla="*/ 2147483646 w 6317"/>
              <a:gd name="T45" fmla="*/ 2147483646 h 2779"/>
              <a:gd name="T46" fmla="*/ 2147483646 w 6317"/>
              <a:gd name="T47" fmla="*/ 2147483646 h 2779"/>
              <a:gd name="T48" fmla="*/ 2147483646 w 6317"/>
              <a:gd name="T49" fmla="*/ 2147483646 h 2779"/>
              <a:gd name="T50" fmla="*/ 2147483646 w 6317"/>
              <a:gd name="T51" fmla="*/ 2147483646 h 2779"/>
              <a:gd name="T52" fmla="*/ 2147483646 w 6317"/>
              <a:gd name="T53" fmla="*/ 2147483646 h 2779"/>
              <a:gd name="T54" fmla="*/ 2147483646 w 6317"/>
              <a:gd name="T55" fmla="*/ 2147483646 h 2779"/>
              <a:gd name="T56" fmla="*/ 2147483646 w 6317"/>
              <a:gd name="T57" fmla="*/ 2147483646 h 2779"/>
              <a:gd name="T58" fmla="*/ 2147483646 w 6317"/>
              <a:gd name="T59" fmla="*/ 2147483646 h 2779"/>
              <a:gd name="T60" fmla="*/ 2147483646 w 6317"/>
              <a:gd name="T61" fmla="*/ 2147483646 h 2779"/>
              <a:gd name="T62" fmla="*/ 2147483646 w 6317"/>
              <a:gd name="T63" fmla="*/ 2147483646 h 2779"/>
              <a:gd name="T64" fmla="*/ 2147483646 w 6317"/>
              <a:gd name="T65" fmla="*/ 2147483646 h 2779"/>
              <a:gd name="T66" fmla="*/ 2147483646 w 6317"/>
              <a:gd name="T67" fmla="*/ 2147483646 h 2779"/>
              <a:gd name="T68" fmla="*/ 2147483646 w 6317"/>
              <a:gd name="T69" fmla="*/ 2147483646 h 2779"/>
              <a:gd name="T70" fmla="*/ 2147483646 w 6317"/>
              <a:gd name="T71" fmla="*/ 2147483646 h 2779"/>
              <a:gd name="T72" fmla="*/ 2147483646 w 6317"/>
              <a:gd name="T73" fmla="*/ 2147483646 h 2779"/>
              <a:gd name="T74" fmla="*/ 2147483646 w 6317"/>
              <a:gd name="T75" fmla="*/ 2147483646 h 2779"/>
              <a:gd name="T76" fmla="*/ 2147483646 w 6317"/>
              <a:gd name="T77" fmla="*/ 2147483646 h 2779"/>
              <a:gd name="T78" fmla="*/ 2147483646 w 6317"/>
              <a:gd name="T79" fmla="*/ 2147483646 h 2779"/>
              <a:gd name="T80" fmla="*/ 2147483646 w 6317"/>
              <a:gd name="T81" fmla="*/ 2147483646 h 2779"/>
              <a:gd name="T82" fmla="*/ 2147483646 w 6317"/>
              <a:gd name="T83" fmla="*/ 2147483646 h 2779"/>
              <a:gd name="T84" fmla="*/ 2147483646 w 6317"/>
              <a:gd name="T85" fmla="*/ 2147483646 h 2779"/>
              <a:gd name="T86" fmla="*/ 2147483646 w 6317"/>
              <a:gd name="T87" fmla="*/ 2147483646 h 2779"/>
              <a:gd name="T88" fmla="*/ 2147483646 w 6317"/>
              <a:gd name="T89" fmla="*/ 2147483646 h 2779"/>
              <a:gd name="T90" fmla="*/ 2147483646 w 6317"/>
              <a:gd name="T91" fmla="*/ 2147483646 h 2779"/>
              <a:gd name="T92" fmla="*/ 2147483646 w 6317"/>
              <a:gd name="T93" fmla="*/ 2147483646 h 2779"/>
              <a:gd name="T94" fmla="*/ 2147483646 w 6317"/>
              <a:gd name="T95" fmla="*/ 2147483646 h 2779"/>
              <a:gd name="T96" fmla="*/ 2147483646 w 6317"/>
              <a:gd name="T97" fmla="*/ 2147483646 h 2779"/>
              <a:gd name="T98" fmla="*/ 2147483646 w 6317"/>
              <a:gd name="T99" fmla="*/ 2147483646 h 2779"/>
              <a:gd name="T100" fmla="*/ 2147483646 w 6317"/>
              <a:gd name="T101" fmla="*/ 2147483646 h 2779"/>
              <a:gd name="T102" fmla="*/ 2147483646 w 6317"/>
              <a:gd name="T103" fmla="*/ 2147483646 h 2779"/>
              <a:gd name="T104" fmla="*/ 2147483646 w 6317"/>
              <a:gd name="T105" fmla="*/ 2147483646 h 2779"/>
              <a:gd name="T106" fmla="*/ 2147483646 w 6317"/>
              <a:gd name="T107" fmla="*/ 2147483646 h 2779"/>
              <a:gd name="T108" fmla="*/ 2147483646 w 6317"/>
              <a:gd name="T109" fmla="*/ 2147483646 h 2779"/>
              <a:gd name="T110" fmla="*/ 2147483646 w 6317"/>
              <a:gd name="T111" fmla="*/ 2147483646 h 2779"/>
              <a:gd name="T112" fmla="*/ 2147483646 w 6317"/>
              <a:gd name="T113" fmla="*/ 2147483646 h 2779"/>
              <a:gd name="T114" fmla="*/ 2147483646 w 6317"/>
              <a:gd name="T115" fmla="*/ 2147483646 h 2779"/>
              <a:gd name="T116" fmla="*/ 2147483646 w 6317"/>
              <a:gd name="T117" fmla="*/ 2147483646 h 2779"/>
              <a:gd name="T118" fmla="*/ 2147483646 w 6317"/>
              <a:gd name="T119" fmla="*/ 2147483646 h 2779"/>
              <a:gd name="T120" fmla="*/ 2147483646 w 6317"/>
              <a:gd name="T121" fmla="*/ 2147483646 h 2779"/>
              <a:gd name="T122" fmla="*/ 2147483646 w 6317"/>
              <a:gd name="T123" fmla="*/ 2147483646 h 2779"/>
              <a:gd name="T124" fmla="*/ 2147483646 w 6317"/>
              <a:gd name="T125" fmla="*/ 2147483646 h 27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17"/>
              <a:gd name="T190" fmla="*/ 0 h 2779"/>
              <a:gd name="T191" fmla="*/ 6317 w 6317"/>
              <a:gd name="T192" fmla="*/ 2779 h 277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17" h="2779">
                <a:moveTo>
                  <a:pt x="4701" y="444"/>
                </a:moveTo>
                <a:lnTo>
                  <a:pt x="4678" y="439"/>
                </a:lnTo>
                <a:lnTo>
                  <a:pt x="4654" y="435"/>
                </a:lnTo>
                <a:lnTo>
                  <a:pt x="4631" y="431"/>
                </a:lnTo>
                <a:lnTo>
                  <a:pt x="4609" y="429"/>
                </a:lnTo>
                <a:lnTo>
                  <a:pt x="4587" y="428"/>
                </a:lnTo>
                <a:lnTo>
                  <a:pt x="4567" y="427"/>
                </a:lnTo>
                <a:lnTo>
                  <a:pt x="4547" y="425"/>
                </a:lnTo>
                <a:lnTo>
                  <a:pt x="4528" y="427"/>
                </a:lnTo>
                <a:lnTo>
                  <a:pt x="4490" y="428"/>
                </a:lnTo>
                <a:lnTo>
                  <a:pt x="4454" y="431"/>
                </a:lnTo>
                <a:lnTo>
                  <a:pt x="4421" y="437"/>
                </a:lnTo>
                <a:lnTo>
                  <a:pt x="4389" y="443"/>
                </a:lnTo>
                <a:lnTo>
                  <a:pt x="4326" y="456"/>
                </a:lnTo>
                <a:lnTo>
                  <a:pt x="4265" y="468"/>
                </a:lnTo>
                <a:lnTo>
                  <a:pt x="4234" y="473"/>
                </a:lnTo>
                <a:lnTo>
                  <a:pt x="4203" y="477"/>
                </a:lnTo>
                <a:lnTo>
                  <a:pt x="4171" y="478"/>
                </a:lnTo>
                <a:lnTo>
                  <a:pt x="4138" y="478"/>
                </a:lnTo>
                <a:lnTo>
                  <a:pt x="4117" y="475"/>
                </a:lnTo>
                <a:lnTo>
                  <a:pt x="4098" y="473"/>
                </a:lnTo>
                <a:lnTo>
                  <a:pt x="4080" y="471"/>
                </a:lnTo>
                <a:lnTo>
                  <a:pt x="4062" y="466"/>
                </a:lnTo>
                <a:lnTo>
                  <a:pt x="4031" y="458"/>
                </a:lnTo>
                <a:lnTo>
                  <a:pt x="4001" y="447"/>
                </a:lnTo>
                <a:lnTo>
                  <a:pt x="3948" y="422"/>
                </a:lnTo>
                <a:lnTo>
                  <a:pt x="3892" y="397"/>
                </a:lnTo>
                <a:lnTo>
                  <a:pt x="3877" y="391"/>
                </a:lnTo>
                <a:lnTo>
                  <a:pt x="3860" y="386"/>
                </a:lnTo>
                <a:lnTo>
                  <a:pt x="3843" y="380"/>
                </a:lnTo>
                <a:lnTo>
                  <a:pt x="3825" y="376"/>
                </a:lnTo>
                <a:lnTo>
                  <a:pt x="3805" y="371"/>
                </a:lnTo>
                <a:lnTo>
                  <a:pt x="3785" y="367"/>
                </a:lnTo>
                <a:lnTo>
                  <a:pt x="3762" y="364"/>
                </a:lnTo>
                <a:lnTo>
                  <a:pt x="3739" y="361"/>
                </a:lnTo>
                <a:lnTo>
                  <a:pt x="3713" y="359"/>
                </a:lnTo>
                <a:lnTo>
                  <a:pt x="3685" y="358"/>
                </a:lnTo>
                <a:lnTo>
                  <a:pt x="3656" y="357"/>
                </a:lnTo>
                <a:lnTo>
                  <a:pt x="3623" y="358"/>
                </a:lnTo>
                <a:lnTo>
                  <a:pt x="3589" y="359"/>
                </a:lnTo>
                <a:lnTo>
                  <a:pt x="3552" y="361"/>
                </a:lnTo>
                <a:lnTo>
                  <a:pt x="3513" y="364"/>
                </a:lnTo>
                <a:lnTo>
                  <a:pt x="3471" y="368"/>
                </a:lnTo>
                <a:lnTo>
                  <a:pt x="3448" y="371"/>
                </a:lnTo>
                <a:lnTo>
                  <a:pt x="3426" y="371"/>
                </a:lnTo>
                <a:lnTo>
                  <a:pt x="3407" y="370"/>
                </a:lnTo>
                <a:lnTo>
                  <a:pt x="3388" y="367"/>
                </a:lnTo>
                <a:lnTo>
                  <a:pt x="3371" y="364"/>
                </a:lnTo>
                <a:lnTo>
                  <a:pt x="3355" y="359"/>
                </a:lnTo>
                <a:lnTo>
                  <a:pt x="3339" y="353"/>
                </a:lnTo>
                <a:lnTo>
                  <a:pt x="3325" y="347"/>
                </a:lnTo>
                <a:lnTo>
                  <a:pt x="3297" y="332"/>
                </a:lnTo>
                <a:lnTo>
                  <a:pt x="3268" y="314"/>
                </a:lnTo>
                <a:lnTo>
                  <a:pt x="3240" y="296"/>
                </a:lnTo>
                <a:lnTo>
                  <a:pt x="3209" y="276"/>
                </a:lnTo>
                <a:lnTo>
                  <a:pt x="3192" y="266"/>
                </a:lnTo>
                <a:lnTo>
                  <a:pt x="3173" y="257"/>
                </a:lnTo>
                <a:lnTo>
                  <a:pt x="3154" y="248"/>
                </a:lnTo>
                <a:lnTo>
                  <a:pt x="3134" y="240"/>
                </a:lnTo>
                <a:lnTo>
                  <a:pt x="3111" y="232"/>
                </a:lnTo>
                <a:lnTo>
                  <a:pt x="3086" y="225"/>
                </a:lnTo>
                <a:lnTo>
                  <a:pt x="3060" y="218"/>
                </a:lnTo>
                <a:lnTo>
                  <a:pt x="3032" y="212"/>
                </a:lnTo>
                <a:lnTo>
                  <a:pt x="3001" y="207"/>
                </a:lnTo>
                <a:lnTo>
                  <a:pt x="2967" y="203"/>
                </a:lnTo>
                <a:lnTo>
                  <a:pt x="2932" y="201"/>
                </a:lnTo>
                <a:lnTo>
                  <a:pt x="2893" y="198"/>
                </a:lnTo>
                <a:lnTo>
                  <a:pt x="2851" y="200"/>
                </a:lnTo>
                <a:lnTo>
                  <a:pt x="2805" y="201"/>
                </a:lnTo>
                <a:lnTo>
                  <a:pt x="2757" y="204"/>
                </a:lnTo>
                <a:lnTo>
                  <a:pt x="2704" y="209"/>
                </a:lnTo>
                <a:lnTo>
                  <a:pt x="2683" y="208"/>
                </a:lnTo>
                <a:lnTo>
                  <a:pt x="2648" y="209"/>
                </a:lnTo>
                <a:lnTo>
                  <a:pt x="2639" y="210"/>
                </a:lnTo>
                <a:lnTo>
                  <a:pt x="2631" y="212"/>
                </a:lnTo>
                <a:lnTo>
                  <a:pt x="2623" y="213"/>
                </a:lnTo>
                <a:lnTo>
                  <a:pt x="2616" y="215"/>
                </a:lnTo>
                <a:lnTo>
                  <a:pt x="2610" y="219"/>
                </a:lnTo>
                <a:lnTo>
                  <a:pt x="2605" y="222"/>
                </a:lnTo>
                <a:lnTo>
                  <a:pt x="2601" y="227"/>
                </a:lnTo>
                <a:lnTo>
                  <a:pt x="2600" y="232"/>
                </a:lnTo>
                <a:lnTo>
                  <a:pt x="2572" y="210"/>
                </a:lnTo>
                <a:lnTo>
                  <a:pt x="2546" y="191"/>
                </a:lnTo>
                <a:lnTo>
                  <a:pt x="2521" y="176"/>
                </a:lnTo>
                <a:lnTo>
                  <a:pt x="2496" y="160"/>
                </a:lnTo>
                <a:lnTo>
                  <a:pt x="2470" y="147"/>
                </a:lnTo>
                <a:lnTo>
                  <a:pt x="2442" y="136"/>
                </a:lnTo>
                <a:lnTo>
                  <a:pt x="2414" y="124"/>
                </a:lnTo>
                <a:lnTo>
                  <a:pt x="2380" y="112"/>
                </a:lnTo>
                <a:lnTo>
                  <a:pt x="2368" y="108"/>
                </a:lnTo>
                <a:lnTo>
                  <a:pt x="2357" y="106"/>
                </a:lnTo>
                <a:lnTo>
                  <a:pt x="2344" y="105"/>
                </a:lnTo>
                <a:lnTo>
                  <a:pt x="2332" y="103"/>
                </a:lnTo>
                <a:lnTo>
                  <a:pt x="2319" y="103"/>
                </a:lnTo>
                <a:lnTo>
                  <a:pt x="2307" y="105"/>
                </a:lnTo>
                <a:lnTo>
                  <a:pt x="2294" y="107"/>
                </a:lnTo>
                <a:lnTo>
                  <a:pt x="2281" y="108"/>
                </a:lnTo>
                <a:lnTo>
                  <a:pt x="2256" y="114"/>
                </a:lnTo>
                <a:lnTo>
                  <a:pt x="2229" y="121"/>
                </a:lnTo>
                <a:lnTo>
                  <a:pt x="2204" y="130"/>
                </a:lnTo>
                <a:lnTo>
                  <a:pt x="2178" y="139"/>
                </a:lnTo>
                <a:lnTo>
                  <a:pt x="2153" y="146"/>
                </a:lnTo>
                <a:lnTo>
                  <a:pt x="2128" y="155"/>
                </a:lnTo>
                <a:lnTo>
                  <a:pt x="2103" y="160"/>
                </a:lnTo>
                <a:lnTo>
                  <a:pt x="2080" y="164"/>
                </a:lnTo>
                <a:lnTo>
                  <a:pt x="2068" y="164"/>
                </a:lnTo>
                <a:lnTo>
                  <a:pt x="2056" y="164"/>
                </a:lnTo>
                <a:lnTo>
                  <a:pt x="2044" y="164"/>
                </a:lnTo>
                <a:lnTo>
                  <a:pt x="2032" y="163"/>
                </a:lnTo>
                <a:lnTo>
                  <a:pt x="2020" y="159"/>
                </a:lnTo>
                <a:lnTo>
                  <a:pt x="2010" y="156"/>
                </a:lnTo>
                <a:lnTo>
                  <a:pt x="1999" y="151"/>
                </a:lnTo>
                <a:lnTo>
                  <a:pt x="1987" y="145"/>
                </a:lnTo>
                <a:lnTo>
                  <a:pt x="1950" y="124"/>
                </a:lnTo>
                <a:lnTo>
                  <a:pt x="1913" y="103"/>
                </a:lnTo>
                <a:lnTo>
                  <a:pt x="1879" y="86"/>
                </a:lnTo>
                <a:lnTo>
                  <a:pt x="1846" y="69"/>
                </a:lnTo>
                <a:lnTo>
                  <a:pt x="1812" y="56"/>
                </a:lnTo>
                <a:lnTo>
                  <a:pt x="1781" y="43"/>
                </a:lnTo>
                <a:lnTo>
                  <a:pt x="1751" y="32"/>
                </a:lnTo>
                <a:lnTo>
                  <a:pt x="1722" y="24"/>
                </a:lnTo>
                <a:lnTo>
                  <a:pt x="1693" y="17"/>
                </a:lnTo>
                <a:lnTo>
                  <a:pt x="1665" y="11"/>
                </a:lnTo>
                <a:lnTo>
                  <a:pt x="1639" y="6"/>
                </a:lnTo>
                <a:lnTo>
                  <a:pt x="1613" y="2"/>
                </a:lnTo>
                <a:lnTo>
                  <a:pt x="1587" y="1"/>
                </a:lnTo>
                <a:lnTo>
                  <a:pt x="1562" y="0"/>
                </a:lnTo>
                <a:lnTo>
                  <a:pt x="1537" y="0"/>
                </a:lnTo>
                <a:lnTo>
                  <a:pt x="1513" y="1"/>
                </a:lnTo>
                <a:lnTo>
                  <a:pt x="1489" y="4"/>
                </a:lnTo>
                <a:lnTo>
                  <a:pt x="1465" y="6"/>
                </a:lnTo>
                <a:lnTo>
                  <a:pt x="1442" y="8"/>
                </a:lnTo>
                <a:lnTo>
                  <a:pt x="1419" y="13"/>
                </a:lnTo>
                <a:lnTo>
                  <a:pt x="1371" y="21"/>
                </a:lnTo>
                <a:lnTo>
                  <a:pt x="1325" y="32"/>
                </a:lnTo>
                <a:lnTo>
                  <a:pt x="1276" y="42"/>
                </a:lnTo>
                <a:lnTo>
                  <a:pt x="1228" y="52"/>
                </a:lnTo>
                <a:lnTo>
                  <a:pt x="1175" y="61"/>
                </a:lnTo>
                <a:lnTo>
                  <a:pt x="1121" y="69"/>
                </a:lnTo>
                <a:lnTo>
                  <a:pt x="1095" y="73"/>
                </a:lnTo>
                <a:lnTo>
                  <a:pt x="1067" y="80"/>
                </a:lnTo>
                <a:lnTo>
                  <a:pt x="1040" y="88"/>
                </a:lnTo>
                <a:lnTo>
                  <a:pt x="1013" y="99"/>
                </a:lnTo>
                <a:lnTo>
                  <a:pt x="985" y="111"/>
                </a:lnTo>
                <a:lnTo>
                  <a:pt x="958" y="124"/>
                </a:lnTo>
                <a:lnTo>
                  <a:pt x="931" y="138"/>
                </a:lnTo>
                <a:lnTo>
                  <a:pt x="903" y="152"/>
                </a:lnTo>
                <a:lnTo>
                  <a:pt x="891" y="158"/>
                </a:lnTo>
                <a:lnTo>
                  <a:pt x="879" y="163"/>
                </a:lnTo>
                <a:lnTo>
                  <a:pt x="866" y="166"/>
                </a:lnTo>
                <a:lnTo>
                  <a:pt x="853" y="169"/>
                </a:lnTo>
                <a:lnTo>
                  <a:pt x="826" y="172"/>
                </a:lnTo>
                <a:lnTo>
                  <a:pt x="797" y="175"/>
                </a:lnTo>
                <a:lnTo>
                  <a:pt x="768" y="176"/>
                </a:lnTo>
                <a:lnTo>
                  <a:pt x="739" y="178"/>
                </a:lnTo>
                <a:lnTo>
                  <a:pt x="724" y="181"/>
                </a:lnTo>
                <a:lnTo>
                  <a:pt x="710" y="183"/>
                </a:lnTo>
                <a:lnTo>
                  <a:pt x="695" y="187"/>
                </a:lnTo>
                <a:lnTo>
                  <a:pt x="681" y="191"/>
                </a:lnTo>
                <a:lnTo>
                  <a:pt x="657" y="201"/>
                </a:lnTo>
                <a:lnTo>
                  <a:pt x="633" y="212"/>
                </a:lnTo>
                <a:lnTo>
                  <a:pt x="610" y="222"/>
                </a:lnTo>
                <a:lnTo>
                  <a:pt x="586" y="233"/>
                </a:lnTo>
                <a:lnTo>
                  <a:pt x="563" y="246"/>
                </a:lnTo>
                <a:lnTo>
                  <a:pt x="541" y="258"/>
                </a:lnTo>
                <a:lnTo>
                  <a:pt x="518" y="271"/>
                </a:lnTo>
                <a:lnTo>
                  <a:pt x="497" y="285"/>
                </a:lnTo>
                <a:lnTo>
                  <a:pt x="475" y="299"/>
                </a:lnTo>
                <a:lnTo>
                  <a:pt x="454" y="315"/>
                </a:lnTo>
                <a:lnTo>
                  <a:pt x="434" y="330"/>
                </a:lnTo>
                <a:lnTo>
                  <a:pt x="414" y="346"/>
                </a:lnTo>
                <a:lnTo>
                  <a:pt x="393" y="362"/>
                </a:lnTo>
                <a:lnTo>
                  <a:pt x="374" y="380"/>
                </a:lnTo>
                <a:lnTo>
                  <a:pt x="355" y="397"/>
                </a:lnTo>
                <a:lnTo>
                  <a:pt x="338" y="416"/>
                </a:lnTo>
                <a:lnTo>
                  <a:pt x="320" y="434"/>
                </a:lnTo>
                <a:lnTo>
                  <a:pt x="303" y="453"/>
                </a:lnTo>
                <a:lnTo>
                  <a:pt x="285" y="473"/>
                </a:lnTo>
                <a:lnTo>
                  <a:pt x="270" y="493"/>
                </a:lnTo>
                <a:lnTo>
                  <a:pt x="253" y="513"/>
                </a:lnTo>
                <a:lnTo>
                  <a:pt x="239" y="535"/>
                </a:lnTo>
                <a:lnTo>
                  <a:pt x="223" y="556"/>
                </a:lnTo>
                <a:lnTo>
                  <a:pt x="209" y="579"/>
                </a:lnTo>
                <a:lnTo>
                  <a:pt x="196" y="601"/>
                </a:lnTo>
                <a:lnTo>
                  <a:pt x="183" y="624"/>
                </a:lnTo>
                <a:lnTo>
                  <a:pt x="170" y="648"/>
                </a:lnTo>
                <a:lnTo>
                  <a:pt x="158" y="671"/>
                </a:lnTo>
                <a:lnTo>
                  <a:pt x="147" y="696"/>
                </a:lnTo>
                <a:lnTo>
                  <a:pt x="137" y="721"/>
                </a:lnTo>
                <a:lnTo>
                  <a:pt x="126" y="746"/>
                </a:lnTo>
                <a:lnTo>
                  <a:pt x="117" y="772"/>
                </a:lnTo>
                <a:lnTo>
                  <a:pt x="114" y="780"/>
                </a:lnTo>
                <a:lnTo>
                  <a:pt x="114" y="787"/>
                </a:lnTo>
                <a:lnTo>
                  <a:pt x="114" y="795"/>
                </a:lnTo>
                <a:lnTo>
                  <a:pt x="114" y="803"/>
                </a:lnTo>
                <a:lnTo>
                  <a:pt x="117" y="821"/>
                </a:lnTo>
                <a:lnTo>
                  <a:pt x="121" y="840"/>
                </a:lnTo>
                <a:lnTo>
                  <a:pt x="124" y="858"/>
                </a:lnTo>
                <a:lnTo>
                  <a:pt x="126" y="875"/>
                </a:lnTo>
                <a:lnTo>
                  <a:pt x="126" y="883"/>
                </a:lnTo>
                <a:lnTo>
                  <a:pt x="125" y="891"/>
                </a:lnTo>
                <a:lnTo>
                  <a:pt x="122" y="898"/>
                </a:lnTo>
                <a:lnTo>
                  <a:pt x="120" y="904"/>
                </a:lnTo>
                <a:lnTo>
                  <a:pt x="87" y="957"/>
                </a:lnTo>
                <a:lnTo>
                  <a:pt x="57" y="1008"/>
                </a:lnTo>
                <a:lnTo>
                  <a:pt x="44" y="1033"/>
                </a:lnTo>
                <a:lnTo>
                  <a:pt x="32" y="1058"/>
                </a:lnTo>
                <a:lnTo>
                  <a:pt x="21" y="1083"/>
                </a:lnTo>
                <a:lnTo>
                  <a:pt x="13" y="1108"/>
                </a:lnTo>
                <a:lnTo>
                  <a:pt x="7" y="1134"/>
                </a:lnTo>
                <a:lnTo>
                  <a:pt x="2" y="1160"/>
                </a:lnTo>
                <a:lnTo>
                  <a:pt x="1" y="1173"/>
                </a:lnTo>
                <a:lnTo>
                  <a:pt x="0" y="1187"/>
                </a:lnTo>
                <a:lnTo>
                  <a:pt x="0" y="1201"/>
                </a:lnTo>
                <a:lnTo>
                  <a:pt x="1" y="1216"/>
                </a:lnTo>
                <a:lnTo>
                  <a:pt x="2" y="1230"/>
                </a:lnTo>
                <a:lnTo>
                  <a:pt x="4" y="1244"/>
                </a:lnTo>
                <a:lnTo>
                  <a:pt x="7" y="1260"/>
                </a:lnTo>
                <a:lnTo>
                  <a:pt x="10" y="1275"/>
                </a:lnTo>
                <a:lnTo>
                  <a:pt x="14" y="1291"/>
                </a:lnTo>
                <a:lnTo>
                  <a:pt x="19" y="1307"/>
                </a:lnTo>
                <a:lnTo>
                  <a:pt x="25" y="1324"/>
                </a:lnTo>
                <a:lnTo>
                  <a:pt x="32" y="1340"/>
                </a:lnTo>
                <a:lnTo>
                  <a:pt x="42" y="1362"/>
                </a:lnTo>
                <a:lnTo>
                  <a:pt x="51" y="1384"/>
                </a:lnTo>
                <a:lnTo>
                  <a:pt x="61" y="1408"/>
                </a:lnTo>
                <a:lnTo>
                  <a:pt x="69" y="1432"/>
                </a:lnTo>
                <a:lnTo>
                  <a:pt x="76" y="1456"/>
                </a:lnTo>
                <a:lnTo>
                  <a:pt x="81" y="1481"/>
                </a:lnTo>
                <a:lnTo>
                  <a:pt x="82" y="1493"/>
                </a:lnTo>
                <a:lnTo>
                  <a:pt x="83" y="1504"/>
                </a:lnTo>
                <a:lnTo>
                  <a:pt x="82" y="1517"/>
                </a:lnTo>
                <a:lnTo>
                  <a:pt x="81" y="1529"/>
                </a:lnTo>
                <a:lnTo>
                  <a:pt x="78" y="1544"/>
                </a:lnTo>
                <a:lnTo>
                  <a:pt x="77" y="1558"/>
                </a:lnTo>
                <a:lnTo>
                  <a:pt x="77" y="1571"/>
                </a:lnTo>
                <a:lnTo>
                  <a:pt x="77" y="1584"/>
                </a:lnTo>
                <a:lnTo>
                  <a:pt x="77" y="1597"/>
                </a:lnTo>
                <a:lnTo>
                  <a:pt x="78" y="1609"/>
                </a:lnTo>
                <a:lnTo>
                  <a:pt x="81" y="1621"/>
                </a:lnTo>
                <a:lnTo>
                  <a:pt x="83" y="1633"/>
                </a:lnTo>
                <a:lnTo>
                  <a:pt x="89" y="1655"/>
                </a:lnTo>
                <a:lnTo>
                  <a:pt x="96" y="1677"/>
                </a:lnTo>
                <a:lnTo>
                  <a:pt x="106" y="1698"/>
                </a:lnTo>
                <a:lnTo>
                  <a:pt x="115" y="1718"/>
                </a:lnTo>
                <a:lnTo>
                  <a:pt x="137" y="1756"/>
                </a:lnTo>
                <a:lnTo>
                  <a:pt x="158" y="1793"/>
                </a:lnTo>
                <a:lnTo>
                  <a:pt x="166" y="1812"/>
                </a:lnTo>
                <a:lnTo>
                  <a:pt x="176" y="1830"/>
                </a:lnTo>
                <a:lnTo>
                  <a:pt x="182" y="1849"/>
                </a:lnTo>
                <a:lnTo>
                  <a:pt x="188" y="1869"/>
                </a:lnTo>
                <a:lnTo>
                  <a:pt x="195" y="1894"/>
                </a:lnTo>
                <a:lnTo>
                  <a:pt x="203" y="1919"/>
                </a:lnTo>
                <a:lnTo>
                  <a:pt x="214" y="1943"/>
                </a:lnTo>
                <a:lnTo>
                  <a:pt x="226" y="1964"/>
                </a:lnTo>
                <a:lnTo>
                  <a:pt x="239" y="1986"/>
                </a:lnTo>
                <a:lnTo>
                  <a:pt x="253" y="2005"/>
                </a:lnTo>
                <a:lnTo>
                  <a:pt x="270" y="2024"/>
                </a:lnTo>
                <a:lnTo>
                  <a:pt x="288" y="2042"/>
                </a:lnTo>
                <a:lnTo>
                  <a:pt x="307" y="2058"/>
                </a:lnTo>
                <a:lnTo>
                  <a:pt x="328" y="2074"/>
                </a:lnTo>
                <a:lnTo>
                  <a:pt x="349" y="2089"/>
                </a:lnTo>
                <a:lnTo>
                  <a:pt x="373" y="2103"/>
                </a:lnTo>
                <a:lnTo>
                  <a:pt x="398" y="2116"/>
                </a:lnTo>
                <a:lnTo>
                  <a:pt x="424" y="2128"/>
                </a:lnTo>
                <a:lnTo>
                  <a:pt x="452" y="2141"/>
                </a:lnTo>
                <a:lnTo>
                  <a:pt x="480" y="2152"/>
                </a:lnTo>
                <a:lnTo>
                  <a:pt x="478" y="2159"/>
                </a:lnTo>
                <a:lnTo>
                  <a:pt x="477" y="2167"/>
                </a:lnTo>
                <a:lnTo>
                  <a:pt x="475" y="2175"/>
                </a:lnTo>
                <a:lnTo>
                  <a:pt x="475" y="2184"/>
                </a:lnTo>
                <a:lnTo>
                  <a:pt x="475" y="2202"/>
                </a:lnTo>
                <a:lnTo>
                  <a:pt x="478" y="2220"/>
                </a:lnTo>
                <a:lnTo>
                  <a:pt x="481" y="2236"/>
                </a:lnTo>
                <a:lnTo>
                  <a:pt x="487" y="2252"/>
                </a:lnTo>
                <a:lnTo>
                  <a:pt x="490" y="2259"/>
                </a:lnTo>
                <a:lnTo>
                  <a:pt x="493" y="2265"/>
                </a:lnTo>
                <a:lnTo>
                  <a:pt x="497" y="2271"/>
                </a:lnTo>
                <a:lnTo>
                  <a:pt x="500" y="2274"/>
                </a:lnTo>
                <a:lnTo>
                  <a:pt x="522" y="2298"/>
                </a:lnTo>
                <a:lnTo>
                  <a:pt x="544" y="2320"/>
                </a:lnTo>
                <a:lnTo>
                  <a:pt x="567" y="2341"/>
                </a:lnTo>
                <a:lnTo>
                  <a:pt x="591" y="2360"/>
                </a:lnTo>
                <a:lnTo>
                  <a:pt x="613" y="2378"/>
                </a:lnTo>
                <a:lnTo>
                  <a:pt x="637" y="2396"/>
                </a:lnTo>
                <a:lnTo>
                  <a:pt x="661" y="2411"/>
                </a:lnTo>
                <a:lnTo>
                  <a:pt x="685" y="2425"/>
                </a:lnTo>
                <a:lnTo>
                  <a:pt x="708" y="2438"/>
                </a:lnTo>
                <a:lnTo>
                  <a:pt x="732" y="2450"/>
                </a:lnTo>
                <a:lnTo>
                  <a:pt x="756" y="2461"/>
                </a:lnTo>
                <a:lnTo>
                  <a:pt x="780" y="2471"/>
                </a:lnTo>
                <a:lnTo>
                  <a:pt x="805" y="2479"/>
                </a:lnTo>
                <a:lnTo>
                  <a:pt x="828" y="2486"/>
                </a:lnTo>
                <a:lnTo>
                  <a:pt x="853" y="2491"/>
                </a:lnTo>
                <a:lnTo>
                  <a:pt x="877" y="2495"/>
                </a:lnTo>
                <a:lnTo>
                  <a:pt x="900" y="2499"/>
                </a:lnTo>
                <a:lnTo>
                  <a:pt x="922" y="2505"/>
                </a:lnTo>
                <a:lnTo>
                  <a:pt x="944" y="2512"/>
                </a:lnTo>
                <a:lnTo>
                  <a:pt x="964" y="2520"/>
                </a:lnTo>
                <a:lnTo>
                  <a:pt x="984" y="2530"/>
                </a:lnTo>
                <a:lnTo>
                  <a:pt x="1003" y="2539"/>
                </a:lnTo>
                <a:lnTo>
                  <a:pt x="1022" y="2551"/>
                </a:lnTo>
                <a:lnTo>
                  <a:pt x="1040" y="2563"/>
                </a:lnTo>
                <a:lnTo>
                  <a:pt x="1076" y="2589"/>
                </a:lnTo>
                <a:lnTo>
                  <a:pt x="1109" y="2618"/>
                </a:lnTo>
                <a:lnTo>
                  <a:pt x="1142" y="2646"/>
                </a:lnTo>
                <a:lnTo>
                  <a:pt x="1173" y="2674"/>
                </a:lnTo>
                <a:lnTo>
                  <a:pt x="1205" y="2701"/>
                </a:lnTo>
                <a:lnTo>
                  <a:pt x="1237" y="2725"/>
                </a:lnTo>
                <a:lnTo>
                  <a:pt x="1253" y="2737"/>
                </a:lnTo>
                <a:lnTo>
                  <a:pt x="1269" y="2746"/>
                </a:lnTo>
                <a:lnTo>
                  <a:pt x="1286" y="2756"/>
                </a:lnTo>
                <a:lnTo>
                  <a:pt x="1303" y="2763"/>
                </a:lnTo>
                <a:lnTo>
                  <a:pt x="1319" y="2770"/>
                </a:lnTo>
                <a:lnTo>
                  <a:pt x="1337" y="2775"/>
                </a:lnTo>
                <a:lnTo>
                  <a:pt x="1355" y="2778"/>
                </a:lnTo>
                <a:lnTo>
                  <a:pt x="1374" y="2779"/>
                </a:lnTo>
                <a:lnTo>
                  <a:pt x="1392" y="2779"/>
                </a:lnTo>
                <a:lnTo>
                  <a:pt x="1412" y="2777"/>
                </a:lnTo>
                <a:lnTo>
                  <a:pt x="1432" y="2774"/>
                </a:lnTo>
                <a:lnTo>
                  <a:pt x="1452" y="2766"/>
                </a:lnTo>
                <a:lnTo>
                  <a:pt x="1475" y="2759"/>
                </a:lnTo>
                <a:lnTo>
                  <a:pt x="1496" y="2752"/>
                </a:lnTo>
                <a:lnTo>
                  <a:pt x="1515" y="2747"/>
                </a:lnTo>
                <a:lnTo>
                  <a:pt x="1534" y="2743"/>
                </a:lnTo>
                <a:lnTo>
                  <a:pt x="1553" y="2740"/>
                </a:lnTo>
                <a:lnTo>
                  <a:pt x="1570" y="2738"/>
                </a:lnTo>
                <a:lnTo>
                  <a:pt x="1587" y="2736"/>
                </a:lnTo>
                <a:lnTo>
                  <a:pt x="1602" y="2734"/>
                </a:lnTo>
                <a:lnTo>
                  <a:pt x="1631" y="2734"/>
                </a:lnTo>
                <a:lnTo>
                  <a:pt x="1658" y="2737"/>
                </a:lnTo>
                <a:lnTo>
                  <a:pt x="1682" y="2740"/>
                </a:lnTo>
                <a:lnTo>
                  <a:pt x="1705" y="2745"/>
                </a:lnTo>
                <a:lnTo>
                  <a:pt x="1749" y="2755"/>
                </a:lnTo>
                <a:lnTo>
                  <a:pt x="1792" y="2763"/>
                </a:lnTo>
                <a:lnTo>
                  <a:pt x="1815" y="2764"/>
                </a:lnTo>
                <a:lnTo>
                  <a:pt x="1838" y="2764"/>
                </a:lnTo>
                <a:lnTo>
                  <a:pt x="1852" y="2763"/>
                </a:lnTo>
                <a:lnTo>
                  <a:pt x="1865" y="2760"/>
                </a:lnTo>
                <a:lnTo>
                  <a:pt x="1879" y="2758"/>
                </a:lnTo>
                <a:lnTo>
                  <a:pt x="1893" y="2755"/>
                </a:lnTo>
                <a:lnTo>
                  <a:pt x="1899" y="2751"/>
                </a:lnTo>
                <a:lnTo>
                  <a:pt x="1905" y="2747"/>
                </a:lnTo>
                <a:lnTo>
                  <a:pt x="1911" y="2741"/>
                </a:lnTo>
                <a:lnTo>
                  <a:pt x="1916" y="2734"/>
                </a:lnTo>
                <a:lnTo>
                  <a:pt x="1925" y="2718"/>
                </a:lnTo>
                <a:lnTo>
                  <a:pt x="1934" y="2700"/>
                </a:lnTo>
                <a:lnTo>
                  <a:pt x="1942" y="2681"/>
                </a:lnTo>
                <a:lnTo>
                  <a:pt x="1951" y="2664"/>
                </a:lnTo>
                <a:lnTo>
                  <a:pt x="1956" y="2657"/>
                </a:lnTo>
                <a:lnTo>
                  <a:pt x="1962" y="2651"/>
                </a:lnTo>
                <a:lnTo>
                  <a:pt x="1968" y="2646"/>
                </a:lnTo>
                <a:lnTo>
                  <a:pt x="1974" y="2644"/>
                </a:lnTo>
                <a:lnTo>
                  <a:pt x="1992" y="2639"/>
                </a:lnTo>
                <a:lnTo>
                  <a:pt x="2011" y="2637"/>
                </a:lnTo>
                <a:lnTo>
                  <a:pt x="2030" y="2637"/>
                </a:lnTo>
                <a:lnTo>
                  <a:pt x="2050" y="2636"/>
                </a:lnTo>
                <a:lnTo>
                  <a:pt x="2069" y="2634"/>
                </a:lnTo>
                <a:lnTo>
                  <a:pt x="2088" y="2631"/>
                </a:lnTo>
                <a:lnTo>
                  <a:pt x="2098" y="2629"/>
                </a:lnTo>
                <a:lnTo>
                  <a:pt x="2106" y="2625"/>
                </a:lnTo>
                <a:lnTo>
                  <a:pt x="2114" y="2620"/>
                </a:lnTo>
                <a:lnTo>
                  <a:pt x="2122" y="2615"/>
                </a:lnTo>
                <a:lnTo>
                  <a:pt x="2133" y="2607"/>
                </a:lnTo>
                <a:lnTo>
                  <a:pt x="2146" y="2601"/>
                </a:lnTo>
                <a:lnTo>
                  <a:pt x="2159" y="2594"/>
                </a:lnTo>
                <a:lnTo>
                  <a:pt x="2172" y="2588"/>
                </a:lnTo>
                <a:lnTo>
                  <a:pt x="2187" y="2582"/>
                </a:lnTo>
                <a:lnTo>
                  <a:pt x="2199" y="2575"/>
                </a:lnTo>
                <a:lnTo>
                  <a:pt x="2210" y="2568"/>
                </a:lnTo>
                <a:lnTo>
                  <a:pt x="2221" y="2560"/>
                </a:lnTo>
                <a:lnTo>
                  <a:pt x="2241" y="2539"/>
                </a:lnTo>
                <a:lnTo>
                  <a:pt x="2259" y="2519"/>
                </a:lnTo>
                <a:lnTo>
                  <a:pt x="2277" y="2499"/>
                </a:lnTo>
                <a:lnTo>
                  <a:pt x="2295" y="2476"/>
                </a:lnTo>
                <a:lnTo>
                  <a:pt x="2313" y="2450"/>
                </a:lnTo>
                <a:lnTo>
                  <a:pt x="2333" y="2419"/>
                </a:lnTo>
                <a:lnTo>
                  <a:pt x="2354" y="2381"/>
                </a:lnTo>
                <a:lnTo>
                  <a:pt x="2380" y="2336"/>
                </a:lnTo>
                <a:lnTo>
                  <a:pt x="2385" y="2328"/>
                </a:lnTo>
                <a:lnTo>
                  <a:pt x="2391" y="2321"/>
                </a:lnTo>
                <a:lnTo>
                  <a:pt x="2398" y="2312"/>
                </a:lnTo>
                <a:lnTo>
                  <a:pt x="2408" y="2304"/>
                </a:lnTo>
                <a:lnTo>
                  <a:pt x="2429" y="2285"/>
                </a:lnTo>
                <a:lnTo>
                  <a:pt x="2454" y="2264"/>
                </a:lnTo>
                <a:lnTo>
                  <a:pt x="2481" y="2240"/>
                </a:lnTo>
                <a:lnTo>
                  <a:pt x="2511" y="2213"/>
                </a:lnTo>
                <a:lnTo>
                  <a:pt x="2527" y="2197"/>
                </a:lnTo>
                <a:lnTo>
                  <a:pt x="2542" y="2182"/>
                </a:lnTo>
                <a:lnTo>
                  <a:pt x="2557" y="2165"/>
                </a:lnTo>
                <a:lnTo>
                  <a:pt x="2573" y="2147"/>
                </a:lnTo>
                <a:lnTo>
                  <a:pt x="2576" y="2141"/>
                </a:lnTo>
                <a:lnTo>
                  <a:pt x="2580" y="2134"/>
                </a:lnTo>
                <a:lnTo>
                  <a:pt x="2584" y="2128"/>
                </a:lnTo>
                <a:lnTo>
                  <a:pt x="2586" y="2121"/>
                </a:lnTo>
                <a:lnTo>
                  <a:pt x="2590" y="2106"/>
                </a:lnTo>
                <a:lnTo>
                  <a:pt x="2591" y="2091"/>
                </a:lnTo>
                <a:lnTo>
                  <a:pt x="2592" y="2076"/>
                </a:lnTo>
                <a:lnTo>
                  <a:pt x="2591" y="2061"/>
                </a:lnTo>
                <a:lnTo>
                  <a:pt x="2590" y="2046"/>
                </a:lnTo>
                <a:lnTo>
                  <a:pt x="2587" y="2033"/>
                </a:lnTo>
                <a:lnTo>
                  <a:pt x="2584" y="2014"/>
                </a:lnTo>
                <a:lnTo>
                  <a:pt x="2580" y="2001"/>
                </a:lnTo>
                <a:lnTo>
                  <a:pt x="2576" y="1992"/>
                </a:lnTo>
                <a:lnTo>
                  <a:pt x="2572" y="1985"/>
                </a:lnTo>
                <a:lnTo>
                  <a:pt x="2568" y="1976"/>
                </a:lnTo>
                <a:lnTo>
                  <a:pt x="2565" y="1965"/>
                </a:lnTo>
                <a:lnTo>
                  <a:pt x="2560" y="1951"/>
                </a:lnTo>
                <a:lnTo>
                  <a:pt x="2556" y="1930"/>
                </a:lnTo>
                <a:lnTo>
                  <a:pt x="2568" y="1939"/>
                </a:lnTo>
                <a:lnTo>
                  <a:pt x="2580" y="1948"/>
                </a:lnTo>
                <a:lnTo>
                  <a:pt x="2592" y="1956"/>
                </a:lnTo>
                <a:lnTo>
                  <a:pt x="2605" y="1963"/>
                </a:lnTo>
                <a:lnTo>
                  <a:pt x="2618" y="1969"/>
                </a:lnTo>
                <a:lnTo>
                  <a:pt x="2631" y="1975"/>
                </a:lnTo>
                <a:lnTo>
                  <a:pt x="2644" y="1980"/>
                </a:lnTo>
                <a:lnTo>
                  <a:pt x="2658" y="1983"/>
                </a:lnTo>
                <a:lnTo>
                  <a:pt x="2673" y="1988"/>
                </a:lnTo>
                <a:lnTo>
                  <a:pt x="2688" y="1990"/>
                </a:lnTo>
                <a:lnTo>
                  <a:pt x="2702" y="1993"/>
                </a:lnTo>
                <a:lnTo>
                  <a:pt x="2718" y="1995"/>
                </a:lnTo>
                <a:lnTo>
                  <a:pt x="2749" y="1996"/>
                </a:lnTo>
                <a:lnTo>
                  <a:pt x="2781" y="1996"/>
                </a:lnTo>
                <a:lnTo>
                  <a:pt x="2814" y="1995"/>
                </a:lnTo>
                <a:lnTo>
                  <a:pt x="2847" y="1992"/>
                </a:lnTo>
                <a:lnTo>
                  <a:pt x="2881" y="1987"/>
                </a:lnTo>
                <a:lnTo>
                  <a:pt x="2915" y="1981"/>
                </a:lnTo>
                <a:lnTo>
                  <a:pt x="2950" y="1973"/>
                </a:lnTo>
                <a:lnTo>
                  <a:pt x="2984" y="1964"/>
                </a:lnTo>
                <a:lnTo>
                  <a:pt x="3019" y="1956"/>
                </a:lnTo>
                <a:lnTo>
                  <a:pt x="3053" y="1945"/>
                </a:lnTo>
                <a:lnTo>
                  <a:pt x="3059" y="1944"/>
                </a:lnTo>
                <a:lnTo>
                  <a:pt x="3065" y="1939"/>
                </a:lnTo>
                <a:lnTo>
                  <a:pt x="3072" y="1935"/>
                </a:lnTo>
                <a:lnTo>
                  <a:pt x="3079" y="1930"/>
                </a:lnTo>
                <a:lnTo>
                  <a:pt x="3096" y="1916"/>
                </a:lnTo>
                <a:lnTo>
                  <a:pt x="3114" y="1901"/>
                </a:lnTo>
                <a:lnTo>
                  <a:pt x="3133" y="1886"/>
                </a:lnTo>
                <a:lnTo>
                  <a:pt x="3154" y="1873"/>
                </a:lnTo>
                <a:lnTo>
                  <a:pt x="3165" y="1867"/>
                </a:lnTo>
                <a:lnTo>
                  <a:pt x="3177" y="1862"/>
                </a:lnTo>
                <a:lnTo>
                  <a:pt x="3188" y="1859"/>
                </a:lnTo>
                <a:lnTo>
                  <a:pt x="3200" y="1855"/>
                </a:lnTo>
                <a:lnTo>
                  <a:pt x="3246" y="1849"/>
                </a:lnTo>
                <a:lnTo>
                  <a:pt x="3287" y="1844"/>
                </a:lnTo>
                <a:lnTo>
                  <a:pt x="3325" y="1841"/>
                </a:lnTo>
                <a:lnTo>
                  <a:pt x="3364" y="1835"/>
                </a:lnTo>
                <a:lnTo>
                  <a:pt x="3383" y="1830"/>
                </a:lnTo>
                <a:lnTo>
                  <a:pt x="3404" y="1826"/>
                </a:lnTo>
                <a:lnTo>
                  <a:pt x="3424" y="1821"/>
                </a:lnTo>
                <a:lnTo>
                  <a:pt x="3445" y="1813"/>
                </a:lnTo>
                <a:lnTo>
                  <a:pt x="3468" y="1805"/>
                </a:lnTo>
                <a:lnTo>
                  <a:pt x="3492" y="1794"/>
                </a:lnTo>
                <a:lnTo>
                  <a:pt x="3518" y="1784"/>
                </a:lnTo>
                <a:lnTo>
                  <a:pt x="3544" y="1769"/>
                </a:lnTo>
                <a:lnTo>
                  <a:pt x="3557" y="1763"/>
                </a:lnTo>
                <a:lnTo>
                  <a:pt x="3570" y="1760"/>
                </a:lnTo>
                <a:lnTo>
                  <a:pt x="3583" y="1756"/>
                </a:lnTo>
                <a:lnTo>
                  <a:pt x="3596" y="1754"/>
                </a:lnTo>
                <a:lnTo>
                  <a:pt x="3623" y="1752"/>
                </a:lnTo>
                <a:lnTo>
                  <a:pt x="3652" y="1752"/>
                </a:lnTo>
                <a:lnTo>
                  <a:pt x="3680" y="1752"/>
                </a:lnTo>
                <a:lnTo>
                  <a:pt x="3709" y="1753"/>
                </a:lnTo>
                <a:lnTo>
                  <a:pt x="3739" y="1753"/>
                </a:lnTo>
                <a:lnTo>
                  <a:pt x="3767" y="1750"/>
                </a:lnTo>
                <a:lnTo>
                  <a:pt x="3783" y="1747"/>
                </a:lnTo>
                <a:lnTo>
                  <a:pt x="3798" y="1741"/>
                </a:lnTo>
                <a:lnTo>
                  <a:pt x="3812" y="1733"/>
                </a:lnTo>
                <a:lnTo>
                  <a:pt x="3827" y="1724"/>
                </a:lnTo>
                <a:lnTo>
                  <a:pt x="3840" y="1717"/>
                </a:lnTo>
                <a:lnTo>
                  <a:pt x="3853" y="1709"/>
                </a:lnTo>
                <a:lnTo>
                  <a:pt x="3866" y="1703"/>
                </a:lnTo>
                <a:lnTo>
                  <a:pt x="3879" y="1699"/>
                </a:lnTo>
                <a:lnTo>
                  <a:pt x="3892" y="1698"/>
                </a:lnTo>
                <a:lnTo>
                  <a:pt x="3905" y="1697"/>
                </a:lnTo>
                <a:lnTo>
                  <a:pt x="3918" y="1697"/>
                </a:lnTo>
                <a:lnTo>
                  <a:pt x="3930" y="1697"/>
                </a:lnTo>
                <a:lnTo>
                  <a:pt x="3954" y="1699"/>
                </a:lnTo>
                <a:lnTo>
                  <a:pt x="3978" y="1703"/>
                </a:lnTo>
                <a:lnTo>
                  <a:pt x="4025" y="1714"/>
                </a:lnTo>
                <a:lnTo>
                  <a:pt x="4073" y="1725"/>
                </a:lnTo>
                <a:lnTo>
                  <a:pt x="4096" y="1731"/>
                </a:lnTo>
                <a:lnTo>
                  <a:pt x="4121" y="1734"/>
                </a:lnTo>
                <a:lnTo>
                  <a:pt x="4134" y="1735"/>
                </a:lnTo>
                <a:lnTo>
                  <a:pt x="4147" y="1736"/>
                </a:lnTo>
                <a:lnTo>
                  <a:pt x="4161" y="1736"/>
                </a:lnTo>
                <a:lnTo>
                  <a:pt x="4174" y="1735"/>
                </a:lnTo>
                <a:lnTo>
                  <a:pt x="4188" y="1734"/>
                </a:lnTo>
                <a:lnTo>
                  <a:pt x="4201" y="1731"/>
                </a:lnTo>
                <a:lnTo>
                  <a:pt x="4215" y="1728"/>
                </a:lnTo>
                <a:lnTo>
                  <a:pt x="4231" y="1723"/>
                </a:lnTo>
                <a:lnTo>
                  <a:pt x="4245" y="1718"/>
                </a:lnTo>
                <a:lnTo>
                  <a:pt x="4260" y="1711"/>
                </a:lnTo>
                <a:lnTo>
                  <a:pt x="4277" y="1704"/>
                </a:lnTo>
                <a:lnTo>
                  <a:pt x="4292" y="1696"/>
                </a:lnTo>
                <a:lnTo>
                  <a:pt x="4303" y="1690"/>
                </a:lnTo>
                <a:lnTo>
                  <a:pt x="4315" y="1685"/>
                </a:lnTo>
                <a:lnTo>
                  <a:pt x="4326" y="1683"/>
                </a:lnTo>
                <a:lnTo>
                  <a:pt x="4336" y="1680"/>
                </a:lnTo>
                <a:lnTo>
                  <a:pt x="4348" y="1678"/>
                </a:lnTo>
                <a:lnTo>
                  <a:pt x="4360" y="1677"/>
                </a:lnTo>
                <a:lnTo>
                  <a:pt x="4372" y="1677"/>
                </a:lnTo>
                <a:lnTo>
                  <a:pt x="4385" y="1678"/>
                </a:lnTo>
                <a:lnTo>
                  <a:pt x="4410" y="1680"/>
                </a:lnTo>
                <a:lnTo>
                  <a:pt x="4436" y="1684"/>
                </a:lnTo>
                <a:lnTo>
                  <a:pt x="4462" y="1690"/>
                </a:lnTo>
                <a:lnTo>
                  <a:pt x="4490" y="1695"/>
                </a:lnTo>
                <a:lnTo>
                  <a:pt x="4518" y="1700"/>
                </a:lnTo>
                <a:lnTo>
                  <a:pt x="4548" y="1705"/>
                </a:lnTo>
                <a:lnTo>
                  <a:pt x="4578" y="1708"/>
                </a:lnTo>
                <a:lnTo>
                  <a:pt x="4609" y="1709"/>
                </a:lnTo>
                <a:lnTo>
                  <a:pt x="4624" y="1709"/>
                </a:lnTo>
                <a:lnTo>
                  <a:pt x="4641" y="1708"/>
                </a:lnTo>
                <a:lnTo>
                  <a:pt x="4656" y="1705"/>
                </a:lnTo>
                <a:lnTo>
                  <a:pt x="4673" y="1703"/>
                </a:lnTo>
                <a:lnTo>
                  <a:pt x="4688" y="1699"/>
                </a:lnTo>
                <a:lnTo>
                  <a:pt x="4705" y="1695"/>
                </a:lnTo>
                <a:lnTo>
                  <a:pt x="4723" y="1689"/>
                </a:lnTo>
                <a:lnTo>
                  <a:pt x="4739" y="1681"/>
                </a:lnTo>
                <a:lnTo>
                  <a:pt x="4752" y="1677"/>
                </a:lnTo>
                <a:lnTo>
                  <a:pt x="4765" y="1674"/>
                </a:lnTo>
                <a:lnTo>
                  <a:pt x="4780" y="1674"/>
                </a:lnTo>
                <a:lnTo>
                  <a:pt x="4794" y="1676"/>
                </a:lnTo>
                <a:lnTo>
                  <a:pt x="4808" y="1678"/>
                </a:lnTo>
                <a:lnTo>
                  <a:pt x="4822" y="1683"/>
                </a:lnTo>
                <a:lnTo>
                  <a:pt x="4837" y="1687"/>
                </a:lnTo>
                <a:lnTo>
                  <a:pt x="4851" y="1692"/>
                </a:lnTo>
                <a:lnTo>
                  <a:pt x="4880" y="1704"/>
                </a:lnTo>
                <a:lnTo>
                  <a:pt x="4906" y="1716"/>
                </a:lnTo>
                <a:lnTo>
                  <a:pt x="4918" y="1721"/>
                </a:lnTo>
                <a:lnTo>
                  <a:pt x="4929" y="1724"/>
                </a:lnTo>
                <a:lnTo>
                  <a:pt x="4939" y="1727"/>
                </a:lnTo>
                <a:lnTo>
                  <a:pt x="4948" y="1728"/>
                </a:lnTo>
                <a:lnTo>
                  <a:pt x="4962" y="1728"/>
                </a:lnTo>
                <a:lnTo>
                  <a:pt x="4976" y="1727"/>
                </a:lnTo>
                <a:lnTo>
                  <a:pt x="4992" y="1724"/>
                </a:lnTo>
                <a:lnTo>
                  <a:pt x="5009" y="1721"/>
                </a:lnTo>
                <a:lnTo>
                  <a:pt x="5026" y="1717"/>
                </a:lnTo>
                <a:lnTo>
                  <a:pt x="5041" y="1711"/>
                </a:lnTo>
                <a:lnTo>
                  <a:pt x="5057" y="1706"/>
                </a:lnTo>
                <a:lnTo>
                  <a:pt x="5070" y="1700"/>
                </a:lnTo>
                <a:lnTo>
                  <a:pt x="5072" y="1699"/>
                </a:lnTo>
                <a:lnTo>
                  <a:pt x="5074" y="1699"/>
                </a:lnTo>
                <a:lnTo>
                  <a:pt x="5077" y="1699"/>
                </a:lnTo>
                <a:lnTo>
                  <a:pt x="5080" y="1700"/>
                </a:lnTo>
                <a:lnTo>
                  <a:pt x="5087" y="1704"/>
                </a:lnTo>
                <a:lnTo>
                  <a:pt x="5095" y="1708"/>
                </a:lnTo>
                <a:lnTo>
                  <a:pt x="5102" y="1712"/>
                </a:lnTo>
                <a:lnTo>
                  <a:pt x="5109" y="1717"/>
                </a:lnTo>
                <a:lnTo>
                  <a:pt x="5117" y="1721"/>
                </a:lnTo>
                <a:lnTo>
                  <a:pt x="5124" y="1724"/>
                </a:lnTo>
                <a:lnTo>
                  <a:pt x="5133" y="1724"/>
                </a:lnTo>
                <a:lnTo>
                  <a:pt x="5143" y="1723"/>
                </a:lnTo>
                <a:lnTo>
                  <a:pt x="5154" y="1722"/>
                </a:lnTo>
                <a:lnTo>
                  <a:pt x="5166" y="1718"/>
                </a:lnTo>
                <a:lnTo>
                  <a:pt x="5190" y="1711"/>
                </a:lnTo>
                <a:lnTo>
                  <a:pt x="5216" y="1703"/>
                </a:lnTo>
                <a:lnTo>
                  <a:pt x="5241" y="1695"/>
                </a:lnTo>
                <a:lnTo>
                  <a:pt x="5262" y="1690"/>
                </a:lnTo>
                <a:lnTo>
                  <a:pt x="5272" y="1689"/>
                </a:lnTo>
                <a:lnTo>
                  <a:pt x="5280" y="1689"/>
                </a:lnTo>
                <a:lnTo>
                  <a:pt x="5287" y="1691"/>
                </a:lnTo>
                <a:lnTo>
                  <a:pt x="5292" y="1695"/>
                </a:lnTo>
                <a:lnTo>
                  <a:pt x="5303" y="1704"/>
                </a:lnTo>
                <a:lnTo>
                  <a:pt x="5314" y="1711"/>
                </a:lnTo>
                <a:lnTo>
                  <a:pt x="5325" y="1718"/>
                </a:lnTo>
                <a:lnTo>
                  <a:pt x="5338" y="1724"/>
                </a:lnTo>
                <a:lnTo>
                  <a:pt x="5350" y="1728"/>
                </a:lnTo>
                <a:lnTo>
                  <a:pt x="5363" y="1731"/>
                </a:lnTo>
                <a:lnTo>
                  <a:pt x="5376" y="1734"/>
                </a:lnTo>
                <a:lnTo>
                  <a:pt x="5389" y="1734"/>
                </a:lnTo>
                <a:lnTo>
                  <a:pt x="5402" y="1734"/>
                </a:lnTo>
                <a:lnTo>
                  <a:pt x="5415" y="1731"/>
                </a:lnTo>
                <a:lnTo>
                  <a:pt x="5430" y="1729"/>
                </a:lnTo>
                <a:lnTo>
                  <a:pt x="5444" y="1725"/>
                </a:lnTo>
                <a:lnTo>
                  <a:pt x="5458" y="1721"/>
                </a:lnTo>
                <a:lnTo>
                  <a:pt x="5471" y="1715"/>
                </a:lnTo>
                <a:lnTo>
                  <a:pt x="5486" y="1709"/>
                </a:lnTo>
                <a:lnTo>
                  <a:pt x="5500" y="1700"/>
                </a:lnTo>
                <a:lnTo>
                  <a:pt x="5541" y="1678"/>
                </a:lnTo>
                <a:lnTo>
                  <a:pt x="5582" y="1654"/>
                </a:lnTo>
                <a:lnTo>
                  <a:pt x="5622" y="1633"/>
                </a:lnTo>
                <a:lnTo>
                  <a:pt x="5661" y="1610"/>
                </a:lnTo>
                <a:lnTo>
                  <a:pt x="5701" y="1586"/>
                </a:lnTo>
                <a:lnTo>
                  <a:pt x="5739" y="1561"/>
                </a:lnTo>
                <a:lnTo>
                  <a:pt x="5758" y="1548"/>
                </a:lnTo>
                <a:lnTo>
                  <a:pt x="5776" y="1534"/>
                </a:lnTo>
                <a:lnTo>
                  <a:pt x="5793" y="1519"/>
                </a:lnTo>
                <a:lnTo>
                  <a:pt x="5811" y="1503"/>
                </a:lnTo>
                <a:lnTo>
                  <a:pt x="5821" y="1493"/>
                </a:lnTo>
                <a:lnTo>
                  <a:pt x="5830" y="1479"/>
                </a:lnTo>
                <a:lnTo>
                  <a:pt x="5837" y="1464"/>
                </a:lnTo>
                <a:lnTo>
                  <a:pt x="5846" y="1446"/>
                </a:lnTo>
                <a:lnTo>
                  <a:pt x="5859" y="1407"/>
                </a:lnTo>
                <a:lnTo>
                  <a:pt x="5871" y="1365"/>
                </a:lnTo>
                <a:lnTo>
                  <a:pt x="5881" y="1325"/>
                </a:lnTo>
                <a:lnTo>
                  <a:pt x="5891" y="1289"/>
                </a:lnTo>
                <a:lnTo>
                  <a:pt x="5896" y="1275"/>
                </a:lnTo>
                <a:lnTo>
                  <a:pt x="5899" y="1263"/>
                </a:lnTo>
                <a:lnTo>
                  <a:pt x="5904" y="1254"/>
                </a:lnTo>
                <a:lnTo>
                  <a:pt x="5907" y="1248"/>
                </a:lnTo>
                <a:lnTo>
                  <a:pt x="5948" y="1212"/>
                </a:lnTo>
                <a:lnTo>
                  <a:pt x="5986" y="1178"/>
                </a:lnTo>
                <a:lnTo>
                  <a:pt x="6023" y="1143"/>
                </a:lnTo>
                <a:lnTo>
                  <a:pt x="6058" y="1108"/>
                </a:lnTo>
                <a:lnTo>
                  <a:pt x="6092" y="1073"/>
                </a:lnTo>
                <a:lnTo>
                  <a:pt x="6123" y="1039"/>
                </a:lnTo>
                <a:lnTo>
                  <a:pt x="6152" y="1003"/>
                </a:lnTo>
                <a:lnTo>
                  <a:pt x="6181" y="966"/>
                </a:lnTo>
                <a:lnTo>
                  <a:pt x="6193" y="947"/>
                </a:lnTo>
                <a:lnTo>
                  <a:pt x="6206" y="928"/>
                </a:lnTo>
                <a:lnTo>
                  <a:pt x="6218" y="909"/>
                </a:lnTo>
                <a:lnTo>
                  <a:pt x="6228" y="890"/>
                </a:lnTo>
                <a:lnTo>
                  <a:pt x="6239" y="870"/>
                </a:lnTo>
                <a:lnTo>
                  <a:pt x="6250" y="850"/>
                </a:lnTo>
                <a:lnTo>
                  <a:pt x="6259" y="828"/>
                </a:lnTo>
                <a:lnTo>
                  <a:pt x="6269" y="807"/>
                </a:lnTo>
                <a:lnTo>
                  <a:pt x="6277" y="786"/>
                </a:lnTo>
                <a:lnTo>
                  <a:pt x="6284" y="763"/>
                </a:lnTo>
                <a:lnTo>
                  <a:pt x="6291" y="740"/>
                </a:lnTo>
                <a:lnTo>
                  <a:pt x="6298" y="718"/>
                </a:lnTo>
                <a:lnTo>
                  <a:pt x="6303" y="694"/>
                </a:lnTo>
                <a:lnTo>
                  <a:pt x="6309" y="669"/>
                </a:lnTo>
                <a:lnTo>
                  <a:pt x="6313" y="644"/>
                </a:lnTo>
                <a:lnTo>
                  <a:pt x="6317" y="618"/>
                </a:lnTo>
                <a:lnTo>
                  <a:pt x="6316" y="612"/>
                </a:lnTo>
                <a:lnTo>
                  <a:pt x="6314" y="605"/>
                </a:lnTo>
                <a:lnTo>
                  <a:pt x="6310" y="598"/>
                </a:lnTo>
                <a:lnTo>
                  <a:pt x="6304" y="589"/>
                </a:lnTo>
                <a:lnTo>
                  <a:pt x="6289" y="569"/>
                </a:lnTo>
                <a:lnTo>
                  <a:pt x="6268" y="545"/>
                </a:lnTo>
                <a:lnTo>
                  <a:pt x="6260" y="537"/>
                </a:lnTo>
                <a:lnTo>
                  <a:pt x="6252" y="530"/>
                </a:lnTo>
                <a:lnTo>
                  <a:pt x="6244" y="523"/>
                </a:lnTo>
                <a:lnTo>
                  <a:pt x="6234" y="517"/>
                </a:lnTo>
                <a:lnTo>
                  <a:pt x="6226" y="512"/>
                </a:lnTo>
                <a:lnTo>
                  <a:pt x="6216" y="507"/>
                </a:lnTo>
                <a:lnTo>
                  <a:pt x="6207" y="504"/>
                </a:lnTo>
                <a:lnTo>
                  <a:pt x="6197" y="500"/>
                </a:lnTo>
                <a:lnTo>
                  <a:pt x="6177" y="494"/>
                </a:lnTo>
                <a:lnTo>
                  <a:pt x="6156" y="491"/>
                </a:lnTo>
                <a:lnTo>
                  <a:pt x="6134" y="488"/>
                </a:lnTo>
                <a:lnTo>
                  <a:pt x="6113" y="487"/>
                </a:lnTo>
                <a:lnTo>
                  <a:pt x="6069" y="487"/>
                </a:lnTo>
                <a:lnTo>
                  <a:pt x="6024" y="488"/>
                </a:lnTo>
                <a:lnTo>
                  <a:pt x="6003" y="490"/>
                </a:lnTo>
                <a:lnTo>
                  <a:pt x="5981" y="490"/>
                </a:lnTo>
                <a:lnTo>
                  <a:pt x="5960" y="488"/>
                </a:lnTo>
                <a:lnTo>
                  <a:pt x="5940" y="486"/>
                </a:lnTo>
                <a:lnTo>
                  <a:pt x="5921" y="485"/>
                </a:lnTo>
                <a:lnTo>
                  <a:pt x="5904" y="484"/>
                </a:lnTo>
                <a:lnTo>
                  <a:pt x="5887" y="484"/>
                </a:lnTo>
                <a:lnTo>
                  <a:pt x="5871" y="484"/>
                </a:lnTo>
                <a:lnTo>
                  <a:pt x="5855" y="485"/>
                </a:lnTo>
                <a:lnTo>
                  <a:pt x="5841" y="487"/>
                </a:lnTo>
                <a:lnTo>
                  <a:pt x="5827" y="490"/>
                </a:lnTo>
                <a:lnTo>
                  <a:pt x="5814" y="493"/>
                </a:lnTo>
                <a:lnTo>
                  <a:pt x="5789" y="500"/>
                </a:lnTo>
                <a:lnTo>
                  <a:pt x="5766" y="510"/>
                </a:lnTo>
                <a:lnTo>
                  <a:pt x="5745" y="519"/>
                </a:lnTo>
                <a:lnTo>
                  <a:pt x="5726" y="530"/>
                </a:lnTo>
                <a:lnTo>
                  <a:pt x="5707" y="540"/>
                </a:lnTo>
                <a:lnTo>
                  <a:pt x="5689" y="549"/>
                </a:lnTo>
                <a:lnTo>
                  <a:pt x="5671" y="557"/>
                </a:lnTo>
                <a:lnTo>
                  <a:pt x="5653" y="563"/>
                </a:lnTo>
                <a:lnTo>
                  <a:pt x="5645" y="566"/>
                </a:lnTo>
                <a:lnTo>
                  <a:pt x="5635" y="567"/>
                </a:lnTo>
                <a:lnTo>
                  <a:pt x="5626" y="568"/>
                </a:lnTo>
                <a:lnTo>
                  <a:pt x="5618" y="568"/>
                </a:lnTo>
                <a:lnTo>
                  <a:pt x="5608" y="567"/>
                </a:lnTo>
                <a:lnTo>
                  <a:pt x="5598" y="564"/>
                </a:lnTo>
                <a:lnTo>
                  <a:pt x="5588" y="562"/>
                </a:lnTo>
                <a:lnTo>
                  <a:pt x="5578" y="559"/>
                </a:lnTo>
                <a:lnTo>
                  <a:pt x="5568" y="555"/>
                </a:lnTo>
                <a:lnTo>
                  <a:pt x="5544" y="551"/>
                </a:lnTo>
                <a:lnTo>
                  <a:pt x="5526" y="551"/>
                </a:lnTo>
                <a:lnTo>
                  <a:pt x="5507" y="550"/>
                </a:lnTo>
                <a:lnTo>
                  <a:pt x="5483" y="551"/>
                </a:lnTo>
                <a:lnTo>
                  <a:pt x="5458" y="555"/>
                </a:lnTo>
                <a:lnTo>
                  <a:pt x="5431" y="561"/>
                </a:lnTo>
                <a:lnTo>
                  <a:pt x="5401" y="568"/>
                </a:lnTo>
                <a:lnTo>
                  <a:pt x="5386" y="574"/>
                </a:lnTo>
                <a:lnTo>
                  <a:pt x="5370" y="580"/>
                </a:lnTo>
                <a:lnTo>
                  <a:pt x="5354" y="586"/>
                </a:lnTo>
                <a:lnTo>
                  <a:pt x="5337" y="594"/>
                </a:lnTo>
                <a:lnTo>
                  <a:pt x="5319" y="603"/>
                </a:lnTo>
                <a:lnTo>
                  <a:pt x="5303" y="612"/>
                </a:lnTo>
                <a:lnTo>
                  <a:pt x="5285" y="623"/>
                </a:lnTo>
                <a:lnTo>
                  <a:pt x="5267" y="635"/>
                </a:lnTo>
                <a:lnTo>
                  <a:pt x="5248" y="648"/>
                </a:lnTo>
                <a:lnTo>
                  <a:pt x="5230" y="662"/>
                </a:lnTo>
                <a:lnTo>
                  <a:pt x="5211" y="677"/>
                </a:lnTo>
                <a:lnTo>
                  <a:pt x="5193" y="694"/>
                </a:lnTo>
                <a:lnTo>
                  <a:pt x="5137" y="658"/>
                </a:lnTo>
                <a:lnTo>
                  <a:pt x="5078" y="623"/>
                </a:lnTo>
                <a:lnTo>
                  <a:pt x="5017" y="588"/>
                </a:lnTo>
                <a:lnTo>
                  <a:pt x="4954" y="554"/>
                </a:lnTo>
                <a:lnTo>
                  <a:pt x="4890" y="522"/>
                </a:lnTo>
                <a:lnTo>
                  <a:pt x="4826" y="492"/>
                </a:lnTo>
                <a:lnTo>
                  <a:pt x="4794" y="479"/>
                </a:lnTo>
                <a:lnTo>
                  <a:pt x="4763" y="466"/>
                </a:lnTo>
                <a:lnTo>
                  <a:pt x="4732" y="454"/>
                </a:lnTo>
                <a:lnTo>
                  <a:pt x="4701" y="444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27" name="Rectangle 59"/>
          <p:cNvSpPr>
            <a:spLocks noChangeArrowheads="1"/>
          </p:cNvSpPr>
          <p:nvPr/>
        </p:nvSpPr>
        <p:spPr bwMode="auto">
          <a:xfrm>
            <a:off x="730250" y="1581150"/>
            <a:ext cx="1954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Decreased Insulin</a:t>
            </a:r>
            <a:b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Secretion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5110" name="Rectangle 38"/>
          <p:cNvSpPr>
            <a:spLocks noChangeArrowheads="1"/>
          </p:cNvSpPr>
          <p:nvPr/>
        </p:nvSpPr>
        <p:spPr bwMode="auto">
          <a:xfrm>
            <a:off x="1568450" y="4960938"/>
            <a:ext cx="1065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515111" name="Rectangle 39"/>
          <p:cNvSpPr>
            <a:spLocks noChangeArrowheads="1"/>
          </p:cNvSpPr>
          <p:nvPr/>
        </p:nvSpPr>
        <p:spPr bwMode="auto">
          <a:xfrm>
            <a:off x="1846263" y="5275263"/>
            <a:ext cx="495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HGP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94" name="Freeform 52"/>
          <p:cNvSpPr>
            <a:spLocks/>
          </p:cNvSpPr>
          <p:nvPr/>
        </p:nvSpPr>
        <p:spPr bwMode="auto">
          <a:xfrm rot="-1475969">
            <a:off x="2141538" y="4160838"/>
            <a:ext cx="1250950" cy="430212"/>
          </a:xfrm>
          <a:custGeom>
            <a:avLst/>
            <a:gdLst>
              <a:gd name="T0" fmla="*/ 0 w 924"/>
              <a:gd name="T1" fmla="*/ 2147483646 h 317"/>
              <a:gd name="T2" fmla="*/ 2147483646 w 924"/>
              <a:gd name="T3" fmla="*/ 2147483646 h 317"/>
              <a:gd name="T4" fmla="*/ 2147483646 w 924"/>
              <a:gd name="T5" fmla="*/ 2147483646 h 317"/>
              <a:gd name="T6" fmla="*/ 2147483646 w 924"/>
              <a:gd name="T7" fmla="*/ 2147483646 h 317"/>
              <a:gd name="T8" fmla="*/ 2147483646 w 924"/>
              <a:gd name="T9" fmla="*/ 2147483646 h 317"/>
              <a:gd name="T10" fmla="*/ 2147483646 w 924"/>
              <a:gd name="T11" fmla="*/ 2147483646 h 317"/>
              <a:gd name="T12" fmla="*/ 2147483646 w 924"/>
              <a:gd name="T13" fmla="*/ 2147483646 h 317"/>
              <a:gd name="T14" fmla="*/ 2147483646 w 924"/>
              <a:gd name="T15" fmla="*/ 2147483646 h 317"/>
              <a:gd name="T16" fmla="*/ 2147483646 w 924"/>
              <a:gd name="T17" fmla="*/ 0 h 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4"/>
              <a:gd name="T28" fmla="*/ 0 h 317"/>
              <a:gd name="T29" fmla="*/ 924 w 924"/>
              <a:gd name="T30" fmla="*/ 317 h 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4" h="317">
                <a:moveTo>
                  <a:pt x="0" y="315"/>
                </a:moveTo>
                <a:cubicBezTo>
                  <a:pt x="27" y="305"/>
                  <a:pt x="119" y="259"/>
                  <a:pt x="168" y="259"/>
                </a:cubicBezTo>
                <a:cubicBezTo>
                  <a:pt x="216" y="258"/>
                  <a:pt x="264" y="317"/>
                  <a:pt x="291" y="311"/>
                </a:cubicBezTo>
                <a:cubicBezTo>
                  <a:pt x="317" y="304"/>
                  <a:pt x="295" y="229"/>
                  <a:pt x="330" y="218"/>
                </a:cubicBezTo>
                <a:cubicBezTo>
                  <a:pt x="365" y="206"/>
                  <a:pt x="469" y="253"/>
                  <a:pt x="503" y="241"/>
                </a:cubicBezTo>
                <a:cubicBezTo>
                  <a:pt x="537" y="229"/>
                  <a:pt x="498" y="156"/>
                  <a:pt x="531" y="147"/>
                </a:cubicBezTo>
                <a:cubicBezTo>
                  <a:pt x="564" y="137"/>
                  <a:pt x="669" y="190"/>
                  <a:pt x="703" y="184"/>
                </a:cubicBezTo>
                <a:cubicBezTo>
                  <a:pt x="737" y="178"/>
                  <a:pt x="701" y="142"/>
                  <a:pt x="738" y="111"/>
                </a:cubicBezTo>
                <a:cubicBezTo>
                  <a:pt x="775" y="81"/>
                  <a:pt x="886" y="23"/>
                  <a:pt x="924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99343" name="Rectangle 60"/>
          <p:cNvSpPr>
            <a:spLocks noChangeArrowheads="1"/>
          </p:cNvSpPr>
          <p:nvPr/>
        </p:nvSpPr>
        <p:spPr bwMode="auto">
          <a:xfrm>
            <a:off x="-139700" y="2589213"/>
            <a:ext cx="2154238" cy="246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Islet–</a:t>
            </a: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MS PGothic" pitchFamily="34" charset="-128"/>
                <a:cs typeface="+mn-cs"/>
              </a:rPr>
              <a:t>a </a:t>
            </a: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cell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" charset="0"/>
              <a:ea typeface="MS PGothic" pitchFamily="34" charset="-128"/>
              <a:cs typeface="+mn-cs"/>
            </a:endParaRPr>
          </a:p>
        </p:txBody>
      </p:sp>
      <p:sp>
        <p:nvSpPr>
          <p:cNvPr id="515133" name="Rectangle 61"/>
          <p:cNvSpPr>
            <a:spLocks noChangeArrowheads="1"/>
          </p:cNvSpPr>
          <p:nvPr/>
        </p:nvSpPr>
        <p:spPr bwMode="auto">
          <a:xfrm>
            <a:off x="260350" y="4411663"/>
            <a:ext cx="10652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  <a:b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Glucagon</a:t>
            </a:r>
            <a:b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Secretion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97" name="Freeform 62"/>
          <p:cNvSpPr>
            <a:spLocks/>
          </p:cNvSpPr>
          <p:nvPr/>
        </p:nvSpPr>
        <p:spPr bwMode="auto">
          <a:xfrm rot="18357658" flipV="1">
            <a:off x="2034382" y="3501231"/>
            <a:ext cx="711200" cy="500063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34" name="Rectangle 166"/>
          <p:cNvSpPr>
            <a:spLocks noChangeArrowheads="1"/>
          </p:cNvSpPr>
          <p:nvPr/>
        </p:nvSpPr>
        <p:spPr bwMode="auto">
          <a:xfrm>
            <a:off x="2103438" y="407988"/>
            <a:ext cx="5557837" cy="657225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OMINOUS OCTET</a:t>
            </a:r>
          </a:p>
        </p:txBody>
      </p:sp>
      <p:sp>
        <p:nvSpPr>
          <p:cNvPr id="430099" name="Freeform 177"/>
          <p:cNvSpPr>
            <a:spLocks/>
          </p:cNvSpPr>
          <p:nvPr/>
        </p:nvSpPr>
        <p:spPr bwMode="auto">
          <a:xfrm>
            <a:off x="7224713" y="3173413"/>
            <a:ext cx="1379537" cy="1771650"/>
          </a:xfrm>
          <a:custGeom>
            <a:avLst/>
            <a:gdLst>
              <a:gd name="T0" fmla="*/ 2147483646 w 978"/>
              <a:gd name="T1" fmla="*/ 2147483646 h 1255"/>
              <a:gd name="T2" fmla="*/ 2147483646 w 978"/>
              <a:gd name="T3" fmla="*/ 2147483646 h 1255"/>
              <a:gd name="T4" fmla="*/ 2147483646 w 978"/>
              <a:gd name="T5" fmla="*/ 2147483646 h 1255"/>
              <a:gd name="T6" fmla="*/ 2147483646 w 978"/>
              <a:gd name="T7" fmla="*/ 2147483646 h 1255"/>
              <a:gd name="T8" fmla="*/ 2147483646 w 978"/>
              <a:gd name="T9" fmla="*/ 2147483646 h 1255"/>
              <a:gd name="T10" fmla="*/ 2147483646 w 978"/>
              <a:gd name="T11" fmla="*/ 2147483646 h 1255"/>
              <a:gd name="T12" fmla="*/ 2147483646 w 978"/>
              <a:gd name="T13" fmla="*/ 2147483646 h 1255"/>
              <a:gd name="T14" fmla="*/ 2147483646 w 978"/>
              <a:gd name="T15" fmla="*/ 2147483646 h 1255"/>
              <a:gd name="T16" fmla="*/ 2147483646 w 978"/>
              <a:gd name="T17" fmla="*/ 2147483646 h 1255"/>
              <a:gd name="T18" fmla="*/ 2147483646 w 978"/>
              <a:gd name="T19" fmla="*/ 2147483646 h 1255"/>
              <a:gd name="T20" fmla="*/ 2147483646 w 978"/>
              <a:gd name="T21" fmla="*/ 2147483646 h 1255"/>
              <a:gd name="T22" fmla="*/ 2147483646 w 978"/>
              <a:gd name="T23" fmla="*/ 2147483646 h 1255"/>
              <a:gd name="T24" fmla="*/ 2147483646 w 978"/>
              <a:gd name="T25" fmla="*/ 2147483646 h 1255"/>
              <a:gd name="T26" fmla="*/ 2147483646 w 978"/>
              <a:gd name="T27" fmla="*/ 2147483646 h 1255"/>
              <a:gd name="T28" fmla="*/ 2147483646 w 978"/>
              <a:gd name="T29" fmla="*/ 2147483646 h 1255"/>
              <a:gd name="T30" fmla="*/ 2147483646 w 978"/>
              <a:gd name="T31" fmla="*/ 2147483646 h 1255"/>
              <a:gd name="T32" fmla="*/ 2147483646 w 978"/>
              <a:gd name="T33" fmla="*/ 2147483646 h 1255"/>
              <a:gd name="T34" fmla="*/ 2147483646 w 978"/>
              <a:gd name="T35" fmla="*/ 2147483646 h 1255"/>
              <a:gd name="T36" fmla="*/ 2147483646 w 978"/>
              <a:gd name="T37" fmla="*/ 2147483646 h 1255"/>
              <a:gd name="T38" fmla="*/ 2147483646 w 978"/>
              <a:gd name="T39" fmla="*/ 2147483646 h 1255"/>
              <a:gd name="T40" fmla="*/ 2147483646 w 978"/>
              <a:gd name="T41" fmla="*/ 2147483646 h 1255"/>
              <a:gd name="T42" fmla="*/ 2147483646 w 978"/>
              <a:gd name="T43" fmla="*/ 2147483646 h 12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78"/>
              <a:gd name="T67" fmla="*/ 0 h 1255"/>
              <a:gd name="T68" fmla="*/ 978 w 978"/>
              <a:gd name="T69" fmla="*/ 1255 h 12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78" h="1255">
                <a:moveTo>
                  <a:pt x="386" y="436"/>
                </a:moveTo>
                <a:cubicBezTo>
                  <a:pt x="408" y="393"/>
                  <a:pt x="280" y="456"/>
                  <a:pt x="234" y="431"/>
                </a:cubicBezTo>
                <a:cubicBezTo>
                  <a:pt x="188" y="406"/>
                  <a:pt x="117" y="345"/>
                  <a:pt x="112" y="287"/>
                </a:cubicBezTo>
                <a:cubicBezTo>
                  <a:pt x="107" y="229"/>
                  <a:pt x="146" y="127"/>
                  <a:pt x="202" y="81"/>
                </a:cubicBezTo>
                <a:cubicBezTo>
                  <a:pt x="258" y="35"/>
                  <a:pt x="354" y="0"/>
                  <a:pt x="445" y="9"/>
                </a:cubicBezTo>
                <a:cubicBezTo>
                  <a:pt x="536" y="18"/>
                  <a:pt x="664" y="56"/>
                  <a:pt x="746" y="135"/>
                </a:cubicBezTo>
                <a:cubicBezTo>
                  <a:pt x="828" y="214"/>
                  <a:pt x="901" y="365"/>
                  <a:pt x="935" y="481"/>
                </a:cubicBezTo>
                <a:cubicBezTo>
                  <a:pt x="969" y="597"/>
                  <a:pt x="978" y="731"/>
                  <a:pt x="953" y="831"/>
                </a:cubicBezTo>
                <a:cubicBezTo>
                  <a:pt x="928" y="931"/>
                  <a:pt x="865" y="1021"/>
                  <a:pt x="786" y="1083"/>
                </a:cubicBezTo>
                <a:cubicBezTo>
                  <a:pt x="707" y="1145"/>
                  <a:pt x="573" y="1199"/>
                  <a:pt x="481" y="1204"/>
                </a:cubicBezTo>
                <a:cubicBezTo>
                  <a:pt x="389" y="1209"/>
                  <a:pt x="290" y="1166"/>
                  <a:pt x="234" y="1114"/>
                </a:cubicBezTo>
                <a:cubicBezTo>
                  <a:pt x="178" y="1062"/>
                  <a:pt x="116" y="940"/>
                  <a:pt x="144" y="894"/>
                </a:cubicBezTo>
                <a:cubicBezTo>
                  <a:pt x="172" y="848"/>
                  <a:pt x="361" y="862"/>
                  <a:pt x="404" y="840"/>
                </a:cubicBezTo>
                <a:cubicBezTo>
                  <a:pt x="447" y="818"/>
                  <a:pt x="429" y="775"/>
                  <a:pt x="404" y="759"/>
                </a:cubicBezTo>
                <a:cubicBezTo>
                  <a:pt x="379" y="743"/>
                  <a:pt x="302" y="733"/>
                  <a:pt x="256" y="746"/>
                </a:cubicBezTo>
                <a:cubicBezTo>
                  <a:pt x="210" y="759"/>
                  <a:pt x="155" y="794"/>
                  <a:pt x="126" y="836"/>
                </a:cubicBezTo>
                <a:cubicBezTo>
                  <a:pt x="97" y="878"/>
                  <a:pt x="83" y="933"/>
                  <a:pt x="81" y="997"/>
                </a:cubicBezTo>
                <a:cubicBezTo>
                  <a:pt x="79" y="1061"/>
                  <a:pt x="117" y="1189"/>
                  <a:pt x="112" y="1222"/>
                </a:cubicBezTo>
                <a:cubicBezTo>
                  <a:pt x="107" y="1255"/>
                  <a:pt x="66" y="1245"/>
                  <a:pt x="49" y="1195"/>
                </a:cubicBezTo>
                <a:cubicBezTo>
                  <a:pt x="32" y="1145"/>
                  <a:pt x="0" y="1006"/>
                  <a:pt x="9" y="921"/>
                </a:cubicBezTo>
                <a:cubicBezTo>
                  <a:pt x="18" y="836"/>
                  <a:pt x="41" y="766"/>
                  <a:pt x="103" y="687"/>
                </a:cubicBezTo>
                <a:cubicBezTo>
                  <a:pt x="165" y="608"/>
                  <a:pt x="364" y="479"/>
                  <a:pt x="386" y="436"/>
                </a:cubicBezTo>
                <a:close/>
              </a:path>
            </a:pathLst>
          </a:custGeom>
          <a:solidFill>
            <a:srgbClr val="D26969"/>
          </a:solidFill>
          <a:ln w="1905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36" name="Rectangle 50"/>
          <p:cNvSpPr>
            <a:spLocks noChangeArrowheads="1"/>
          </p:cNvSpPr>
          <p:nvPr/>
        </p:nvSpPr>
        <p:spPr bwMode="auto">
          <a:xfrm>
            <a:off x="7264400" y="1846263"/>
            <a:ext cx="1063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Increased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0101" name="Freeform 51"/>
          <p:cNvSpPr>
            <a:spLocks/>
          </p:cNvSpPr>
          <p:nvPr/>
        </p:nvSpPr>
        <p:spPr bwMode="auto">
          <a:xfrm>
            <a:off x="5934075" y="2328863"/>
            <a:ext cx="925513" cy="850900"/>
          </a:xfrm>
          <a:custGeom>
            <a:avLst/>
            <a:gdLst>
              <a:gd name="T0" fmla="*/ 2147483646 w 686"/>
              <a:gd name="T1" fmla="*/ 0 h 629"/>
              <a:gd name="T2" fmla="*/ 2147483646 w 686"/>
              <a:gd name="T3" fmla="*/ 2147483646 h 629"/>
              <a:gd name="T4" fmla="*/ 2147483646 w 686"/>
              <a:gd name="T5" fmla="*/ 2147483646 h 629"/>
              <a:gd name="T6" fmla="*/ 2147483646 w 686"/>
              <a:gd name="T7" fmla="*/ 2147483646 h 629"/>
              <a:gd name="T8" fmla="*/ 2147483646 w 686"/>
              <a:gd name="T9" fmla="*/ 2147483646 h 629"/>
              <a:gd name="T10" fmla="*/ 2147483646 w 686"/>
              <a:gd name="T11" fmla="*/ 2147483646 h 629"/>
              <a:gd name="T12" fmla="*/ 2147483646 w 686"/>
              <a:gd name="T13" fmla="*/ 2147483646 h 629"/>
              <a:gd name="T14" fmla="*/ 2147483646 w 686"/>
              <a:gd name="T15" fmla="*/ 2147483646 h 629"/>
              <a:gd name="T16" fmla="*/ 0 w 686"/>
              <a:gd name="T17" fmla="*/ 2147483646 h 6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6"/>
              <a:gd name="T28" fmla="*/ 0 h 629"/>
              <a:gd name="T29" fmla="*/ 686 w 686"/>
              <a:gd name="T30" fmla="*/ 629 h 6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6" h="629">
                <a:moveTo>
                  <a:pt x="648" y="0"/>
                </a:moveTo>
                <a:cubicBezTo>
                  <a:pt x="667" y="43"/>
                  <a:pt x="686" y="86"/>
                  <a:pt x="661" y="108"/>
                </a:cubicBezTo>
                <a:cubicBezTo>
                  <a:pt x="635" y="131"/>
                  <a:pt x="526" y="112"/>
                  <a:pt x="498" y="135"/>
                </a:cubicBezTo>
                <a:cubicBezTo>
                  <a:pt x="469" y="161"/>
                  <a:pt x="518" y="231"/>
                  <a:pt x="490" y="255"/>
                </a:cubicBezTo>
                <a:cubicBezTo>
                  <a:pt x="464" y="279"/>
                  <a:pt x="364" y="257"/>
                  <a:pt x="337" y="281"/>
                </a:cubicBezTo>
                <a:cubicBezTo>
                  <a:pt x="313" y="305"/>
                  <a:pt x="368" y="377"/>
                  <a:pt x="341" y="398"/>
                </a:cubicBezTo>
                <a:cubicBezTo>
                  <a:pt x="316" y="419"/>
                  <a:pt x="212" y="391"/>
                  <a:pt x="185" y="408"/>
                </a:cubicBezTo>
                <a:cubicBezTo>
                  <a:pt x="159" y="426"/>
                  <a:pt x="208" y="467"/>
                  <a:pt x="177" y="504"/>
                </a:cubicBezTo>
                <a:cubicBezTo>
                  <a:pt x="146" y="541"/>
                  <a:pt x="37" y="603"/>
                  <a:pt x="0" y="629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102" name="Freeform 53"/>
          <p:cNvSpPr>
            <a:spLocks/>
          </p:cNvSpPr>
          <p:nvPr/>
        </p:nvSpPr>
        <p:spPr bwMode="auto">
          <a:xfrm rot="1964039">
            <a:off x="5753100" y="4222750"/>
            <a:ext cx="1203325" cy="517525"/>
          </a:xfrm>
          <a:custGeom>
            <a:avLst/>
            <a:gdLst>
              <a:gd name="T0" fmla="*/ 2147483646 w 891"/>
              <a:gd name="T1" fmla="*/ 2147483646 h 381"/>
              <a:gd name="T2" fmla="*/ 2147483646 w 891"/>
              <a:gd name="T3" fmla="*/ 2147483646 h 381"/>
              <a:gd name="T4" fmla="*/ 2147483646 w 891"/>
              <a:gd name="T5" fmla="*/ 2147483646 h 381"/>
              <a:gd name="T6" fmla="*/ 2147483646 w 891"/>
              <a:gd name="T7" fmla="*/ 2147483646 h 381"/>
              <a:gd name="T8" fmla="*/ 2147483646 w 891"/>
              <a:gd name="T9" fmla="*/ 2147483646 h 381"/>
              <a:gd name="T10" fmla="*/ 2147483646 w 891"/>
              <a:gd name="T11" fmla="*/ 2147483646 h 381"/>
              <a:gd name="T12" fmla="*/ 2147483646 w 891"/>
              <a:gd name="T13" fmla="*/ 2147483646 h 381"/>
              <a:gd name="T14" fmla="*/ 2147483646 w 891"/>
              <a:gd name="T15" fmla="*/ 2147483646 h 381"/>
              <a:gd name="T16" fmla="*/ 0 w 891"/>
              <a:gd name="T17" fmla="*/ 0 h 3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1"/>
              <a:gd name="T28" fmla="*/ 0 h 381"/>
              <a:gd name="T29" fmla="*/ 891 w 891"/>
              <a:gd name="T30" fmla="*/ 381 h 3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1" h="381">
                <a:moveTo>
                  <a:pt x="891" y="381"/>
                </a:moveTo>
                <a:cubicBezTo>
                  <a:pt x="867" y="363"/>
                  <a:pt x="790" y="287"/>
                  <a:pt x="747" y="277"/>
                </a:cubicBezTo>
                <a:cubicBezTo>
                  <a:pt x="703" y="266"/>
                  <a:pt x="655" y="324"/>
                  <a:pt x="630" y="316"/>
                </a:cubicBezTo>
                <a:cubicBezTo>
                  <a:pt x="604" y="307"/>
                  <a:pt x="627" y="235"/>
                  <a:pt x="593" y="223"/>
                </a:cubicBezTo>
                <a:cubicBezTo>
                  <a:pt x="557" y="211"/>
                  <a:pt x="453" y="257"/>
                  <a:pt x="419" y="245"/>
                </a:cubicBezTo>
                <a:cubicBezTo>
                  <a:pt x="385" y="232"/>
                  <a:pt x="425" y="160"/>
                  <a:pt x="392" y="150"/>
                </a:cubicBezTo>
                <a:cubicBezTo>
                  <a:pt x="359" y="141"/>
                  <a:pt x="254" y="193"/>
                  <a:pt x="219" y="186"/>
                </a:cubicBezTo>
                <a:cubicBezTo>
                  <a:pt x="186" y="180"/>
                  <a:pt x="222" y="144"/>
                  <a:pt x="185" y="113"/>
                </a:cubicBezTo>
                <a:cubicBezTo>
                  <a:pt x="148" y="82"/>
                  <a:pt x="38" y="24"/>
                  <a:pt x="0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39" name="Rectangle 54"/>
          <p:cNvSpPr>
            <a:spLocks noChangeArrowheads="1"/>
          </p:cNvSpPr>
          <p:nvPr/>
        </p:nvSpPr>
        <p:spPr bwMode="auto">
          <a:xfrm>
            <a:off x="7327900" y="2105025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Lipolysis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0104" name="Freeform 165"/>
          <p:cNvSpPr>
            <a:spLocks/>
          </p:cNvSpPr>
          <p:nvPr/>
        </p:nvSpPr>
        <p:spPr bwMode="auto">
          <a:xfrm rot="3242342" flipH="1" flipV="1">
            <a:off x="6507163" y="3402012"/>
            <a:ext cx="711200" cy="498475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515248" name="Rectangle 176"/>
          <p:cNvSpPr>
            <a:spLocks noChangeArrowheads="1"/>
          </p:cNvSpPr>
          <p:nvPr/>
        </p:nvSpPr>
        <p:spPr bwMode="auto">
          <a:xfrm>
            <a:off x="7296150" y="3559175"/>
            <a:ext cx="14700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Glucose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Reabsorption</a:t>
            </a: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pic>
        <p:nvPicPr>
          <p:cNvPr id="430106" name="Picture 177" descr="Ominous Octet-slid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844800"/>
            <a:ext cx="17970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603625" y="4146550"/>
            <a:ext cx="1857375" cy="2335213"/>
            <a:chOff x="4054475" y="4237038"/>
            <a:chExt cx="2089372" cy="2625675"/>
          </a:xfrm>
        </p:grpSpPr>
        <p:sp>
          <p:nvSpPr>
            <p:cNvPr id="444447" name="Rectangle 164"/>
            <p:cNvSpPr>
              <a:spLocks noChangeArrowheads="1"/>
            </p:cNvSpPr>
            <p:nvPr/>
          </p:nvSpPr>
          <p:spPr bwMode="auto">
            <a:xfrm>
              <a:off x="4066976" y="6309376"/>
              <a:ext cx="2076871" cy="55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78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Neurotransmitter</a:t>
              </a:r>
              <a:br>
                <a:rPr kumimoji="0" lang="en-US" altLang="en-US" sz="1778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</a:br>
              <a:r>
                <a:rPr kumimoji="0" lang="en-US" altLang="en-US" sz="1778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Dysfunction</a:t>
              </a:r>
              <a:endParaRPr kumimoji="0" lang="en-US" altLang="en-US" sz="177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30112" name="Freeform 177"/>
            <p:cNvSpPr>
              <a:spLocks/>
            </p:cNvSpPr>
            <p:nvPr/>
          </p:nvSpPr>
          <p:spPr bwMode="auto">
            <a:xfrm rot="8642342" flipH="1" flipV="1">
              <a:off x="4298950" y="4237038"/>
              <a:ext cx="800100" cy="561975"/>
            </a:xfrm>
            <a:custGeom>
              <a:avLst/>
              <a:gdLst>
                <a:gd name="T0" fmla="*/ 2147483646 w 767"/>
                <a:gd name="T1" fmla="*/ 2147483646 h 715"/>
                <a:gd name="T2" fmla="*/ 2147483646 w 767"/>
                <a:gd name="T3" fmla="*/ 2147483646 h 715"/>
                <a:gd name="T4" fmla="*/ 2147483646 w 767"/>
                <a:gd name="T5" fmla="*/ 2147483646 h 715"/>
                <a:gd name="T6" fmla="*/ 2147483646 w 767"/>
                <a:gd name="T7" fmla="*/ 2147483646 h 715"/>
                <a:gd name="T8" fmla="*/ 2147483646 w 767"/>
                <a:gd name="T9" fmla="*/ 2147483646 h 715"/>
                <a:gd name="T10" fmla="*/ 2147483646 w 767"/>
                <a:gd name="T11" fmla="*/ 2147483646 h 715"/>
                <a:gd name="T12" fmla="*/ 2147483646 w 767"/>
                <a:gd name="T13" fmla="*/ 2147483646 h 715"/>
                <a:gd name="T14" fmla="*/ 2147483646 w 767"/>
                <a:gd name="T15" fmla="*/ 2147483646 h 715"/>
                <a:gd name="T16" fmla="*/ 2147483646 w 767"/>
                <a:gd name="T17" fmla="*/ 0 h 7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7"/>
                <a:gd name="T28" fmla="*/ 0 h 715"/>
                <a:gd name="T29" fmla="*/ 767 w 767"/>
                <a:gd name="T30" fmla="*/ 715 h 7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7" h="715">
                  <a:moveTo>
                    <a:pt x="31" y="715"/>
                  </a:moveTo>
                  <a:cubicBezTo>
                    <a:pt x="15" y="653"/>
                    <a:pt x="0" y="592"/>
                    <a:pt x="31" y="566"/>
                  </a:cubicBezTo>
                  <a:cubicBezTo>
                    <a:pt x="61" y="539"/>
                    <a:pt x="178" y="583"/>
                    <a:pt x="212" y="555"/>
                  </a:cubicBezTo>
                  <a:cubicBezTo>
                    <a:pt x="245" y="526"/>
                    <a:pt x="202" y="423"/>
                    <a:pt x="234" y="395"/>
                  </a:cubicBezTo>
                  <a:cubicBezTo>
                    <a:pt x="266" y="366"/>
                    <a:pt x="373" y="412"/>
                    <a:pt x="404" y="384"/>
                  </a:cubicBezTo>
                  <a:cubicBezTo>
                    <a:pt x="434" y="355"/>
                    <a:pt x="384" y="248"/>
                    <a:pt x="415" y="224"/>
                  </a:cubicBezTo>
                  <a:cubicBezTo>
                    <a:pt x="445" y="199"/>
                    <a:pt x="554" y="254"/>
                    <a:pt x="586" y="235"/>
                  </a:cubicBezTo>
                  <a:cubicBezTo>
                    <a:pt x="617" y="215"/>
                    <a:pt x="576" y="146"/>
                    <a:pt x="607" y="107"/>
                  </a:cubicBezTo>
                  <a:cubicBezTo>
                    <a:pt x="637" y="67"/>
                    <a:pt x="702" y="33"/>
                    <a:pt x="767" y="0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pic>
          <p:nvPicPr>
            <p:cNvPr id="430113" name="Picture 178" descr="Brain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475" y="4887913"/>
              <a:ext cx="1755775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08" name="Picture 181" descr="Artery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923">
            <a:off x="3843338" y="1589088"/>
            <a:ext cx="18716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45" name="Rectangle 47"/>
          <p:cNvSpPr>
            <a:spLocks noChangeArrowheads="1"/>
          </p:cNvSpPr>
          <p:nvPr/>
        </p:nvSpPr>
        <p:spPr bwMode="auto">
          <a:xfrm>
            <a:off x="6005513" y="5280025"/>
            <a:ext cx="21177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Decreased Glucose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Uptake</a:t>
            </a: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4446" name="TextBox 38"/>
          <p:cNvSpPr txBox="1">
            <a:spLocks noChangeArrowheads="1"/>
          </p:cNvSpPr>
          <p:nvPr/>
        </p:nvSpPr>
        <p:spPr bwMode="auto">
          <a:xfrm>
            <a:off x="6269038" y="6081713"/>
            <a:ext cx="24304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Diabetes 58:773-795, 2009</a:t>
            </a:r>
          </a:p>
        </p:txBody>
      </p:sp>
    </p:spTree>
    <p:custDataLst>
      <p:tags r:id="rId2"/>
    </p:custData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3" name="Picture 186" descr="Musc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005">
            <a:off x="5056204" y="5095875"/>
            <a:ext cx="30876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084" name="Picture 183" descr="Liv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04" y="4829175"/>
            <a:ext cx="18034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085" name="Object 22"/>
          <p:cNvGraphicFramePr>
            <a:graphicFrameLocks noChangeAspect="1"/>
          </p:cNvGraphicFramePr>
          <p:nvPr/>
        </p:nvGraphicFramePr>
        <p:xfrm>
          <a:off x="4240229" y="3327400"/>
          <a:ext cx="7937" cy="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orelDRAW" r:id="rId7" imgW="10094976" imgH="6736080" progId="">
                  <p:embed/>
                </p:oleObj>
              </mc:Choice>
              <mc:Fallback>
                <p:oleObj name="CorelDRAW" r:id="rId7" imgW="10094976" imgH="6736080" progId="">
                  <p:embed/>
                  <p:pic>
                    <p:nvPicPr>
                      <p:cNvPr id="43008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29" y="3327400"/>
                        <a:ext cx="7937" cy="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086" name="Group 40"/>
          <p:cNvGrpSpPr>
            <a:grpSpLocks/>
          </p:cNvGrpSpPr>
          <p:nvPr/>
        </p:nvGrpSpPr>
        <p:grpSpPr bwMode="auto">
          <a:xfrm>
            <a:off x="2484454" y="3057525"/>
            <a:ext cx="3529012" cy="922338"/>
            <a:chOff x="1958" y="1906"/>
            <a:chExt cx="2609" cy="682"/>
          </a:xfrm>
        </p:grpSpPr>
        <p:sp>
          <p:nvSpPr>
            <p:cNvPr id="430114" name="Freeform 41"/>
            <p:cNvSpPr>
              <a:spLocks/>
            </p:cNvSpPr>
            <p:nvPr/>
          </p:nvSpPr>
          <p:spPr bwMode="auto">
            <a:xfrm>
              <a:off x="1973" y="1919"/>
              <a:ext cx="2579" cy="656"/>
            </a:xfrm>
            <a:custGeom>
              <a:avLst/>
              <a:gdLst>
                <a:gd name="T0" fmla="*/ 0 w 6878"/>
                <a:gd name="T1" fmla="*/ 0 h 1966"/>
                <a:gd name="T2" fmla="*/ 0 w 6878"/>
                <a:gd name="T3" fmla="*/ 0 h 1966"/>
                <a:gd name="T4" fmla="*/ 0 w 6878"/>
                <a:gd name="T5" fmla="*/ 0 h 1966"/>
                <a:gd name="T6" fmla="*/ 0 w 6878"/>
                <a:gd name="T7" fmla="*/ 0 h 1966"/>
                <a:gd name="T8" fmla="*/ 0 w 6878"/>
                <a:gd name="T9" fmla="*/ 0 h 1966"/>
                <a:gd name="T10" fmla="*/ 0 w 6878"/>
                <a:gd name="T11" fmla="*/ 0 h 1966"/>
                <a:gd name="T12" fmla="*/ 0 w 6878"/>
                <a:gd name="T13" fmla="*/ 0 h 1966"/>
                <a:gd name="T14" fmla="*/ 0 w 6878"/>
                <a:gd name="T15" fmla="*/ 0 h 1966"/>
                <a:gd name="T16" fmla="*/ 0 w 6878"/>
                <a:gd name="T17" fmla="*/ 0 h 1966"/>
                <a:gd name="T18" fmla="*/ 0 w 6878"/>
                <a:gd name="T19" fmla="*/ 0 h 1966"/>
                <a:gd name="T20" fmla="*/ 0 w 6878"/>
                <a:gd name="T21" fmla="*/ 0 h 1966"/>
                <a:gd name="T22" fmla="*/ 0 w 6878"/>
                <a:gd name="T23" fmla="*/ 0 h 1966"/>
                <a:gd name="T24" fmla="*/ 0 w 6878"/>
                <a:gd name="T25" fmla="*/ 0 h 1966"/>
                <a:gd name="T26" fmla="*/ 0 w 6878"/>
                <a:gd name="T27" fmla="*/ 0 h 1966"/>
                <a:gd name="T28" fmla="*/ 0 w 6878"/>
                <a:gd name="T29" fmla="*/ 0 h 1966"/>
                <a:gd name="T30" fmla="*/ 0 w 6878"/>
                <a:gd name="T31" fmla="*/ 0 h 1966"/>
                <a:gd name="T32" fmla="*/ 0 w 6878"/>
                <a:gd name="T33" fmla="*/ 0 h 1966"/>
                <a:gd name="T34" fmla="*/ 0 w 6878"/>
                <a:gd name="T35" fmla="*/ 0 h 1966"/>
                <a:gd name="T36" fmla="*/ 0 w 6878"/>
                <a:gd name="T37" fmla="*/ 0 h 1966"/>
                <a:gd name="T38" fmla="*/ 0 w 6878"/>
                <a:gd name="T39" fmla="*/ 0 h 1966"/>
                <a:gd name="T40" fmla="*/ 0 w 6878"/>
                <a:gd name="T41" fmla="*/ 0 h 1966"/>
                <a:gd name="T42" fmla="*/ 0 w 6878"/>
                <a:gd name="T43" fmla="*/ 0 h 1966"/>
                <a:gd name="T44" fmla="*/ 0 w 6878"/>
                <a:gd name="T45" fmla="*/ 0 h 1966"/>
                <a:gd name="T46" fmla="*/ 0 w 6878"/>
                <a:gd name="T47" fmla="*/ 0 h 1966"/>
                <a:gd name="T48" fmla="*/ 0 w 6878"/>
                <a:gd name="T49" fmla="*/ 0 h 1966"/>
                <a:gd name="T50" fmla="*/ 0 w 6878"/>
                <a:gd name="T51" fmla="*/ 0 h 1966"/>
                <a:gd name="T52" fmla="*/ 0 w 6878"/>
                <a:gd name="T53" fmla="*/ 0 h 1966"/>
                <a:gd name="T54" fmla="*/ 0 w 6878"/>
                <a:gd name="T55" fmla="*/ 0 h 1966"/>
                <a:gd name="T56" fmla="*/ 0 w 6878"/>
                <a:gd name="T57" fmla="*/ 0 h 1966"/>
                <a:gd name="T58" fmla="*/ 0 w 6878"/>
                <a:gd name="T59" fmla="*/ 0 h 1966"/>
                <a:gd name="T60" fmla="*/ 0 w 6878"/>
                <a:gd name="T61" fmla="*/ 0 h 1966"/>
                <a:gd name="T62" fmla="*/ 0 w 6878"/>
                <a:gd name="T63" fmla="*/ 0 h 1966"/>
                <a:gd name="T64" fmla="*/ 0 w 6878"/>
                <a:gd name="T65" fmla="*/ 0 h 1966"/>
                <a:gd name="T66" fmla="*/ 0 w 6878"/>
                <a:gd name="T67" fmla="*/ 0 h 1966"/>
                <a:gd name="T68" fmla="*/ 0 w 6878"/>
                <a:gd name="T69" fmla="*/ 0 h 1966"/>
                <a:gd name="T70" fmla="*/ 0 w 6878"/>
                <a:gd name="T71" fmla="*/ 0 h 1966"/>
                <a:gd name="T72" fmla="*/ 0 w 6878"/>
                <a:gd name="T73" fmla="*/ 0 h 1966"/>
                <a:gd name="T74" fmla="*/ 0 w 6878"/>
                <a:gd name="T75" fmla="*/ 0 h 1966"/>
                <a:gd name="T76" fmla="*/ 0 w 6878"/>
                <a:gd name="T77" fmla="*/ 0 h 1966"/>
                <a:gd name="T78" fmla="*/ 0 w 6878"/>
                <a:gd name="T79" fmla="*/ 0 h 1966"/>
                <a:gd name="T80" fmla="*/ 0 w 6878"/>
                <a:gd name="T81" fmla="*/ 0 h 1966"/>
                <a:gd name="T82" fmla="*/ 0 w 6878"/>
                <a:gd name="T83" fmla="*/ 0 h 1966"/>
                <a:gd name="T84" fmla="*/ 0 w 6878"/>
                <a:gd name="T85" fmla="*/ 0 h 19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78"/>
                <a:gd name="T130" fmla="*/ 0 h 1966"/>
                <a:gd name="T131" fmla="*/ 6878 w 6878"/>
                <a:gd name="T132" fmla="*/ 1966 h 19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78" h="1966">
                  <a:moveTo>
                    <a:pt x="3438" y="1966"/>
                  </a:moveTo>
                  <a:lnTo>
                    <a:pt x="3615" y="1964"/>
                  </a:lnTo>
                  <a:lnTo>
                    <a:pt x="3789" y="1961"/>
                  </a:lnTo>
                  <a:lnTo>
                    <a:pt x="3961" y="1954"/>
                  </a:lnTo>
                  <a:lnTo>
                    <a:pt x="4130" y="1945"/>
                  </a:lnTo>
                  <a:lnTo>
                    <a:pt x="4296" y="1935"/>
                  </a:lnTo>
                  <a:lnTo>
                    <a:pt x="4459" y="1922"/>
                  </a:lnTo>
                  <a:lnTo>
                    <a:pt x="4618" y="1906"/>
                  </a:lnTo>
                  <a:lnTo>
                    <a:pt x="4775" y="1888"/>
                  </a:lnTo>
                  <a:lnTo>
                    <a:pt x="4927" y="1868"/>
                  </a:lnTo>
                  <a:lnTo>
                    <a:pt x="5075" y="1847"/>
                  </a:lnTo>
                  <a:lnTo>
                    <a:pt x="5220" y="1823"/>
                  </a:lnTo>
                  <a:lnTo>
                    <a:pt x="5359" y="1797"/>
                  </a:lnTo>
                  <a:lnTo>
                    <a:pt x="5494" y="1769"/>
                  </a:lnTo>
                  <a:lnTo>
                    <a:pt x="5624" y="1741"/>
                  </a:lnTo>
                  <a:lnTo>
                    <a:pt x="5749" y="1710"/>
                  </a:lnTo>
                  <a:lnTo>
                    <a:pt x="5869" y="1677"/>
                  </a:lnTo>
                  <a:lnTo>
                    <a:pt x="5981" y="1644"/>
                  </a:lnTo>
                  <a:lnTo>
                    <a:pt x="6091" y="1608"/>
                  </a:lnTo>
                  <a:lnTo>
                    <a:pt x="6193" y="1570"/>
                  </a:lnTo>
                  <a:lnTo>
                    <a:pt x="6288" y="1532"/>
                  </a:lnTo>
                  <a:lnTo>
                    <a:pt x="6378" y="1491"/>
                  </a:lnTo>
                  <a:lnTo>
                    <a:pt x="6462" y="1451"/>
                  </a:lnTo>
                  <a:lnTo>
                    <a:pt x="6538" y="1408"/>
                  </a:lnTo>
                  <a:lnTo>
                    <a:pt x="6607" y="1364"/>
                  </a:lnTo>
                  <a:lnTo>
                    <a:pt x="6668" y="1320"/>
                  </a:lnTo>
                  <a:lnTo>
                    <a:pt x="6722" y="1274"/>
                  </a:lnTo>
                  <a:lnTo>
                    <a:pt x="6768" y="1228"/>
                  </a:lnTo>
                  <a:lnTo>
                    <a:pt x="6807" y="1180"/>
                  </a:lnTo>
                  <a:lnTo>
                    <a:pt x="6837" y="1133"/>
                  </a:lnTo>
                  <a:lnTo>
                    <a:pt x="6860" y="1083"/>
                  </a:lnTo>
                  <a:lnTo>
                    <a:pt x="6873" y="1033"/>
                  </a:lnTo>
                  <a:lnTo>
                    <a:pt x="6878" y="983"/>
                  </a:lnTo>
                  <a:lnTo>
                    <a:pt x="6873" y="932"/>
                  </a:lnTo>
                  <a:lnTo>
                    <a:pt x="6860" y="883"/>
                  </a:lnTo>
                  <a:lnTo>
                    <a:pt x="6837" y="833"/>
                  </a:lnTo>
                  <a:lnTo>
                    <a:pt x="6807" y="786"/>
                  </a:lnTo>
                  <a:lnTo>
                    <a:pt x="6768" y="738"/>
                  </a:lnTo>
                  <a:lnTo>
                    <a:pt x="6722" y="690"/>
                  </a:lnTo>
                  <a:lnTo>
                    <a:pt x="6668" y="645"/>
                  </a:lnTo>
                  <a:lnTo>
                    <a:pt x="6607" y="601"/>
                  </a:lnTo>
                  <a:lnTo>
                    <a:pt x="6538" y="557"/>
                  </a:lnTo>
                  <a:lnTo>
                    <a:pt x="6462" y="515"/>
                  </a:lnTo>
                  <a:lnTo>
                    <a:pt x="6378" y="474"/>
                  </a:lnTo>
                  <a:lnTo>
                    <a:pt x="6288" y="434"/>
                  </a:lnTo>
                  <a:lnTo>
                    <a:pt x="6193" y="396"/>
                  </a:lnTo>
                  <a:lnTo>
                    <a:pt x="6091" y="358"/>
                  </a:lnTo>
                  <a:lnTo>
                    <a:pt x="5981" y="322"/>
                  </a:lnTo>
                  <a:lnTo>
                    <a:pt x="5869" y="289"/>
                  </a:lnTo>
                  <a:lnTo>
                    <a:pt x="5749" y="256"/>
                  </a:lnTo>
                  <a:lnTo>
                    <a:pt x="5624" y="225"/>
                  </a:lnTo>
                  <a:lnTo>
                    <a:pt x="5494" y="196"/>
                  </a:lnTo>
                  <a:lnTo>
                    <a:pt x="5359" y="168"/>
                  </a:lnTo>
                  <a:lnTo>
                    <a:pt x="5220" y="143"/>
                  </a:lnTo>
                  <a:lnTo>
                    <a:pt x="5075" y="119"/>
                  </a:lnTo>
                  <a:lnTo>
                    <a:pt x="4927" y="98"/>
                  </a:lnTo>
                  <a:lnTo>
                    <a:pt x="4775" y="77"/>
                  </a:lnTo>
                  <a:lnTo>
                    <a:pt x="4618" y="60"/>
                  </a:lnTo>
                  <a:lnTo>
                    <a:pt x="4459" y="44"/>
                  </a:lnTo>
                  <a:lnTo>
                    <a:pt x="4296" y="31"/>
                  </a:lnTo>
                  <a:lnTo>
                    <a:pt x="4130" y="20"/>
                  </a:lnTo>
                  <a:lnTo>
                    <a:pt x="3961" y="11"/>
                  </a:lnTo>
                  <a:lnTo>
                    <a:pt x="3789" y="5"/>
                  </a:lnTo>
                  <a:lnTo>
                    <a:pt x="3615" y="1"/>
                  </a:lnTo>
                  <a:lnTo>
                    <a:pt x="3438" y="0"/>
                  </a:lnTo>
                  <a:lnTo>
                    <a:pt x="3262" y="1"/>
                  </a:lnTo>
                  <a:lnTo>
                    <a:pt x="3088" y="5"/>
                  </a:lnTo>
                  <a:lnTo>
                    <a:pt x="2917" y="11"/>
                  </a:lnTo>
                  <a:lnTo>
                    <a:pt x="2747" y="20"/>
                  </a:lnTo>
                  <a:lnTo>
                    <a:pt x="2582" y="31"/>
                  </a:lnTo>
                  <a:lnTo>
                    <a:pt x="2418" y="44"/>
                  </a:lnTo>
                  <a:lnTo>
                    <a:pt x="2258" y="60"/>
                  </a:lnTo>
                  <a:lnTo>
                    <a:pt x="2103" y="77"/>
                  </a:lnTo>
                  <a:lnTo>
                    <a:pt x="1951" y="98"/>
                  </a:lnTo>
                  <a:lnTo>
                    <a:pt x="1802" y="119"/>
                  </a:lnTo>
                  <a:lnTo>
                    <a:pt x="1658" y="143"/>
                  </a:lnTo>
                  <a:lnTo>
                    <a:pt x="1518" y="168"/>
                  </a:lnTo>
                  <a:lnTo>
                    <a:pt x="1384" y="196"/>
                  </a:lnTo>
                  <a:lnTo>
                    <a:pt x="1254" y="225"/>
                  </a:lnTo>
                  <a:lnTo>
                    <a:pt x="1128" y="256"/>
                  </a:lnTo>
                  <a:lnTo>
                    <a:pt x="1009" y="289"/>
                  </a:lnTo>
                  <a:lnTo>
                    <a:pt x="895" y="322"/>
                  </a:lnTo>
                  <a:lnTo>
                    <a:pt x="787" y="358"/>
                  </a:lnTo>
                  <a:lnTo>
                    <a:pt x="685" y="396"/>
                  </a:lnTo>
                  <a:lnTo>
                    <a:pt x="589" y="434"/>
                  </a:lnTo>
                  <a:lnTo>
                    <a:pt x="499" y="474"/>
                  </a:lnTo>
                  <a:lnTo>
                    <a:pt x="416" y="515"/>
                  </a:lnTo>
                  <a:lnTo>
                    <a:pt x="340" y="557"/>
                  </a:lnTo>
                  <a:lnTo>
                    <a:pt x="271" y="601"/>
                  </a:lnTo>
                  <a:lnTo>
                    <a:pt x="210" y="645"/>
                  </a:lnTo>
                  <a:lnTo>
                    <a:pt x="155" y="690"/>
                  </a:lnTo>
                  <a:lnTo>
                    <a:pt x="109" y="738"/>
                  </a:lnTo>
                  <a:lnTo>
                    <a:pt x="70" y="786"/>
                  </a:lnTo>
                  <a:lnTo>
                    <a:pt x="40" y="833"/>
                  </a:lnTo>
                  <a:lnTo>
                    <a:pt x="18" y="883"/>
                  </a:lnTo>
                  <a:lnTo>
                    <a:pt x="5" y="932"/>
                  </a:lnTo>
                  <a:lnTo>
                    <a:pt x="0" y="983"/>
                  </a:lnTo>
                  <a:lnTo>
                    <a:pt x="5" y="1033"/>
                  </a:lnTo>
                  <a:lnTo>
                    <a:pt x="18" y="1083"/>
                  </a:lnTo>
                  <a:lnTo>
                    <a:pt x="40" y="1133"/>
                  </a:lnTo>
                  <a:lnTo>
                    <a:pt x="70" y="1180"/>
                  </a:lnTo>
                  <a:lnTo>
                    <a:pt x="109" y="1228"/>
                  </a:lnTo>
                  <a:lnTo>
                    <a:pt x="155" y="1274"/>
                  </a:lnTo>
                  <a:lnTo>
                    <a:pt x="210" y="1320"/>
                  </a:lnTo>
                  <a:lnTo>
                    <a:pt x="271" y="1364"/>
                  </a:lnTo>
                  <a:lnTo>
                    <a:pt x="340" y="1408"/>
                  </a:lnTo>
                  <a:lnTo>
                    <a:pt x="416" y="1451"/>
                  </a:lnTo>
                  <a:lnTo>
                    <a:pt x="499" y="1491"/>
                  </a:lnTo>
                  <a:lnTo>
                    <a:pt x="589" y="1532"/>
                  </a:lnTo>
                  <a:lnTo>
                    <a:pt x="685" y="1570"/>
                  </a:lnTo>
                  <a:lnTo>
                    <a:pt x="787" y="1608"/>
                  </a:lnTo>
                  <a:lnTo>
                    <a:pt x="895" y="1644"/>
                  </a:lnTo>
                  <a:lnTo>
                    <a:pt x="1009" y="1677"/>
                  </a:lnTo>
                  <a:lnTo>
                    <a:pt x="1128" y="1710"/>
                  </a:lnTo>
                  <a:lnTo>
                    <a:pt x="1254" y="1741"/>
                  </a:lnTo>
                  <a:lnTo>
                    <a:pt x="1384" y="1769"/>
                  </a:lnTo>
                  <a:lnTo>
                    <a:pt x="1518" y="1797"/>
                  </a:lnTo>
                  <a:lnTo>
                    <a:pt x="1658" y="1823"/>
                  </a:lnTo>
                  <a:lnTo>
                    <a:pt x="1802" y="1847"/>
                  </a:lnTo>
                  <a:lnTo>
                    <a:pt x="1951" y="1868"/>
                  </a:lnTo>
                  <a:lnTo>
                    <a:pt x="2103" y="1888"/>
                  </a:lnTo>
                  <a:lnTo>
                    <a:pt x="2258" y="1906"/>
                  </a:lnTo>
                  <a:lnTo>
                    <a:pt x="2418" y="1922"/>
                  </a:lnTo>
                  <a:lnTo>
                    <a:pt x="2582" y="1935"/>
                  </a:lnTo>
                  <a:lnTo>
                    <a:pt x="2747" y="1945"/>
                  </a:lnTo>
                  <a:lnTo>
                    <a:pt x="2917" y="1954"/>
                  </a:lnTo>
                  <a:lnTo>
                    <a:pt x="3088" y="1961"/>
                  </a:lnTo>
                  <a:lnTo>
                    <a:pt x="3262" y="1964"/>
                  </a:lnTo>
                  <a:lnTo>
                    <a:pt x="3438" y="19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5" name="Freeform 42"/>
            <p:cNvSpPr>
              <a:spLocks/>
            </p:cNvSpPr>
            <p:nvPr/>
          </p:nvSpPr>
          <p:spPr bwMode="auto">
            <a:xfrm>
              <a:off x="3262" y="2247"/>
              <a:ext cx="1305" cy="341"/>
            </a:xfrm>
            <a:custGeom>
              <a:avLst/>
              <a:gdLst>
                <a:gd name="T0" fmla="*/ 0 w 3479"/>
                <a:gd name="T1" fmla="*/ 0 h 1022"/>
                <a:gd name="T2" fmla="*/ 0 w 3479"/>
                <a:gd name="T3" fmla="*/ 0 h 1022"/>
                <a:gd name="T4" fmla="*/ 0 w 3479"/>
                <a:gd name="T5" fmla="*/ 0 h 1022"/>
                <a:gd name="T6" fmla="*/ 0 w 3479"/>
                <a:gd name="T7" fmla="*/ 0 h 1022"/>
                <a:gd name="T8" fmla="*/ 0 w 3479"/>
                <a:gd name="T9" fmla="*/ 0 h 1022"/>
                <a:gd name="T10" fmla="*/ 0 w 3479"/>
                <a:gd name="T11" fmla="*/ 0 h 1022"/>
                <a:gd name="T12" fmla="*/ 0 w 3479"/>
                <a:gd name="T13" fmla="*/ 0 h 1022"/>
                <a:gd name="T14" fmla="*/ 0 w 3479"/>
                <a:gd name="T15" fmla="*/ 0 h 1022"/>
                <a:gd name="T16" fmla="*/ 0 w 3479"/>
                <a:gd name="T17" fmla="*/ 0 h 1022"/>
                <a:gd name="T18" fmla="*/ 0 w 3479"/>
                <a:gd name="T19" fmla="*/ 0 h 1022"/>
                <a:gd name="T20" fmla="*/ 0 w 3479"/>
                <a:gd name="T21" fmla="*/ 0 h 1022"/>
                <a:gd name="T22" fmla="*/ 0 w 3479"/>
                <a:gd name="T23" fmla="*/ 0 h 1022"/>
                <a:gd name="T24" fmla="*/ 0 w 3479"/>
                <a:gd name="T25" fmla="*/ 0 h 1022"/>
                <a:gd name="T26" fmla="*/ 0 w 3479"/>
                <a:gd name="T27" fmla="*/ 0 h 1022"/>
                <a:gd name="T28" fmla="*/ 0 w 3479"/>
                <a:gd name="T29" fmla="*/ 0 h 1022"/>
                <a:gd name="T30" fmla="*/ 0 w 3479"/>
                <a:gd name="T31" fmla="*/ 0 h 1022"/>
                <a:gd name="T32" fmla="*/ 0 w 3479"/>
                <a:gd name="T33" fmla="*/ 0 h 1022"/>
                <a:gd name="T34" fmla="*/ 0 w 3479"/>
                <a:gd name="T35" fmla="*/ 0 h 1022"/>
                <a:gd name="T36" fmla="*/ 0 w 3479"/>
                <a:gd name="T37" fmla="*/ 0 h 1022"/>
                <a:gd name="T38" fmla="*/ 0 w 3479"/>
                <a:gd name="T39" fmla="*/ 0 h 1022"/>
                <a:gd name="T40" fmla="*/ 0 w 3479"/>
                <a:gd name="T41" fmla="*/ 0 h 1022"/>
                <a:gd name="T42" fmla="*/ 0 w 3479"/>
                <a:gd name="T43" fmla="*/ 0 h 1022"/>
                <a:gd name="T44" fmla="*/ 0 w 3479"/>
                <a:gd name="T45" fmla="*/ 0 h 1022"/>
                <a:gd name="T46" fmla="*/ 0 w 3479"/>
                <a:gd name="T47" fmla="*/ 0 h 1022"/>
                <a:gd name="T48" fmla="*/ 0 w 3479"/>
                <a:gd name="T49" fmla="*/ 0 h 1022"/>
                <a:gd name="T50" fmla="*/ 0 w 3479"/>
                <a:gd name="T51" fmla="*/ 0 h 1022"/>
                <a:gd name="T52" fmla="*/ 0 w 3479"/>
                <a:gd name="T53" fmla="*/ 0 h 1022"/>
                <a:gd name="T54" fmla="*/ 0 w 3479"/>
                <a:gd name="T55" fmla="*/ 0 h 1022"/>
                <a:gd name="T56" fmla="*/ 0 w 3479"/>
                <a:gd name="T57" fmla="*/ 0 h 1022"/>
                <a:gd name="T58" fmla="*/ 0 w 3479"/>
                <a:gd name="T59" fmla="*/ 0 h 1022"/>
                <a:gd name="T60" fmla="*/ 0 w 3479"/>
                <a:gd name="T61" fmla="*/ 0 h 1022"/>
                <a:gd name="T62" fmla="*/ 0 w 3479"/>
                <a:gd name="T63" fmla="*/ 0 h 1022"/>
                <a:gd name="T64" fmla="*/ 0 w 3479"/>
                <a:gd name="T65" fmla="*/ 0 h 1022"/>
                <a:gd name="T66" fmla="*/ 0 w 3479"/>
                <a:gd name="T67" fmla="*/ 0 h 1022"/>
                <a:gd name="T68" fmla="*/ 0 w 3479"/>
                <a:gd name="T69" fmla="*/ 0 h 1022"/>
                <a:gd name="T70" fmla="*/ 0 w 3479"/>
                <a:gd name="T71" fmla="*/ 0 h 1022"/>
                <a:gd name="T72" fmla="*/ 0 w 3479"/>
                <a:gd name="T73" fmla="*/ 0 h 1022"/>
                <a:gd name="T74" fmla="*/ 0 w 3479"/>
                <a:gd name="T75" fmla="*/ 0 h 1022"/>
                <a:gd name="T76" fmla="*/ 0 w 3479"/>
                <a:gd name="T77" fmla="*/ 0 h 1022"/>
                <a:gd name="T78" fmla="*/ 0 w 3479"/>
                <a:gd name="T79" fmla="*/ 0 h 1022"/>
                <a:gd name="T80" fmla="*/ 0 w 3479"/>
                <a:gd name="T81" fmla="*/ 0 h 1022"/>
                <a:gd name="T82" fmla="*/ 0 w 3479"/>
                <a:gd name="T83" fmla="*/ 0 h 1022"/>
                <a:gd name="T84" fmla="*/ 0 w 3479"/>
                <a:gd name="T85" fmla="*/ 0 h 1022"/>
                <a:gd name="T86" fmla="*/ 0 w 3479"/>
                <a:gd name="T87" fmla="*/ 0 h 10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9"/>
                <a:gd name="T133" fmla="*/ 0 h 1022"/>
                <a:gd name="T134" fmla="*/ 3479 w 3479"/>
                <a:gd name="T135" fmla="*/ 1022 h 10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9" h="1022">
                  <a:moveTo>
                    <a:pt x="3399" y="0"/>
                  </a:moveTo>
                  <a:lnTo>
                    <a:pt x="3399" y="0"/>
                  </a:lnTo>
                  <a:lnTo>
                    <a:pt x="3398" y="21"/>
                  </a:lnTo>
                  <a:lnTo>
                    <a:pt x="3396" y="44"/>
                  </a:lnTo>
                  <a:lnTo>
                    <a:pt x="3391" y="65"/>
                  </a:lnTo>
                  <a:lnTo>
                    <a:pt x="3384" y="87"/>
                  </a:lnTo>
                  <a:lnTo>
                    <a:pt x="3375" y="108"/>
                  </a:lnTo>
                  <a:lnTo>
                    <a:pt x="3365" y="131"/>
                  </a:lnTo>
                  <a:lnTo>
                    <a:pt x="3352" y="152"/>
                  </a:lnTo>
                  <a:lnTo>
                    <a:pt x="3337" y="174"/>
                  </a:lnTo>
                  <a:lnTo>
                    <a:pt x="3319" y="196"/>
                  </a:lnTo>
                  <a:lnTo>
                    <a:pt x="3302" y="218"/>
                  </a:lnTo>
                  <a:lnTo>
                    <a:pt x="3280" y="240"/>
                  </a:lnTo>
                  <a:lnTo>
                    <a:pt x="3258" y="262"/>
                  </a:lnTo>
                  <a:lnTo>
                    <a:pt x="3233" y="284"/>
                  </a:lnTo>
                  <a:lnTo>
                    <a:pt x="3205" y="305"/>
                  </a:lnTo>
                  <a:lnTo>
                    <a:pt x="3177" y="328"/>
                  </a:lnTo>
                  <a:lnTo>
                    <a:pt x="3146" y="349"/>
                  </a:lnTo>
                  <a:lnTo>
                    <a:pt x="3114" y="371"/>
                  </a:lnTo>
                  <a:lnTo>
                    <a:pt x="3079" y="391"/>
                  </a:lnTo>
                  <a:lnTo>
                    <a:pt x="3043" y="412"/>
                  </a:lnTo>
                  <a:lnTo>
                    <a:pt x="3005" y="432"/>
                  </a:lnTo>
                  <a:lnTo>
                    <a:pt x="2965" y="453"/>
                  </a:lnTo>
                  <a:lnTo>
                    <a:pt x="2924" y="473"/>
                  </a:lnTo>
                  <a:lnTo>
                    <a:pt x="2880" y="493"/>
                  </a:lnTo>
                  <a:lnTo>
                    <a:pt x="2835" y="512"/>
                  </a:lnTo>
                  <a:lnTo>
                    <a:pt x="2788" y="531"/>
                  </a:lnTo>
                  <a:lnTo>
                    <a:pt x="2741" y="550"/>
                  </a:lnTo>
                  <a:lnTo>
                    <a:pt x="2691" y="569"/>
                  </a:lnTo>
                  <a:lnTo>
                    <a:pt x="2640" y="587"/>
                  </a:lnTo>
                  <a:lnTo>
                    <a:pt x="2586" y="605"/>
                  </a:lnTo>
                  <a:lnTo>
                    <a:pt x="2533" y="622"/>
                  </a:lnTo>
                  <a:lnTo>
                    <a:pt x="2477" y="639"/>
                  </a:lnTo>
                  <a:lnTo>
                    <a:pt x="2419" y="656"/>
                  </a:lnTo>
                  <a:lnTo>
                    <a:pt x="2360" y="672"/>
                  </a:lnTo>
                  <a:lnTo>
                    <a:pt x="2301" y="688"/>
                  </a:lnTo>
                  <a:lnTo>
                    <a:pt x="2239" y="704"/>
                  </a:lnTo>
                  <a:lnTo>
                    <a:pt x="2176" y="719"/>
                  </a:lnTo>
                  <a:lnTo>
                    <a:pt x="2112" y="734"/>
                  </a:lnTo>
                  <a:lnTo>
                    <a:pt x="2048" y="748"/>
                  </a:lnTo>
                  <a:lnTo>
                    <a:pt x="1981" y="762"/>
                  </a:lnTo>
                  <a:lnTo>
                    <a:pt x="1914" y="776"/>
                  </a:lnTo>
                  <a:lnTo>
                    <a:pt x="1845" y="789"/>
                  </a:lnTo>
                  <a:lnTo>
                    <a:pt x="1775" y="801"/>
                  </a:lnTo>
                  <a:lnTo>
                    <a:pt x="1703" y="813"/>
                  </a:lnTo>
                  <a:lnTo>
                    <a:pt x="1631" y="824"/>
                  </a:lnTo>
                  <a:lnTo>
                    <a:pt x="1558" y="835"/>
                  </a:lnTo>
                  <a:lnTo>
                    <a:pt x="1483" y="846"/>
                  </a:lnTo>
                  <a:lnTo>
                    <a:pt x="1409" y="857"/>
                  </a:lnTo>
                  <a:lnTo>
                    <a:pt x="1333" y="866"/>
                  </a:lnTo>
                  <a:lnTo>
                    <a:pt x="1255" y="874"/>
                  </a:lnTo>
                  <a:lnTo>
                    <a:pt x="1177" y="884"/>
                  </a:lnTo>
                  <a:lnTo>
                    <a:pt x="1097" y="891"/>
                  </a:lnTo>
                  <a:lnTo>
                    <a:pt x="1018" y="899"/>
                  </a:lnTo>
                  <a:lnTo>
                    <a:pt x="937" y="905"/>
                  </a:lnTo>
                  <a:lnTo>
                    <a:pt x="855" y="912"/>
                  </a:lnTo>
                  <a:lnTo>
                    <a:pt x="773" y="917"/>
                  </a:lnTo>
                  <a:lnTo>
                    <a:pt x="690" y="923"/>
                  </a:lnTo>
                  <a:lnTo>
                    <a:pt x="606" y="928"/>
                  </a:lnTo>
                  <a:lnTo>
                    <a:pt x="521" y="931"/>
                  </a:lnTo>
                  <a:lnTo>
                    <a:pt x="436" y="935"/>
                  </a:lnTo>
                  <a:lnTo>
                    <a:pt x="350" y="937"/>
                  </a:lnTo>
                  <a:lnTo>
                    <a:pt x="264" y="940"/>
                  </a:lnTo>
                  <a:lnTo>
                    <a:pt x="176" y="942"/>
                  </a:lnTo>
                  <a:lnTo>
                    <a:pt x="89" y="942"/>
                  </a:lnTo>
                  <a:lnTo>
                    <a:pt x="0" y="943"/>
                  </a:lnTo>
                  <a:lnTo>
                    <a:pt x="0" y="1022"/>
                  </a:lnTo>
                  <a:lnTo>
                    <a:pt x="89" y="1022"/>
                  </a:lnTo>
                  <a:lnTo>
                    <a:pt x="177" y="1021"/>
                  </a:lnTo>
                  <a:lnTo>
                    <a:pt x="265" y="1019"/>
                  </a:lnTo>
                  <a:lnTo>
                    <a:pt x="352" y="1017"/>
                  </a:lnTo>
                  <a:lnTo>
                    <a:pt x="439" y="1015"/>
                  </a:lnTo>
                  <a:lnTo>
                    <a:pt x="524" y="1011"/>
                  </a:lnTo>
                  <a:lnTo>
                    <a:pt x="610" y="1006"/>
                  </a:lnTo>
                  <a:lnTo>
                    <a:pt x="694" y="1002"/>
                  </a:lnTo>
                  <a:lnTo>
                    <a:pt x="778" y="997"/>
                  </a:lnTo>
                  <a:lnTo>
                    <a:pt x="861" y="991"/>
                  </a:lnTo>
                  <a:lnTo>
                    <a:pt x="943" y="985"/>
                  </a:lnTo>
                  <a:lnTo>
                    <a:pt x="1025" y="978"/>
                  </a:lnTo>
                  <a:lnTo>
                    <a:pt x="1106" y="971"/>
                  </a:lnTo>
                  <a:lnTo>
                    <a:pt x="1185" y="962"/>
                  </a:lnTo>
                  <a:lnTo>
                    <a:pt x="1264" y="954"/>
                  </a:lnTo>
                  <a:lnTo>
                    <a:pt x="1342" y="945"/>
                  </a:lnTo>
                  <a:lnTo>
                    <a:pt x="1418" y="935"/>
                  </a:lnTo>
                  <a:lnTo>
                    <a:pt x="1494" y="924"/>
                  </a:lnTo>
                  <a:lnTo>
                    <a:pt x="1569" y="914"/>
                  </a:lnTo>
                  <a:lnTo>
                    <a:pt x="1644" y="903"/>
                  </a:lnTo>
                  <a:lnTo>
                    <a:pt x="1716" y="891"/>
                  </a:lnTo>
                  <a:lnTo>
                    <a:pt x="1788" y="879"/>
                  </a:lnTo>
                  <a:lnTo>
                    <a:pt x="1859" y="866"/>
                  </a:lnTo>
                  <a:lnTo>
                    <a:pt x="1928" y="853"/>
                  </a:lnTo>
                  <a:lnTo>
                    <a:pt x="1997" y="840"/>
                  </a:lnTo>
                  <a:lnTo>
                    <a:pt x="2063" y="826"/>
                  </a:lnTo>
                  <a:lnTo>
                    <a:pt x="2130" y="811"/>
                  </a:lnTo>
                  <a:lnTo>
                    <a:pt x="2194" y="796"/>
                  </a:lnTo>
                  <a:lnTo>
                    <a:pt x="2258" y="781"/>
                  </a:lnTo>
                  <a:lnTo>
                    <a:pt x="2320" y="765"/>
                  </a:lnTo>
                  <a:lnTo>
                    <a:pt x="2382" y="748"/>
                  </a:lnTo>
                  <a:lnTo>
                    <a:pt x="2441" y="732"/>
                  </a:lnTo>
                  <a:lnTo>
                    <a:pt x="2499" y="715"/>
                  </a:lnTo>
                  <a:lnTo>
                    <a:pt x="2555" y="697"/>
                  </a:lnTo>
                  <a:lnTo>
                    <a:pt x="2611" y="680"/>
                  </a:lnTo>
                  <a:lnTo>
                    <a:pt x="2665" y="662"/>
                  </a:lnTo>
                  <a:lnTo>
                    <a:pt x="2718" y="643"/>
                  </a:lnTo>
                  <a:lnTo>
                    <a:pt x="2768" y="624"/>
                  </a:lnTo>
                  <a:lnTo>
                    <a:pt x="2818" y="605"/>
                  </a:lnTo>
                  <a:lnTo>
                    <a:pt x="2866" y="586"/>
                  </a:lnTo>
                  <a:lnTo>
                    <a:pt x="2912" y="565"/>
                  </a:lnTo>
                  <a:lnTo>
                    <a:pt x="2957" y="544"/>
                  </a:lnTo>
                  <a:lnTo>
                    <a:pt x="3000" y="524"/>
                  </a:lnTo>
                  <a:lnTo>
                    <a:pt x="3041" y="502"/>
                  </a:lnTo>
                  <a:lnTo>
                    <a:pt x="3081" y="481"/>
                  </a:lnTo>
                  <a:lnTo>
                    <a:pt x="3120" y="460"/>
                  </a:lnTo>
                  <a:lnTo>
                    <a:pt x="3155" y="437"/>
                  </a:lnTo>
                  <a:lnTo>
                    <a:pt x="3190" y="415"/>
                  </a:lnTo>
                  <a:lnTo>
                    <a:pt x="3223" y="392"/>
                  </a:lnTo>
                  <a:lnTo>
                    <a:pt x="3254" y="368"/>
                  </a:lnTo>
                  <a:lnTo>
                    <a:pt x="3284" y="344"/>
                  </a:lnTo>
                  <a:lnTo>
                    <a:pt x="3311" y="321"/>
                  </a:lnTo>
                  <a:lnTo>
                    <a:pt x="3336" y="296"/>
                  </a:lnTo>
                  <a:lnTo>
                    <a:pt x="3360" y="272"/>
                  </a:lnTo>
                  <a:lnTo>
                    <a:pt x="3381" y="246"/>
                  </a:lnTo>
                  <a:lnTo>
                    <a:pt x="3401" y="221"/>
                  </a:lnTo>
                  <a:lnTo>
                    <a:pt x="3419" y="195"/>
                  </a:lnTo>
                  <a:lnTo>
                    <a:pt x="3435" y="167"/>
                  </a:lnTo>
                  <a:lnTo>
                    <a:pt x="3448" y="141"/>
                  </a:lnTo>
                  <a:lnTo>
                    <a:pt x="3459" y="114"/>
                  </a:lnTo>
                  <a:lnTo>
                    <a:pt x="3467" y="85"/>
                  </a:lnTo>
                  <a:lnTo>
                    <a:pt x="3474" y="57"/>
                  </a:lnTo>
                  <a:lnTo>
                    <a:pt x="3478" y="28"/>
                  </a:lnTo>
                  <a:lnTo>
                    <a:pt x="3479" y="0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6" name="Freeform 43"/>
            <p:cNvSpPr>
              <a:spLocks/>
            </p:cNvSpPr>
            <p:nvPr/>
          </p:nvSpPr>
          <p:spPr bwMode="auto">
            <a:xfrm>
              <a:off x="3262" y="1906"/>
              <a:ext cx="1305" cy="341"/>
            </a:xfrm>
            <a:custGeom>
              <a:avLst/>
              <a:gdLst>
                <a:gd name="T0" fmla="*/ 0 w 3479"/>
                <a:gd name="T1" fmla="*/ 0 h 1023"/>
                <a:gd name="T2" fmla="*/ 0 w 3479"/>
                <a:gd name="T3" fmla="*/ 0 h 1023"/>
                <a:gd name="T4" fmla="*/ 0 w 3479"/>
                <a:gd name="T5" fmla="*/ 0 h 1023"/>
                <a:gd name="T6" fmla="*/ 0 w 3479"/>
                <a:gd name="T7" fmla="*/ 0 h 1023"/>
                <a:gd name="T8" fmla="*/ 0 w 3479"/>
                <a:gd name="T9" fmla="*/ 0 h 1023"/>
                <a:gd name="T10" fmla="*/ 0 w 3479"/>
                <a:gd name="T11" fmla="*/ 0 h 1023"/>
                <a:gd name="T12" fmla="*/ 0 w 3479"/>
                <a:gd name="T13" fmla="*/ 0 h 1023"/>
                <a:gd name="T14" fmla="*/ 0 w 3479"/>
                <a:gd name="T15" fmla="*/ 0 h 1023"/>
                <a:gd name="T16" fmla="*/ 0 w 3479"/>
                <a:gd name="T17" fmla="*/ 0 h 1023"/>
                <a:gd name="T18" fmla="*/ 0 w 3479"/>
                <a:gd name="T19" fmla="*/ 0 h 1023"/>
                <a:gd name="T20" fmla="*/ 0 w 3479"/>
                <a:gd name="T21" fmla="*/ 0 h 1023"/>
                <a:gd name="T22" fmla="*/ 0 w 3479"/>
                <a:gd name="T23" fmla="*/ 0 h 1023"/>
                <a:gd name="T24" fmla="*/ 0 w 3479"/>
                <a:gd name="T25" fmla="*/ 0 h 1023"/>
                <a:gd name="T26" fmla="*/ 0 w 3479"/>
                <a:gd name="T27" fmla="*/ 0 h 1023"/>
                <a:gd name="T28" fmla="*/ 0 w 3479"/>
                <a:gd name="T29" fmla="*/ 0 h 1023"/>
                <a:gd name="T30" fmla="*/ 0 w 3479"/>
                <a:gd name="T31" fmla="*/ 0 h 1023"/>
                <a:gd name="T32" fmla="*/ 0 w 3479"/>
                <a:gd name="T33" fmla="*/ 0 h 1023"/>
                <a:gd name="T34" fmla="*/ 0 w 3479"/>
                <a:gd name="T35" fmla="*/ 0 h 1023"/>
                <a:gd name="T36" fmla="*/ 0 w 3479"/>
                <a:gd name="T37" fmla="*/ 0 h 1023"/>
                <a:gd name="T38" fmla="*/ 0 w 3479"/>
                <a:gd name="T39" fmla="*/ 0 h 1023"/>
                <a:gd name="T40" fmla="*/ 0 w 3479"/>
                <a:gd name="T41" fmla="*/ 0 h 1023"/>
                <a:gd name="T42" fmla="*/ 0 w 3479"/>
                <a:gd name="T43" fmla="*/ 0 h 1023"/>
                <a:gd name="T44" fmla="*/ 0 w 3479"/>
                <a:gd name="T45" fmla="*/ 0 h 1023"/>
                <a:gd name="T46" fmla="*/ 0 w 3479"/>
                <a:gd name="T47" fmla="*/ 0 h 1023"/>
                <a:gd name="T48" fmla="*/ 0 w 3479"/>
                <a:gd name="T49" fmla="*/ 0 h 1023"/>
                <a:gd name="T50" fmla="*/ 0 w 3479"/>
                <a:gd name="T51" fmla="*/ 0 h 1023"/>
                <a:gd name="T52" fmla="*/ 0 w 3479"/>
                <a:gd name="T53" fmla="*/ 0 h 1023"/>
                <a:gd name="T54" fmla="*/ 0 w 3479"/>
                <a:gd name="T55" fmla="*/ 0 h 1023"/>
                <a:gd name="T56" fmla="*/ 0 w 3479"/>
                <a:gd name="T57" fmla="*/ 0 h 1023"/>
                <a:gd name="T58" fmla="*/ 0 w 3479"/>
                <a:gd name="T59" fmla="*/ 0 h 1023"/>
                <a:gd name="T60" fmla="*/ 0 w 3479"/>
                <a:gd name="T61" fmla="*/ 0 h 1023"/>
                <a:gd name="T62" fmla="*/ 0 w 3479"/>
                <a:gd name="T63" fmla="*/ 0 h 1023"/>
                <a:gd name="T64" fmla="*/ 0 w 3479"/>
                <a:gd name="T65" fmla="*/ 0 h 1023"/>
                <a:gd name="T66" fmla="*/ 0 w 3479"/>
                <a:gd name="T67" fmla="*/ 0 h 1023"/>
                <a:gd name="T68" fmla="*/ 0 w 3479"/>
                <a:gd name="T69" fmla="*/ 0 h 1023"/>
                <a:gd name="T70" fmla="*/ 0 w 3479"/>
                <a:gd name="T71" fmla="*/ 0 h 1023"/>
                <a:gd name="T72" fmla="*/ 0 w 3479"/>
                <a:gd name="T73" fmla="*/ 0 h 1023"/>
                <a:gd name="T74" fmla="*/ 0 w 3479"/>
                <a:gd name="T75" fmla="*/ 0 h 1023"/>
                <a:gd name="T76" fmla="*/ 0 w 3479"/>
                <a:gd name="T77" fmla="*/ 0 h 1023"/>
                <a:gd name="T78" fmla="*/ 0 w 3479"/>
                <a:gd name="T79" fmla="*/ 0 h 1023"/>
                <a:gd name="T80" fmla="*/ 0 w 3479"/>
                <a:gd name="T81" fmla="*/ 0 h 1023"/>
                <a:gd name="T82" fmla="*/ 0 w 3479"/>
                <a:gd name="T83" fmla="*/ 0 h 1023"/>
                <a:gd name="T84" fmla="*/ 0 w 3479"/>
                <a:gd name="T85" fmla="*/ 0 h 1023"/>
                <a:gd name="T86" fmla="*/ 0 w 3479"/>
                <a:gd name="T87" fmla="*/ 0 h 10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9"/>
                <a:gd name="T133" fmla="*/ 0 h 1023"/>
                <a:gd name="T134" fmla="*/ 3479 w 3479"/>
                <a:gd name="T135" fmla="*/ 1023 h 10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9" h="1023">
                  <a:moveTo>
                    <a:pt x="0" y="79"/>
                  </a:moveTo>
                  <a:lnTo>
                    <a:pt x="0" y="79"/>
                  </a:lnTo>
                  <a:lnTo>
                    <a:pt x="89" y="80"/>
                  </a:lnTo>
                  <a:lnTo>
                    <a:pt x="176" y="80"/>
                  </a:lnTo>
                  <a:lnTo>
                    <a:pt x="264" y="83"/>
                  </a:lnTo>
                  <a:lnTo>
                    <a:pt x="350" y="84"/>
                  </a:lnTo>
                  <a:lnTo>
                    <a:pt x="436" y="88"/>
                  </a:lnTo>
                  <a:lnTo>
                    <a:pt x="521" y="91"/>
                  </a:lnTo>
                  <a:lnTo>
                    <a:pt x="606" y="95"/>
                  </a:lnTo>
                  <a:lnTo>
                    <a:pt x="690" y="100"/>
                  </a:lnTo>
                  <a:lnTo>
                    <a:pt x="773" y="104"/>
                  </a:lnTo>
                  <a:lnTo>
                    <a:pt x="855" y="110"/>
                  </a:lnTo>
                  <a:lnTo>
                    <a:pt x="937" y="117"/>
                  </a:lnTo>
                  <a:lnTo>
                    <a:pt x="1018" y="123"/>
                  </a:lnTo>
                  <a:lnTo>
                    <a:pt x="1097" y="132"/>
                  </a:lnTo>
                  <a:lnTo>
                    <a:pt x="1177" y="139"/>
                  </a:lnTo>
                  <a:lnTo>
                    <a:pt x="1255" y="148"/>
                  </a:lnTo>
                  <a:lnTo>
                    <a:pt x="1333" y="157"/>
                  </a:lnTo>
                  <a:lnTo>
                    <a:pt x="1409" y="166"/>
                  </a:lnTo>
                  <a:lnTo>
                    <a:pt x="1483" y="177"/>
                  </a:lnTo>
                  <a:lnTo>
                    <a:pt x="1558" y="187"/>
                  </a:lnTo>
                  <a:lnTo>
                    <a:pt x="1631" y="198"/>
                  </a:lnTo>
                  <a:lnTo>
                    <a:pt x="1703" y="210"/>
                  </a:lnTo>
                  <a:lnTo>
                    <a:pt x="1775" y="222"/>
                  </a:lnTo>
                  <a:lnTo>
                    <a:pt x="1845" y="234"/>
                  </a:lnTo>
                  <a:lnTo>
                    <a:pt x="1914" y="247"/>
                  </a:lnTo>
                  <a:lnTo>
                    <a:pt x="1981" y="260"/>
                  </a:lnTo>
                  <a:lnTo>
                    <a:pt x="2048" y="274"/>
                  </a:lnTo>
                  <a:lnTo>
                    <a:pt x="2112" y="288"/>
                  </a:lnTo>
                  <a:lnTo>
                    <a:pt x="2176" y="304"/>
                  </a:lnTo>
                  <a:lnTo>
                    <a:pt x="2239" y="318"/>
                  </a:lnTo>
                  <a:lnTo>
                    <a:pt x="2301" y="334"/>
                  </a:lnTo>
                  <a:lnTo>
                    <a:pt x="2360" y="350"/>
                  </a:lnTo>
                  <a:lnTo>
                    <a:pt x="2419" y="367"/>
                  </a:lnTo>
                  <a:lnTo>
                    <a:pt x="2477" y="384"/>
                  </a:lnTo>
                  <a:lnTo>
                    <a:pt x="2533" y="400"/>
                  </a:lnTo>
                  <a:lnTo>
                    <a:pt x="2586" y="418"/>
                  </a:lnTo>
                  <a:lnTo>
                    <a:pt x="2640" y="436"/>
                  </a:lnTo>
                  <a:lnTo>
                    <a:pt x="2691" y="454"/>
                  </a:lnTo>
                  <a:lnTo>
                    <a:pt x="2741" y="473"/>
                  </a:lnTo>
                  <a:lnTo>
                    <a:pt x="2788" y="492"/>
                  </a:lnTo>
                  <a:lnTo>
                    <a:pt x="2835" y="511"/>
                  </a:lnTo>
                  <a:lnTo>
                    <a:pt x="2880" y="530"/>
                  </a:lnTo>
                  <a:lnTo>
                    <a:pt x="2924" y="550"/>
                  </a:lnTo>
                  <a:lnTo>
                    <a:pt x="2965" y="570"/>
                  </a:lnTo>
                  <a:lnTo>
                    <a:pt x="3005" y="590"/>
                  </a:lnTo>
                  <a:lnTo>
                    <a:pt x="3043" y="610"/>
                  </a:lnTo>
                  <a:lnTo>
                    <a:pt x="3079" y="632"/>
                  </a:lnTo>
                  <a:lnTo>
                    <a:pt x="3114" y="652"/>
                  </a:lnTo>
                  <a:lnTo>
                    <a:pt x="3146" y="673"/>
                  </a:lnTo>
                  <a:lnTo>
                    <a:pt x="3177" y="695"/>
                  </a:lnTo>
                  <a:lnTo>
                    <a:pt x="3205" y="716"/>
                  </a:lnTo>
                  <a:lnTo>
                    <a:pt x="3233" y="739"/>
                  </a:lnTo>
                  <a:lnTo>
                    <a:pt x="3258" y="760"/>
                  </a:lnTo>
                  <a:lnTo>
                    <a:pt x="3280" y="782"/>
                  </a:lnTo>
                  <a:lnTo>
                    <a:pt x="3302" y="804"/>
                  </a:lnTo>
                  <a:lnTo>
                    <a:pt x="3319" y="827"/>
                  </a:lnTo>
                  <a:lnTo>
                    <a:pt x="3337" y="848"/>
                  </a:lnTo>
                  <a:lnTo>
                    <a:pt x="3352" y="871"/>
                  </a:lnTo>
                  <a:lnTo>
                    <a:pt x="3365" y="892"/>
                  </a:lnTo>
                  <a:lnTo>
                    <a:pt x="3375" y="913"/>
                  </a:lnTo>
                  <a:lnTo>
                    <a:pt x="3384" y="936"/>
                  </a:lnTo>
                  <a:lnTo>
                    <a:pt x="3391" y="957"/>
                  </a:lnTo>
                  <a:lnTo>
                    <a:pt x="3396" y="979"/>
                  </a:lnTo>
                  <a:lnTo>
                    <a:pt x="3398" y="1001"/>
                  </a:lnTo>
                  <a:lnTo>
                    <a:pt x="3399" y="1023"/>
                  </a:lnTo>
                  <a:lnTo>
                    <a:pt x="3479" y="1023"/>
                  </a:lnTo>
                  <a:lnTo>
                    <a:pt x="3478" y="994"/>
                  </a:lnTo>
                  <a:lnTo>
                    <a:pt x="3474" y="966"/>
                  </a:lnTo>
                  <a:lnTo>
                    <a:pt x="3467" y="937"/>
                  </a:lnTo>
                  <a:lnTo>
                    <a:pt x="3459" y="909"/>
                  </a:lnTo>
                  <a:lnTo>
                    <a:pt x="3448" y="881"/>
                  </a:lnTo>
                  <a:lnTo>
                    <a:pt x="3435" y="854"/>
                  </a:lnTo>
                  <a:lnTo>
                    <a:pt x="3419" y="828"/>
                  </a:lnTo>
                  <a:lnTo>
                    <a:pt x="3401" y="802"/>
                  </a:lnTo>
                  <a:lnTo>
                    <a:pt x="3381" y="777"/>
                  </a:lnTo>
                  <a:lnTo>
                    <a:pt x="3360" y="751"/>
                  </a:lnTo>
                  <a:lnTo>
                    <a:pt x="3336" y="726"/>
                  </a:lnTo>
                  <a:lnTo>
                    <a:pt x="3311" y="702"/>
                  </a:lnTo>
                  <a:lnTo>
                    <a:pt x="3284" y="678"/>
                  </a:lnTo>
                  <a:lnTo>
                    <a:pt x="3254" y="654"/>
                  </a:lnTo>
                  <a:lnTo>
                    <a:pt x="3223" y="631"/>
                  </a:lnTo>
                  <a:lnTo>
                    <a:pt x="3190" y="608"/>
                  </a:lnTo>
                  <a:lnTo>
                    <a:pt x="3155" y="586"/>
                  </a:lnTo>
                  <a:lnTo>
                    <a:pt x="3120" y="563"/>
                  </a:lnTo>
                  <a:lnTo>
                    <a:pt x="3081" y="542"/>
                  </a:lnTo>
                  <a:lnTo>
                    <a:pt x="3041" y="520"/>
                  </a:lnTo>
                  <a:lnTo>
                    <a:pt x="3000" y="499"/>
                  </a:lnTo>
                  <a:lnTo>
                    <a:pt x="2957" y="477"/>
                  </a:lnTo>
                  <a:lnTo>
                    <a:pt x="2912" y="457"/>
                  </a:lnTo>
                  <a:lnTo>
                    <a:pt x="2866" y="437"/>
                  </a:lnTo>
                  <a:lnTo>
                    <a:pt x="2818" y="418"/>
                  </a:lnTo>
                  <a:lnTo>
                    <a:pt x="2768" y="398"/>
                  </a:lnTo>
                  <a:lnTo>
                    <a:pt x="2718" y="379"/>
                  </a:lnTo>
                  <a:lnTo>
                    <a:pt x="2665" y="361"/>
                  </a:lnTo>
                  <a:lnTo>
                    <a:pt x="2611" y="342"/>
                  </a:lnTo>
                  <a:lnTo>
                    <a:pt x="2555" y="324"/>
                  </a:lnTo>
                  <a:lnTo>
                    <a:pt x="2499" y="307"/>
                  </a:lnTo>
                  <a:lnTo>
                    <a:pt x="2441" y="290"/>
                  </a:lnTo>
                  <a:lnTo>
                    <a:pt x="2382" y="273"/>
                  </a:lnTo>
                  <a:lnTo>
                    <a:pt x="2320" y="258"/>
                  </a:lnTo>
                  <a:lnTo>
                    <a:pt x="2258" y="242"/>
                  </a:lnTo>
                  <a:lnTo>
                    <a:pt x="2194" y="227"/>
                  </a:lnTo>
                  <a:lnTo>
                    <a:pt x="2130" y="211"/>
                  </a:lnTo>
                  <a:lnTo>
                    <a:pt x="2063" y="197"/>
                  </a:lnTo>
                  <a:lnTo>
                    <a:pt x="1997" y="183"/>
                  </a:lnTo>
                  <a:lnTo>
                    <a:pt x="1928" y="170"/>
                  </a:lnTo>
                  <a:lnTo>
                    <a:pt x="1859" y="157"/>
                  </a:lnTo>
                  <a:lnTo>
                    <a:pt x="1788" y="143"/>
                  </a:lnTo>
                  <a:lnTo>
                    <a:pt x="1716" y="132"/>
                  </a:lnTo>
                  <a:lnTo>
                    <a:pt x="1644" y="120"/>
                  </a:lnTo>
                  <a:lnTo>
                    <a:pt x="1569" y="109"/>
                  </a:lnTo>
                  <a:lnTo>
                    <a:pt x="1494" y="98"/>
                  </a:lnTo>
                  <a:lnTo>
                    <a:pt x="1418" y="88"/>
                  </a:lnTo>
                  <a:lnTo>
                    <a:pt x="1342" y="78"/>
                  </a:lnTo>
                  <a:lnTo>
                    <a:pt x="1264" y="69"/>
                  </a:lnTo>
                  <a:lnTo>
                    <a:pt x="1185" y="60"/>
                  </a:lnTo>
                  <a:lnTo>
                    <a:pt x="1106" y="52"/>
                  </a:lnTo>
                  <a:lnTo>
                    <a:pt x="1025" y="45"/>
                  </a:lnTo>
                  <a:lnTo>
                    <a:pt x="943" y="38"/>
                  </a:lnTo>
                  <a:lnTo>
                    <a:pt x="861" y="32"/>
                  </a:lnTo>
                  <a:lnTo>
                    <a:pt x="778" y="26"/>
                  </a:lnTo>
                  <a:lnTo>
                    <a:pt x="694" y="20"/>
                  </a:lnTo>
                  <a:lnTo>
                    <a:pt x="610" y="15"/>
                  </a:lnTo>
                  <a:lnTo>
                    <a:pt x="524" y="12"/>
                  </a:lnTo>
                  <a:lnTo>
                    <a:pt x="439" y="8"/>
                  </a:lnTo>
                  <a:lnTo>
                    <a:pt x="352" y="6"/>
                  </a:lnTo>
                  <a:lnTo>
                    <a:pt x="265" y="3"/>
                  </a:lnTo>
                  <a:lnTo>
                    <a:pt x="177" y="2"/>
                  </a:lnTo>
                  <a:lnTo>
                    <a:pt x="89" y="1"/>
                  </a:lnTo>
                  <a:lnTo>
                    <a:pt x="0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7" name="Freeform 44"/>
            <p:cNvSpPr>
              <a:spLocks/>
            </p:cNvSpPr>
            <p:nvPr/>
          </p:nvSpPr>
          <p:spPr bwMode="auto">
            <a:xfrm>
              <a:off x="1958" y="1906"/>
              <a:ext cx="1304" cy="341"/>
            </a:xfrm>
            <a:custGeom>
              <a:avLst/>
              <a:gdLst>
                <a:gd name="T0" fmla="*/ 0 w 3478"/>
                <a:gd name="T1" fmla="*/ 0 h 1023"/>
                <a:gd name="T2" fmla="*/ 0 w 3478"/>
                <a:gd name="T3" fmla="*/ 0 h 1023"/>
                <a:gd name="T4" fmla="*/ 0 w 3478"/>
                <a:gd name="T5" fmla="*/ 0 h 1023"/>
                <a:gd name="T6" fmla="*/ 0 w 3478"/>
                <a:gd name="T7" fmla="*/ 0 h 1023"/>
                <a:gd name="T8" fmla="*/ 0 w 3478"/>
                <a:gd name="T9" fmla="*/ 0 h 1023"/>
                <a:gd name="T10" fmla="*/ 0 w 3478"/>
                <a:gd name="T11" fmla="*/ 0 h 1023"/>
                <a:gd name="T12" fmla="*/ 0 w 3478"/>
                <a:gd name="T13" fmla="*/ 0 h 1023"/>
                <a:gd name="T14" fmla="*/ 0 w 3478"/>
                <a:gd name="T15" fmla="*/ 0 h 1023"/>
                <a:gd name="T16" fmla="*/ 0 w 3478"/>
                <a:gd name="T17" fmla="*/ 0 h 1023"/>
                <a:gd name="T18" fmla="*/ 0 w 3478"/>
                <a:gd name="T19" fmla="*/ 0 h 1023"/>
                <a:gd name="T20" fmla="*/ 0 w 3478"/>
                <a:gd name="T21" fmla="*/ 0 h 1023"/>
                <a:gd name="T22" fmla="*/ 0 w 3478"/>
                <a:gd name="T23" fmla="*/ 0 h 1023"/>
                <a:gd name="T24" fmla="*/ 0 w 3478"/>
                <a:gd name="T25" fmla="*/ 0 h 1023"/>
                <a:gd name="T26" fmla="*/ 0 w 3478"/>
                <a:gd name="T27" fmla="*/ 0 h 1023"/>
                <a:gd name="T28" fmla="*/ 0 w 3478"/>
                <a:gd name="T29" fmla="*/ 0 h 1023"/>
                <a:gd name="T30" fmla="*/ 0 w 3478"/>
                <a:gd name="T31" fmla="*/ 0 h 1023"/>
                <a:gd name="T32" fmla="*/ 0 w 3478"/>
                <a:gd name="T33" fmla="*/ 0 h 1023"/>
                <a:gd name="T34" fmla="*/ 0 w 3478"/>
                <a:gd name="T35" fmla="*/ 0 h 1023"/>
                <a:gd name="T36" fmla="*/ 0 w 3478"/>
                <a:gd name="T37" fmla="*/ 0 h 1023"/>
                <a:gd name="T38" fmla="*/ 0 w 3478"/>
                <a:gd name="T39" fmla="*/ 0 h 1023"/>
                <a:gd name="T40" fmla="*/ 0 w 3478"/>
                <a:gd name="T41" fmla="*/ 0 h 1023"/>
                <a:gd name="T42" fmla="*/ 0 w 3478"/>
                <a:gd name="T43" fmla="*/ 0 h 1023"/>
                <a:gd name="T44" fmla="*/ 0 w 3478"/>
                <a:gd name="T45" fmla="*/ 0 h 1023"/>
                <a:gd name="T46" fmla="*/ 0 w 3478"/>
                <a:gd name="T47" fmla="*/ 0 h 1023"/>
                <a:gd name="T48" fmla="*/ 0 w 3478"/>
                <a:gd name="T49" fmla="*/ 0 h 1023"/>
                <a:gd name="T50" fmla="*/ 0 w 3478"/>
                <a:gd name="T51" fmla="*/ 0 h 1023"/>
                <a:gd name="T52" fmla="*/ 0 w 3478"/>
                <a:gd name="T53" fmla="*/ 0 h 1023"/>
                <a:gd name="T54" fmla="*/ 0 w 3478"/>
                <a:gd name="T55" fmla="*/ 0 h 1023"/>
                <a:gd name="T56" fmla="*/ 0 w 3478"/>
                <a:gd name="T57" fmla="*/ 0 h 1023"/>
                <a:gd name="T58" fmla="*/ 0 w 3478"/>
                <a:gd name="T59" fmla="*/ 0 h 1023"/>
                <a:gd name="T60" fmla="*/ 0 w 3478"/>
                <a:gd name="T61" fmla="*/ 0 h 1023"/>
                <a:gd name="T62" fmla="*/ 0 w 3478"/>
                <a:gd name="T63" fmla="*/ 0 h 1023"/>
                <a:gd name="T64" fmla="*/ 0 w 3478"/>
                <a:gd name="T65" fmla="*/ 0 h 1023"/>
                <a:gd name="T66" fmla="*/ 0 w 3478"/>
                <a:gd name="T67" fmla="*/ 0 h 1023"/>
                <a:gd name="T68" fmla="*/ 0 w 3478"/>
                <a:gd name="T69" fmla="*/ 0 h 1023"/>
                <a:gd name="T70" fmla="*/ 0 w 3478"/>
                <a:gd name="T71" fmla="*/ 0 h 1023"/>
                <a:gd name="T72" fmla="*/ 0 w 3478"/>
                <a:gd name="T73" fmla="*/ 0 h 1023"/>
                <a:gd name="T74" fmla="*/ 0 w 3478"/>
                <a:gd name="T75" fmla="*/ 0 h 1023"/>
                <a:gd name="T76" fmla="*/ 0 w 3478"/>
                <a:gd name="T77" fmla="*/ 0 h 1023"/>
                <a:gd name="T78" fmla="*/ 0 w 3478"/>
                <a:gd name="T79" fmla="*/ 0 h 1023"/>
                <a:gd name="T80" fmla="*/ 0 w 3478"/>
                <a:gd name="T81" fmla="*/ 0 h 1023"/>
                <a:gd name="T82" fmla="*/ 0 w 3478"/>
                <a:gd name="T83" fmla="*/ 0 h 1023"/>
                <a:gd name="T84" fmla="*/ 0 w 3478"/>
                <a:gd name="T85" fmla="*/ 0 h 1023"/>
                <a:gd name="T86" fmla="*/ 0 w 3478"/>
                <a:gd name="T87" fmla="*/ 0 h 10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8"/>
                <a:gd name="T133" fmla="*/ 0 h 1023"/>
                <a:gd name="T134" fmla="*/ 3478 w 3478"/>
                <a:gd name="T135" fmla="*/ 1023 h 10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8" h="1023">
                  <a:moveTo>
                    <a:pt x="80" y="1023"/>
                  </a:moveTo>
                  <a:lnTo>
                    <a:pt x="80" y="1023"/>
                  </a:lnTo>
                  <a:lnTo>
                    <a:pt x="81" y="1001"/>
                  </a:lnTo>
                  <a:lnTo>
                    <a:pt x="83" y="979"/>
                  </a:lnTo>
                  <a:lnTo>
                    <a:pt x="88" y="957"/>
                  </a:lnTo>
                  <a:lnTo>
                    <a:pt x="95" y="936"/>
                  </a:lnTo>
                  <a:lnTo>
                    <a:pt x="105" y="913"/>
                  </a:lnTo>
                  <a:lnTo>
                    <a:pt x="115" y="892"/>
                  </a:lnTo>
                  <a:lnTo>
                    <a:pt x="127" y="871"/>
                  </a:lnTo>
                  <a:lnTo>
                    <a:pt x="143" y="848"/>
                  </a:lnTo>
                  <a:lnTo>
                    <a:pt x="159" y="827"/>
                  </a:lnTo>
                  <a:lnTo>
                    <a:pt x="178" y="804"/>
                  </a:lnTo>
                  <a:lnTo>
                    <a:pt x="198" y="782"/>
                  </a:lnTo>
                  <a:lnTo>
                    <a:pt x="222" y="760"/>
                  </a:lnTo>
                  <a:lnTo>
                    <a:pt x="247" y="739"/>
                  </a:lnTo>
                  <a:lnTo>
                    <a:pt x="273" y="716"/>
                  </a:lnTo>
                  <a:lnTo>
                    <a:pt x="302" y="695"/>
                  </a:lnTo>
                  <a:lnTo>
                    <a:pt x="333" y="673"/>
                  </a:lnTo>
                  <a:lnTo>
                    <a:pt x="366" y="652"/>
                  </a:lnTo>
                  <a:lnTo>
                    <a:pt x="400" y="632"/>
                  </a:lnTo>
                  <a:lnTo>
                    <a:pt x="436" y="610"/>
                  </a:lnTo>
                  <a:lnTo>
                    <a:pt x="474" y="590"/>
                  </a:lnTo>
                  <a:lnTo>
                    <a:pt x="515" y="570"/>
                  </a:lnTo>
                  <a:lnTo>
                    <a:pt x="556" y="550"/>
                  </a:lnTo>
                  <a:lnTo>
                    <a:pt x="599" y="530"/>
                  </a:lnTo>
                  <a:lnTo>
                    <a:pt x="644" y="511"/>
                  </a:lnTo>
                  <a:lnTo>
                    <a:pt x="690" y="492"/>
                  </a:lnTo>
                  <a:lnTo>
                    <a:pt x="739" y="473"/>
                  </a:lnTo>
                  <a:lnTo>
                    <a:pt x="789" y="454"/>
                  </a:lnTo>
                  <a:lnTo>
                    <a:pt x="840" y="436"/>
                  </a:lnTo>
                  <a:lnTo>
                    <a:pt x="892" y="418"/>
                  </a:lnTo>
                  <a:lnTo>
                    <a:pt x="947" y="400"/>
                  </a:lnTo>
                  <a:lnTo>
                    <a:pt x="1003" y="384"/>
                  </a:lnTo>
                  <a:lnTo>
                    <a:pt x="1060" y="367"/>
                  </a:lnTo>
                  <a:lnTo>
                    <a:pt x="1118" y="350"/>
                  </a:lnTo>
                  <a:lnTo>
                    <a:pt x="1179" y="334"/>
                  </a:lnTo>
                  <a:lnTo>
                    <a:pt x="1239" y="318"/>
                  </a:lnTo>
                  <a:lnTo>
                    <a:pt x="1302" y="304"/>
                  </a:lnTo>
                  <a:lnTo>
                    <a:pt x="1367" y="288"/>
                  </a:lnTo>
                  <a:lnTo>
                    <a:pt x="1432" y="274"/>
                  </a:lnTo>
                  <a:lnTo>
                    <a:pt x="1499" y="260"/>
                  </a:lnTo>
                  <a:lnTo>
                    <a:pt x="1566" y="247"/>
                  </a:lnTo>
                  <a:lnTo>
                    <a:pt x="1635" y="234"/>
                  </a:lnTo>
                  <a:lnTo>
                    <a:pt x="1704" y="222"/>
                  </a:lnTo>
                  <a:lnTo>
                    <a:pt x="1775" y="210"/>
                  </a:lnTo>
                  <a:lnTo>
                    <a:pt x="1848" y="198"/>
                  </a:lnTo>
                  <a:lnTo>
                    <a:pt x="1922" y="187"/>
                  </a:lnTo>
                  <a:lnTo>
                    <a:pt x="1995" y="177"/>
                  </a:lnTo>
                  <a:lnTo>
                    <a:pt x="2070" y="166"/>
                  </a:lnTo>
                  <a:lnTo>
                    <a:pt x="2147" y="157"/>
                  </a:lnTo>
                  <a:lnTo>
                    <a:pt x="2225" y="148"/>
                  </a:lnTo>
                  <a:lnTo>
                    <a:pt x="2302" y="139"/>
                  </a:lnTo>
                  <a:lnTo>
                    <a:pt x="2381" y="132"/>
                  </a:lnTo>
                  <a:lnTo>
                    <a:pt x="2461" y="123"/>
                  </a:lnTo>
                  <a:lnTo>
                    <a:pt x="2542" y="117"/>
                  </a:lnTo>
                  <a:lnTo>
                    <a:pt x="2624" y="110"/>
                  </a:lnTo>
                  <a:lnTo>
                    <a:pt x="2706" y="104"/>
                  </a:lnTo>
                  <a:lnTo>
                    <a:pt x="2789" y="100"/>
                  </a:lnTo>
                  <a:lnTo>
                    <a:pt x="2873" y="95"/>
                  </a:lnTo>
                  <a:lnTo>
                    <a:pt x="2958" y="91"/>
                  </a:lnTo>
                  <a:lnTo>
                    <a:pt x="3043" y="88"/>
                  </a:lnTo>
                  <a:lnTo>
                    <a:pt x="3129" y="84"/>
                  </a:lnTo>
                  <a:lnTo>
                    <a:pt x="3216" y="83"/>
                  </a:lnTo>
                  <a:lnTo>
                    <a:pt x="3302" y="80"/>
                  </a:lnTo>
                  <a:lnTo>
                    <a:pt x="3390" y="80"/>
                  </a:lnTo>
                  <a:lnTo>
                    <a:pt x="3478" y="79"/>
                  </a:lnTo>
                  <a:lnTo>
                    <a:pt x="3478" y="0"/>
                  </a:lnTo>
                  <a:lnTo>
                    <a:pt x="3390" y="1"/>
                  </a:lnTo>
                  <a:lnTo>
                    <a:pt x="3301" y="2"/>
                  </a:lnTo>
                  <a:lnTo>
                    <a:pt x="3213" y="3"/>
                  </a:lnTo>
                  <a:lnTo>
                    <a:pt x="3127" y="6"/>
                  </a:lnTo>
                  <a:lnTo>
                    <a:pt x="3040" y="8"/>
                  </a:lnTo>
                  <a:lnTo>
                    <a:pt x="2954" y="12"/>
                  </a:lnTo>
                  <a:lnTo>
                    <a:pt x="2869" y="15"/>
                  </a:lnTo>
                  <a:lnTo>
                    <a:pt x="2784" y="20"/>
                  </a:lnTo>
                  <a:lnTo>
                    <a:pt x="2701" y="26"/>
                  </a:lnTo>
                  <a:lnTo>
                    <a:pt x="2618" y="32"/>
                  </a:lnTo>
                  <a:lnTo>
                    <a:pt x="2536" y="38"/>
                  </a:lnTo>
                  <a:lnTo>
                    <a:pt x="2455" y="45"/>
                  </a:lnTo>
                  <a:lnTo>
                    <a:pt x="2374" y="52"/>
                  </a:lnTo>
                  <a:lnTo>
                    <a:pt x="2295" y="60"/>
                  </a:lnTo>
                  <a:lnTo>
                    <a:pt x="2215" y="69"/>
                  </a:lnTo>
                  <a:lnTo>
                    <a:pt x="2138" y="78"/>
                  </a:lnTo>
                  <a:lnTo>
                    <a:pt x="2061" y="88"/>
                  </a:lnTo>
                  <a:lnTo>
                    <a:pt x="1985" y="98"/>
                  </a:lnTo>
                  <a:lnTo>
                    <a:pt x="1910" y="109"/>
                  </a:lnTo>
                  <a:lnTo>
                    <a:pt x="1836" y="120"/>
                  </a:lnTo>
                  <a:lnTo>
                    <a:pt x="1764" y="132"/>
                  </a:lnTo>
                  <a:lnTo>
                    <a:pt x="1691" y="143"/>
                  </a:lnTo>
                  <a:lnTo>
                    <a:pt x="1621" y="157"/>
                  </a:lnTo>
                  <a:lnTo>
                    <a:pt x="1551" y="170"/>
                  </a:lnTo>
                  <a:lnTo>
                    <a:pt x="1482" y="183"/>
                  </a:lnTo>
                  <a:lnTo>
                    <a:pt x="1415" y="197"/>
                  </a:lnTo>
                  <a:lnTo>
                    <a:pt x="1349" y="211"/>
                  </a:lnTo>
                  <a:lnTo>
                    <a:pt x="1285" y="227"/>
                  </a:lnTo>
                  <a:lnTo>
                    <a:pt x="1220" y="242"/>
                  </a:lnTo>
                  <a:lnTo>
                    <a:pt x="1159" y="258"/>
                  </a:lnTo>
                  <a:lnTo>
                    <a:pt x="1098" y="273"/>
                  </a:lnTo>
                  <a:lnTo>
                    <a:pt x="1039" y="290"/>
                  </a:lnTo>
                  <a:lnTo>
                    <a:pt x="980" y="307"/>
                  </a:lnTo>
                  <a:lnTo>
                    <a:pt x="923" y="324"/>
                  </a:lnTo>
                  <a:lnTo>
                    <a:pt x="867" y="342"/>
                  </a:lnTo>
                  <a:lnTo>
                    <a:pt x="814" y="361"/>
                  </a:lnTo>
                  <a:lnTo>
                    <a:pt x="762" y="379"/>
                  </a:lnTo>
                  <a:lnTo>
                    <a:pt x="711" y="398"/>
                  </a:lnTo>
                  <a:lnTo>
                    <a:pt x="661" y="418"/>
                  </a:lnTo>
                  <a:lnTo>
                    <a:pt x="613" y="437"/>
                  </a:lnTo>
                  <a:lnTo>
                    <a:pt x="567" y="457"/>
                  </a:lnTo>
                  <a:lnTo>
                    <a:pt x="523" y="477"/>
                  </a:lnTo>
                  <a:lnTo>
                    <a:pt x="479" y="499"/>
                  </a:lnTo>
                  <a:lnTo>
                    <a:pt x="437" y="520"/>
                  </a:lnTo>
                  <a:lnTo>
                    <a:pt x="398" y="542"/>
                  </a:lnTo>
                  <a:lnTo>
                    <a:pt x="360" y="563"/>
                  </a:lnTo>
                  <a:lnTo>
                    <a:pt x="323" y="586"/>
                  </a:lnTo>
                  <a:lnTo>
                    <a:pt x="289" y="608"/>
                  </a:lnTo>
                  <a:lnTo>
                    <a:pt x="257" y="631"/>
                  </a:lnTo>
                  <a:lnTo>
                    <a:pt x="225" y="654"/>
                  </a:lnTo>
                  <a:lnTo>
                    <a:pt x="196" y="678"/>
                  </a:lnTo>
                  <a:lnTo>
                    <a:pt x="169" y="702"/>
                  </a:lnTo>
                  <a:lnTo>
                    <a:pt x="143" y="726"/>
                  </a:lnTo>
                  <a:lnTo>
                    <a:pt x="119" y="751"/>
                  </a:lnTo>
                  <a:lnTo>
                    <a:pt x="97" y="777"/>
                  </a:lnTo>
                  <a:lnTo>
                    <a:pt x="78" y="802"/>
                  </a:lnTo>
                  <a:lnTo>
                    <a:pt x="61" y="828"/>
                  </a:lnTo>
                  <a:lnTo>
                    <a:pt x="45" y="854"/>
                  </a:lnTo>
                  <a:lnTo>
                    <a:pt x="32" y="881"/>
                  </a:lnTo>
                  <a:lnTo>
                    <a:pt x="20" y="909"/>
                  </a:lnTo>
                  <a:lnTo>
                    <a:pt x="12" y="937"/>
                  </a:lnTo>
                  <a:lnTo>
                    <a:pt x="6" y="966"/>
                  </a:lnTo>
                  <a:lnTo>
                    <a:pt x="1" y="994"/>
                  </a:lnTo>
                  <a:lnTo>
                    <a:pt x="0" y="1023"/>
                  </a:lnTo>
                  <a:lnTo>
                    <a:pt x="80" y="1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30118" name="Freeform 45"/>
            <p:cNvSpPr>
              <a:spLocks/>
            </p:cNvSpPr>
            <p:nvPr/>
          </p:nvSpPr>
          <p:spPr bwMode="auto">
            <a:xfrm>
              <a:off x="1958" y="2247"/>
              <a:ext cx="1304" cy="341"/>
            </a:xfrm>
            <a:custGeom>
              <a:avLst/>
              <a:gdLst>
                <a:gd name="T0" fmla="*/ 0 w 3478"/>
                <a:gd name="T1" fmla="*/ 0 h 1022"/>
                <a:gd name="T2" fmla="*/ 0 w 3478"/>
                <a:gd name="T3" fmla="*/ 0 h 1022"/>
                <a:gd name="T4" fmla="*/ 0 w 3478"/>
                <a:gd name="T5" fmla="*/ 0 h 1022"/>
                <a:gd name="T6" fmla="*/ 0 w 3478"/>
                <a:gd name="T7" fmla="*/ 0 h 1022"/>
                <a:gd name="T8" fmla="*/ 0 w 3478"/>
                <a:gd name="T9" fmla="*/ 0 h 1022"/>
                <a:gd name="T10" fmla="*/ 0 w 3478"/>
                <a:gd name="T11" fmla="*/ 0 h 1022"/>
                <a:gd name="T12" fmla="*/ 0 w 3478"/>
                <a:gd name="T13" fmla="*/ 0 h 1022"/>
                <a:gd name="T14" fmla="*/ 0 w 3478"/>
                <a:gd name="T15" fmla="*/ 0 h 1022"/>
                <a:gd name="T16" fmla="*/ 0 w 3478"/>
                <a:gd name="T17" fmla="*/ 0 h 1022"/>
                <a:gd name="T18" fmla="*/ 0 w 3478"/>
                <a:gd name="T19" fmla="*/ 0 h 1022"/>
                <a:gd name="T20" fmla="*/ 0 w 3478"/>
                <a:gd name="T21" fmla="*/ 0 h 1022"/>
                <a:gd name="T22" fmla="*/ 0 w 3478"/>
                <a:gd name="T23" fmla="*/ 0 h 1022"/>
                <a:gd name="T24" fmla="*/ 0 w 3478"/>
                <a:gd name="T25" fmla="*/ 0 h 1022"/>
                <a:gd name="T26" fmla="*/ 0 w 3478"/>
                <a:gd name="T27" fmla="*/ 0 h 1022"/>
                <a:gd name="T28" fmla="*/ 0 w 3478"/>
                <a:gd name="T29" fmla="*/ 0 h 1022"/>
                <a:gd name="T30" fmla="*/ 0 w 3478"/>
                <a:gd name="T31" fmla="*/ 0 h 1022"/>
                <a:gd name="T32" fmla="*/ 0 w 3478"/>
                <a:gd name="T33" fmla="*/ 0 h 1022"/>
                <a:gd name="T34" fmla="*/ 0 w 3478"/>
                <a:gd name="T35" fmla="*/ 0 h 1022"/>
                <a:gd name="T36" fmla="*/ 0 w 3478"/>
                <a:gd name="T37" fmla="*/ 0 h 1022"/>
                <a:gd name="T38" fmla="*/ 0 w 3478"/>
                <a:gd name="T39" fmla="*/ 0 h 1022"/>
                <a:gd name="T40" fmla="*/ 0 w 3478"/>
                <a:gd name="T41" fmla="*/ 0 h 1022"/>
                <a:gd name="T42" fmla="*/ 0 w 3478"/>
                <a:gd name="T43" fmla="*/ 0 h 1022"/>
                <a:gd name="T44" fmla="*/ 0 w 3478"/>
                <a:gd name="T45" fmla="*/ 0 h 1022"/>
                <a:gd name="T46" fmla="*/ 0 w 3478"/>
                <a:gd name="T47" fmla="*/ 0 h 1022"/>
                <a:gd name="T48" fmla="*/ 0 w 3478"/>
                <a:gd name="T49" fmla="*/ 0 h 1022"/>
                <a:gd name="T50" fmla="*/ 0 w 3478"/>
                <a:gd name="T51" fmla="*/ 0 h 1022"/>
                <a:gd name="T52" fmla="*/ 0 w 3478"/>
                <a:gd name="T53" fmla="*/ 0 h 1022"/>
                <a:gd name="T54" fmla="*/ 0 w 3478"/>
                <a:gd name="T55" fmla="*/ 0 h 1022"/>
                <a:gd name="T56" fmla="*/ 0 w 3478"/>
                <a:gd name="T57" fmla="*/ 0 h 1022"/>
                <a:gd name="T58" fmla="*/ 0 w 3478"/>
                <a:gd name="T59" fmla="*/ 0 h 1022"/>
                <a:gd name="T60" fmla="*/ 0 w 3478"/>
                <a:gd name="T61" fmla="*/ 0 h 1022"/>
                <a:gd name="T62" fmla="*/ 0 w 3478"/>
                <a:gd name="T63" fmla="*/ 0 h 1022"/>
                <a:gd name="T64" fmla="*/ 0 w 3478"/>
                <a:gd name="T65" fmla="*/ 0 h 1022"/>
                <a:gd name="T66" fmla="*/ 0 w 3478"/>
                <a:gd name="T67" fmla="*/ 0 h 1022"/>
                <a:gd name="T68" fmla="*/ 0 w 3478"/>
                <a:gd name="T69" fmla="*/ 0 h 1022"/>
                <a:gd name="T70" fmla="*/ 0 w 3478"/>
                <a:gd name="T71" fmla="*/ 0 h 1022"/>
                <a:gd name="T72" fmla="*/ 0 w 3478"/>
                <a:gd name="T73" fmla="*/ 0 h 1022"/>
                <a:gd name="T74" fmla="*/ 0 w 3478"/>
                <a:gd name="T75" fmla="*/ 0 h 1022"/>
                <a:gd name="T76" fmla="*/ 0 w 3478"/>
                <a:gd name="T77" fmla="*/ 0 h 1022"/>
                <a:gd name="T78" fmla="*/ 0 w 3478"/>
                <a:gd name="T79" fmla="*/ 0 h 1022"/>
                <a:gd name="T80" fmla="*/ 0 w 3478"/>
                <a:gd name="T81" fmla="*/ 0 h 1022"/>
                <a:gd name="T82" fmla="*/ 0 w 3478"/>
                <a:gd name="T83" fmla="*/ 0 h 1022"/>
                <a:gd name="T84" fmla="*/ 0 w 3478"/>
                <a:gd name="T85" fmla="*/ 0 h 1022"/>
                <a:gd name="T86" fmla="*/ 0 w 3478"/>
                <a:gd name="T87" fmla="*/ 0 h 10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8"/>
                <a:gd name="T133" fmla="*/ 0 h 1022"/>
                <a:gd name="T134" fmla="*/ 3478 w 3478"/>
                <a:gd name="T135" fmla="*/ 1022 h 10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8" h="1022">
                  <a:moveTo>
                    <a:pt x="3478" y="943"/>
                  </a:moveTo>
                  <a:lnTo>
                    <a:pt x="3478" y="943"/>
                  </a:lnTo>
                  <a:lnTo>
                    <a:pt x="3390" y="942"/>
                  </a:lnTo>
                  <a:lnTo>
                    <a:pt x="3302" y="942"/>
                  </a:lnTo>
                  <a:lnTo>
                    <a:pt x="3216" y="940"/>
                  </a:lnTo>
                  <a:lnTo>
                    <a:pt x="3129" y="937"/>
                  </a:lnTo>
                  <a:lnTo>
                    <a:pt x="3043" y="935"/>
                  </a:lnTo>
                  <a:lnTo>
                    <a:pt x="2958" y="931"/>
                  </a:lnTo>
                  <a:lnTo>
                    <a:pt x="2873" y="928"/>
                  </a:lnTo>
                  <a:lnTo>
                    <a:pt x="2789" y="923"/>
                  </a:lnTo>
                  <a:lnTo>
                    <a:pt x="2706" y="917"/>
                  </a:lnTo>
                  <a:lnTo>
                    <a:pt x="2624" y="912"/>
                  </a:lnTo>
                  <a:lnTo>
                    <a:pt x="2542" y="905"/>
                  </a:lnTo>
                  <a:lnTo>
                    <a:pt x="2461" y="899"/>
                  </a:lnTo>
                  <a:lnTo>
                    <a:pt x="2381" y="891"/>
                  </a:lnTo>
                  <a:lnTo>
                    <a:pt x="2302" y="884"/>
                  </a:lnTo>
                  <a:lnTo>
                    <a:pt x="2225" y="874"/>
                  </a:lnTo>
                  <a:lnTo>
                    <a:pt x="2147" y="866"/>
                  </a:lnTo>
                  <a:lnTo>
                    <a:pt x="2070" y="857"/>
                  </a:lnTo>
                  <a:lnTo>
                    <a:pt x="1995" y="846"/>
                  </a:lnTo>
                  <a:lnTo>
                    <a:pt x="1922" y="835"/>
                  </a:lnTo>
                  <a:lnTo>
                    <a:pt x="1848" y="824"/>
                  </a:lnTo>
                  <a:lnTo>
                    <a:pt x="1775" y="813"/>
                  </a:lnTo>
                  <a:lnTo>
                    <a:pt x="1704" y="801"/>
                  </a:lnTo>
                  <a:lnTo>
                    <a:pt x="1635" y="789"/>
                  </a:lnTo>
                  <a:lnTo>
                    <a:pt x="1566" y="776"/>
                  </a:lnTo>
                  <a:lnTo>
                    <a:pt x="1499" y="762"/>
                  </a:lnTo>
                  <a:lnTo>
                    <a:pt x="1432" y="748"/>
                  </a:lnTo>
                  <a:lnTo>
                    <a:pt x="1367" y="734"/>
                  </a:lnTo>
                  <a:lnTo>
                    <a:pt x="1302" y="719"/>
                  </a:lnTo>
                  <a:lnTo>
                    <a:pt x="1239" y="704"/>
                  </a:lnTo>
                  <a:lnTo>
                    <a:pt x="1179" y="688"/>
                  </a:lnTo>
                  <a:lnTo>
                    <a:pt x="1118" y="672"/>
                  </a:lnTo>
                  <a:lnTo>
                    <a:pt x="1060" y="656"/>
                  </a:lnTo>
                  <a:lnTo>
                    <a:pt x="1003" y="639"/>
                  </a:lnTo>
                  <a:lnTo>
                    <a:pt x="947" y="622"/>
                  </a:lnTo>
                  <a:lnTo>
                    <a:pt x="892" y="605"/>
                  </a:lnTo>
                  <a:lnTo>
                    <a:pt x="840" y="587"/>
                  </a:lnTo>
                  <a:lnTo>
                    <a:pt x="789" y="569"/>
                  </a:lnTo>
                  <a:lnTo>
                    <a:pt x="739" y="550"/>
                  </a:lnTo>
                  <a:lnTo>
                    <a:pt x="690" y="531"/>
                  </a:lnTo>
                  <a:lnTo>
                    <a:pt x="644" y="512"/>
                  </a:lnTo>
                  <a:lnTo>
                    <a:pt x="599" y="493"/>
                  </a:lnTo>
                  <a:lnTo>
                    <a:pt x="556" y="473"/>
                  </a:lnTo>
                  <a:lnTo>
                    <a:pt x="515" y="453"/>
                  </a:lnTo>
                  <a:lnTo>
                    <a:pt x="474" y="432"/>
                  </a:lnTo>
                  <a:lnTo>
                    <a:pt x="436" y="412"/>
                  </a:lnTo>
                  <a:lnTo>
                    <a:pt x="400" y="391"/>
                  </a:lnTo>
                  <a:lnTo>
                    <a:pt x="366" y="371"/>
                  </a:lnTo>
                  <a:lnTo>
                    <a:pt x="333" y="349"/>
                  </a:lnTo>
                  <a:lnTo>
                    <a:pt x="302" y="328"/>
                  </a:lnTo>
                  <a:lnTo>
                    <a:pt x="273" y="305"/>
                  </a:lnTo>
                  <a:lnTo>
                    <a:pt x="247" y="284"/>
                  </a:lnTo>
                  <a:lnTo>
                    <a:pt x="222" y="262"/>
                  </a:lnTo>
                  <a:lnTo>
                    <a:pt x="198" y="240"/>
                  </a:lnTo>
                  <a:lnTo>
                    <a:pt x="178" y="218"/>
                  </a:lnTo>
                  <a:lnTo>
                    <a:pt x="159" y="196"/>
                  </a:lnTo>
                  <a:lnTo>
                    <a:pt x="143" y="174"/>
                  </a:lnTo>
                  <a:lnTo>
                    <a:pt x="127" y="152"/>
                  </a:lnTo>
                  <a:lnTo>
                    <a:pt x="115" y="131"/>
                  </a:lnTo>
                  <a:lnTo>
                    <a:pt x="105" y="108"/>
                  </a:lnTo>
                  <a:lnTo>
                    <a:pt x="95" y="87"/>
                  </a:lnTo>
                  <a:lnTo>
                    <a:pt x="88" y="65"/>
                  </a:lnTo>
                  <a:lnTo>
                    <a:pt x="83" y="44"/>
                  </a:lnTo>
                  <a:lnTo>
                    <a:pt x="81" y="21"/>
                  </a:lnTo>
                  <a:lnTo>
                    <a:pt x="80" y="0"/>
                  </a:lnTo>
                  <a:lnTo>
                    <a:pt x="0" y="0"/>
                  </a:lnTo>
                  <a:lnTo>
                    <a:pt x="1" y="28"/>
                  </a:lnTo>
                  <a:lnTo>
                    <a:pt x="6" y="57"/>
                  </a:lnTo>
                  <a:lnTo>
                    <a:pt x="12" y="85"/>
                  </a:lnTo>
                  <a:lnTo>
                    <a:pt x="20" y="114"/>
                  </a:lnTo>
                  <a:lnTo>
                    <a:pt x="32" y="141"/>
                  </a:lnTo>
                  <a:lnTo>
                    <a:pt x="45" y="167"/>
                  </a:lnTo>
                  <a:lnTo>
                    <a:pt x="61" y="195"/>
                  </a:lnTo>
                  <a:lnTo>
                    <a:pt x="78" y="221"/>
                  </a:lnTo>
                  <a:lnTo>
                    <a:pt x="97" y="246"/>
                  </a:lnTo>
                  <a:lnTo>
                    <a:pt x="119" y="272"/>
                  </a:lnTo>
                  <a:lnTo>
                    <a:pt x="143" y="296"/>
                  </a:lnTo>
                  <a:lnTo>
                    <a:pt x="169" y="321"/>
                  </a:lnTo>
                  <a:lnTo>
                    <a:pt x="196" y="344"/>
                  </a:lnTo>
                  <a:lnTo>
                    <a:pt x="225" y="368"/>
                  </a:lnTo>
                  <a:lnTo>
                    <a:pt x="257" y="392"/>
                  </a:lnTo>
                  <a:lnTo>
                    <a:pt x="289" y="415"/>
                  </a:lnTo>
                  <a:lnTo>
                    <a:pt x="323" y="437"/>
                  </a:lnTo>
                  <a:lnTo>
                    <a:pt x="360" y="460"/>
                  </a:lnTo>
                  <a:lnTo>
                    <a:pt x="398" y="481"/>
                  </a:lnTo>
                  <a:lnTo>
                    <a:pt x="437" y="502"/>
                  </a:lnTo>
                  <a:lnTo>
                    <a:pt x="479" y="524"/>
                  </a:lnTo>
                  <a:lnTo>
                    <a:pt x="523" y="544"/>
                  </a:lnTo>
                  <a:lnTo>
                    <a:pt x="567" y="565"/>
                  </a:lnTo>
                  <a:lnTo>
                    <a:pt x="613" y="586"/>
                  </a:lnTo>
                  <a:lnTo>
                    <a:pt x="661" y="605"/>
                  </a:lnTo>
                  <a:lnTo>
                    <a:pt x="711" y="624"/>
                  </a:lnTo>
                  <a:lnTo>
                    <a:pt x="762" y="643"/>
                  </a:lnTo>
                  <a:lnTo>
                    <a:pt x="814" y="662"/>
                  </a:lnTo>
                  <a:lnTo>
                    <a:pt x="867" y="680"/>
                  </a:lnTo>
                  <a:lnTo>
                    <a:pt x="923" y="697"/>
                  </a:lnTo>
                  <a:lnTo>
                    <a:pt x="980" y="715"/>
                  </a:lnTo>
                  <a:lnTo>
                    <a:pt x="1039" y="732"/>
                  </a:lnTo>
                  <a:lnTo>
                    <a:pt x="1098" y="748"/>
                  </a:lnTo>
                  <a:lnTo>
                    <a:pt x="1159" y="765"/>
                  </a:lnTo>
                  <a:lnTo>
                    <a:pt x="1220" y="781"/>
                  </a:lnTo>
                  <a:lnTo>
                    <a:pt x="1285" y="796"/>
                  </a:lnTo>
                  <a:lnTo>
                    <a:pt x="1349" y="811"/>
                  </a:lnTo>
                  <a:lnTo>
                    <a:pt x="1415" y="826"/>
                  </a:lnTo>
                  <a:lnTo>
                    <a:pt x="1482" y="840"/>
                  </a:lnTo>
                  <a:lnTo>
                    <a:pt x="1551" y="853"/>
                  </a:lnTo>
                  <a:lnTo>
                    <a:pt x="1621" y="866"/>
                  </a:lnTo>
                  <a:lnTo>
                    <a:pt x="1691" y="879"/>
                  </a:lnTo>
                  <a:lnTo>
                    <a:pt x="1764" y="891"/>
                  </a:lnTo>
                  <a:lnTo>
                    <a:pt x="1836" y="903"/>
                  </a:lnTo>
                  <a:lnTo>
                    <a:pt x="1910" y="914"/>
                  </a:lnTo>
                  <a:lnTo>
                    <a:pt x="1985" y="924"/>
                  </a:lnTo>
                  <a:lnTo>
                    <a:pt x="2061" y="935"/>
                  </a:lnTo>
                  <a:lnTo>
                    <a:pt x="2138" y="945"/>
                  </a:lnTo>
                  <a:lnTo>
                    <a:pt x="2215" y="954"/>
                  </a:lnTo>
                  <a:lnTo>
                    <a:pt x="2295" y="962"/>
                  </a:lnTo>
                  <a:lnTo>
                    <a:pt x="2374" y="971"/>
                  </a:lnTo>
                  <a:lnTo>
                    <a:pt x="2455" y="978"/>
                  </a:lnTo>
                  <a:lnTo>
                    <a:pt x="2536" y="985"/>
                  </a:lnTo>
                  <a:lnTo>
                    <a:pt x="2618" y="991"/>
                  </a:lnTo>
                  <a:lnTo>
                    <a:pt x="2701" y="997"/>
                  </a:lnTo>
                  <a:lnTo>
                    <a:pt x="2784" y="1002"/>
                  </a:lnTo>
                  <a:lnTo>
                    <a:pt x="2869" y="1006"/>
                  </a:lnTo>
                  <a:lnTo>
                    <a:pt x="2954" y="1011"/>
                  </a:lnTo>
                  <a:lnTo>
                    <a:pt x="3040" y="1015"/>
                  </a:lnTo>
                  <a:lnTo>
                    <a:pt x="3127" y="1017"/>
                  </a:lnTo>
                  <a:lnTo>
                    <a:pt x="3213" y="1019"/>
                  </a:lnTo>
                  <a:lnTo>
                    <a:pt x="3301" y="1021"/>
                  </a:lnTo>
                  <a:lnTo>
                    <a:pt x="3390" y="1022"/>
                  </a:lnTo>
                  <a:lnTo>
                    <a:pt x="3478" y="1022"/>
                  </a:lnTo>
                  <a:lnTo>
                    <a:pt x="3478" y="9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367" name="Rectangle 46"/>
            <p:cNvSpPr>
              <a:spLocks noChangeArrowheads="1"/>
            </p:cNvSpPr>
            <p:nvPr/>
          </p:nvSpPr>
          <p:spPr bwMode="auto">
            <a:xfrm>
              <a:off x="2138" y="2077"/>
              <a:ext cx="2191" cy="2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HYPERGLYCEMIA</a:t>
              </a:r>
              <a:endParaRPr kumimoji="0" lang="en-US" sz="248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515128" name="Rectangle 56"/>
          <p:cNvSpPr>
            <a:spLocks noChangeArrowheads="1"/>
          </p:cNvSpPr>
          <p:nvPr/>
        </p:nvSpPr>
        <p:spPr bwMode="auto">
          <a:xfrm>
            <a:off x="3448066" y="1186872"/>
            <a:ext cx="2154238" cy="492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Decreased</a:t>
            </a:r>
            <a:b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Incretin Effect</a:t>
            </a:r>
            <a:endParaRPr kumimoji="0" lang="en-US" sz="177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88" name="Freeform 57"/>
          <p:cNvSpPr>
            <a:spLocks/>
          </p:cNvSpPr>
          <p:nvPr/>
        </p:nvSpPr>
        <p:spPr bwMode="auto">
          <a:xfrm>
            <a:off x="4400566" y="2101850"/>
            <a:ext cx="142875" cy="936625"/>
          </a:xfrm>
          <a:custGeom>
            <a:avLst/>
            <a:gdLst>
              <a:gd name="T0" fmla="*/ 2147483646 w 106"/>
              <a:gd name="T1" fmla="*/ 0 h 692"/>
              <a:gd name="T2" fmla="*/ 2147483646 w 106"/>
              <a:gd name="T3" fmla="*/ 2147483646 h 692"/>
              <a:gd name="T4" fmla="*/ 2147483646 w 106"/>
              <a:gd name="T5" fmla="*/ 2147483646 h 692"/>
              <a:gd name="T6" fmla="*/ 2147483646 w 106"/>
              <a:gd name="T7" fmla="*/ 2147483646 h 692"/>
              <a:gd name="T8" fmla="*/ 2147483646 w 106"/>
              <a:gd name="T9" fmla="*/ 2147483646 h 692"/>
              <a:gd name="T10" fmla="*/ 2147483646 w 106"/>
              <a:gd name="T11" fmla="*/ 2147483646 h 692"/>
              <a:gd name="T12" fmla="*/ 2147483646 w 106"/>
              <a:gd name="T13" fmla="*/ 2147483646 h 692"/>
              <a:gd name="T14" fmla="*/ 2147483646 w 106"/>
              <a:gd name="T15" fmla="*/ 2147483646 h 692"/>
              <a:gd name="T16" fmla="*/ 2147483646 w 106"/>
              <a:gd name="T17" fmla="*/ 2147483646 h 6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6"/>
              <a:gd name="T28" fmla="*/ 0 h 692"/>
              <a:gd name="T29" fmla="*/ 106 w 106"/>
              <a:gd name="T30" fmla="*/ 692 h 6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6" h="692">
                <a:moveTo>
                  <a:pt x="40" y="0"/>
                </a:moveTo>
                <a:cubicBezTo>
                  <a:pt x="74" y="14"/>
                  <a:pt x="106" y="27"/>
                  <a:pt x="104" y="53"/>
                </a:cubicBezTo>
                <a:cubicBezTo>
                  <a:pt x="103" y="79"/>
                  <a:pt x="33" y="125"/>
                  <a:pt x="30" y="153"/>
                </a:cubicBezTo>
                <a:cubicBezTo>
                  <a:pt x="28" y="180"/>
                  <a:pt x="91" y="195"/>
                  <a:pt x="90" y="221"/>
                </a:cubicBezTo>
                <a:cubicBezTo>
                  <a:pt x="88" y="248"/>
                  <a:pt x="22" y="289"/>
                  <a:pt x="20" y="315"/>
                </a:cubicBezTo>
                <a:cubicBezTo>
                  <a:pt x="19" y="341"/>
                  <a:pt x="88" y="352"/>
                  <a:pt x="84" y="377"/>
                </a:cubicBezTo>
                <a:cubicBezTo>
                  <a:pt x="82" y="402"/>
                  <a:pt x="11" y="441"/>
                  <a:pt x="5" y="464"/>
                </a:cubicBezTo>
                <a:cubicBezTo>
                  <a:pt x="0" y="487"/>
                  <a:pt x="50" y="482"/>
                  <a:pt x="51" y="520"/>
                </a:cubicBezTo>
                <a:cubicBezTo>
                  <a:pt x="52" y="558"/>
                  <a:pt x="17" y="656"/>
                  <a:pt x="8" y="692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089" name="Freeform 55"/>
          <p:cNvSpPr>
            <a:spLocks/>
          </p:cNvSpPr>
          <p:nvPr/>
        </p:nvSpPr>
        <p:spPr bwMode="auto">
          <a:xfrm rot="5261489">
            <a:off x="1907397" y="2274094"/>
            <a:ext cx="1014413" cy="796925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090" name="Freeform 58"/>
          <p:cNvSpPr>
            <a:spLocks/>
          </p:cNvSpPr>
          <p:nvPr/>
        </p:nvSpPr>
        <p:spPr bwMode="auto">
          <a:xfrm>
            <a:off x="601734" y="1540854"/>
            <a:ext cx="2679700" cy="1050925"/>
          </a:xfrm>
          <a:custGeom>
            <a:avLst/>
            <a:gdLst>
              <a:gd name="T0" fmla="*/ 2147483646 w 6317"/>
              <a:gd name="T1" fmla="*/ 2147483646 h 2779"/>
              <a:gd name="T2" fmla="*/ 2147483646 w 6317"/>
              <a:gd name="T3" fmla="*/ 2147483646 h 2779"/>
              <a:gd name="T4" fmla="*/ 2147483646 w 6317"/>
              <a:gd name="T5" fmla="*/ 2147483646 h 2779"/>
              <a:gd name="T6" fmla="*/ 2147483646 w 6317"/>
              <a:gd name="T7" fmla="*/ 2147483646 h 2779"/>
              <a:gd name="T8" fmla="*/ 2147483646 w 6317"/>
              <a:gd name="T9" fmla="*/ 2147483646 h 2779"/>
              <a:gd name="T10" fmla="*/ 2147483646 w 6317"/>
              <a:gd name="T11" fmla="*/ 2147483646 h 2779"/>
              <a:gd name="T12" fmla="*/ 2147483646 w 6317"/>
              <a:gd name="T13" fmla="*/ 2147483646 h 2779"/>
              <a:gd name="T14" fmla="*/ 2147483646 w 6317"/>
              <a:gd name="T15" fmla="*/ 2147483646 h 2779"/>
              <a:gd name="T16" fmla="*/ 2147483646 w 6317"/>
              <a:gd name="T17" fmla="*/ 2147483646 h 2779"/>
              <a:gd name="T18" fmla="*/ 2147483646 w 6317"/>
              <a:gd name="T19" fmla="*/ 2147483646 h 2779"/>
              <a:gd name="T20" fmla="*/ 2147483646 w 6317"/>
              <a:gd name="T21" fmla="*/ 2147483646 h 2779"/>
              <a:gd name="T22" fmla="*/ 2147483646 w 6317"/>
              <a:gd name="T23" fmla="*/ 2147483646 h 2779"/>
              <a:gd name="T24" fmla="*/ 2147483646 w 6317"/>
              <a:gd name="T25" fmla="*/ 2147483646 h 2779"/>
              <a:gd name="T26" fmla="*/ 2147483646 w 6317"/>
              <a:gd name="T27" fmla="*/ 2147483646 h 2779"/>
              <a:gd name="T28" fmla="*/ 2147483646 w 6317"/>
              <a:gd name="T29" fmla="*/ 2147483646 h 2779"/>
              <a:gd name="T30" fmla="*/ 2147483646 w 6317"/>
              <a:gd name="T31" fmla="*/ 2147483646 h 2779"/>
              <a:gd name="T32" fmla="*/ 2147483646 w 6317"/>
              <a:gd name="T33" fmla="*/ 2147483646 h 2779"/>
              <a:gd name="T34" fmla="*/ 2147483646 w 6317"/>
              <a:gd name="T35" fmla="*/ 2147483646 h 2779"/>
              <a:gd name="T36" fmla="*/ 2147483646 w 6317"/>
              <a:gd name="T37" fmla="*/ 2147483646 h 2779"/>
              <a:gd name="T38" fmla="*/ 2147483646 w 6317"/>
              <a:gd name="T39" fmla="*/ 2147483646 h 2779"/>
              <a:gd name="T40" fmla="*/ 2147483646 w 6317"/>
              <a:gd name="T41" fmla="*/ 2147483646 h 2779"/>
              <a:gd name="T42" fmla="*/ 2147483646 w 6317"/>
              <a:gd name="T43" fmla="*/ 2147483646 h 2779"/>
              <a:gd name="T44" fmla="*/ 2147483646 w 6317"/>
              <a:gd name="T45" fmla="*/ 2147483646 h 2779"/>
              <a:gd name="T46" fmla="*/ 2147483646 w 6317"/>
              <a:gd name="T47" fmla="*/ 2147483646 h 2779"/>
              <a:gd name="T48" fmla="*/ 2147483646 w 6317"/>
              <a:gd name="T49" fmla="*/ 2147483646 h 2779"/>
              <a:gd name="T50" fmla="*/ 2147483646 w 6317"/>
              <a:gd name="T51" fmla="*/ 2147483646 h 2779"/>
              <a:gd name="T52" fmla="*/ 2147483646 w 6317"/>
              <a:gd name="T53" fmla="*/ 2147483646 h 2779"/>
              <a:gd name="T54" fmla="*/ 2147483646 w 6317"/>
              <a:gd name="T55" fmla="*/ 2147483646 h 2779"/>
              <a:gd name="T56" fmla="*/ 2147483646 w 6317"/>
              <a:gd name="T57" fmla="*/ 2147483646 h 2779"/>
              <a:gd name="T58" fmla="*/ 2147483646 w 6317"/>
              <a:gd name="T59" fmla="*/ 2147483646 h 2779"/>
              <a:gd name="T60" fmla="*/ 2147483646 w 6317"/>
              <a:gd name="T61" fmla="*/ 2147483646 h 2779"/>
              <a:gd name="T62" fmla="*/ 2147483646 w 6317"/>
              <a:gd name="T63" fmla="*/ 2147483646 h 2779"/>
              <a:gd name="T64" fmla="*/ 2147483646 w 6317"/>
              <a:gd name="T65" fmla="*/ 2147483646 h 2779"/>
              <a:gd name="T66" fmla="*/ 2147483646 w 6317"/>
              <a:gd name="T67" fmla="*/ 2147483646 h 2779"/>
              <a:gd name="T68" fmla="*/ 2147483646 w 6317"/>
              <a:gd name="T69" fmla="*/ 2147483646 h 2779"/>
              <a:gd name="T70" fmla="*/ 2147483646 w 6317"/>
              <a:gd name="T71" fmla="*/ 2147483646 h 2779"/>
              <a:gd name="T72" fmla="*/ 2147483646 w 6317"/>
              <a:gd name="T73" fmla="*/ 2147483646 h 2779"/>
              <a:gd name="T74" fmla="*/ 2147483646 w 6317"/>
              <a:gd name="T75" fmla="*/ 2147483646 h 2779"/>
              <a:gd name="T76" fmla="*/ 2147483646 w 6317"/>
              <a:gd name="T77" fmla="*/ 2147483646 h 2779"/>
              <a:gd name="T78" fmla="*/ 2147483646 w 6317"/>
              <a:gd name="T79" fmla="*/ 2147483646 h 2779"/>
              <a:gd name="T80" fmla="*/ 2147483646 w 6317"/>
              <a:gd name="T81" fmla="*/ 2147483646 h 2779"/>
              <a:gd name="T82" fmla="*/ 2147483646 w 6317"/>
              <a:gd name="T83" fmla="*/ 2147483646 h 2779"/>
              <a:gd name="T84" fmla="*/ 2147483646 w 6317"/>
              <a:gd name="T85" fmla="*/ 2147483646 h 2779"/>
              <a:gd name="T86" fmla="*/ 2147483646 w 6317"/>
              <a:gd name="T87" fmla="*/ 2147483646 h 2779"/>
              <a:gd name="T88" fmla="*/ 2147483646 w 6317"/>
              <a:gd name="T89" fmla="*/ 2147483646 h 2779"/>
              <a:gd name="T90" fmla="*/ 2147483646 w 6317"/>
              <a:gd name="T91" fmla="*/ 2147483646 h 2779"/>
              <a:gd name="T92" fmla="*/ 2147483646 w 6317"/>
              <a:gd name="T93" fmla="*/ 2147483646 h 2779"/>
              <a:gd name="T94" fmla="*/ 2147483646 w 6317"/>
              <a:gd name="T95" fmla="*/ 2147483646 h 2779"/>
              <a:gd name="T96" fmla="*/ 2147483646 w 6317"/>
              <a:gd name="T97" fmla="*/ 2147483646 h 2779"/>
              <a:gd name="T98" fmla="*/ 2147483646 w 6317"/>
              <a:gd name="T99" fmla="*/ 2147483646 h 2779"/>
              <a:gd name="T100" fmla="*/ 2147483646 w 6317"/>
              <a:gd name="T101" fmla="*/ 2147483646 h 2779"/>
              <a:gd name="T102" fmla="*/ 2147483646 w 6317"/>
              <a:gd name="T103" fmla="*/ 2147483646 h 2779"/>
              <a:gd name="T104" fmla="*/ 2147483646 w 6317"/>
              <a:gd name="T105" fmla="*/ 2147483646 h 2779"/>
              <a:gd name="T106" fmla="*/ 2147483646 w 6317"/>
              <a:gd name="T107" fmla="*/ 2147483646 h 2779"/>
              <a:gd name="T108" fmla="*/ 2147483646 w 6317"/>
              <a:gd name="T109" fmla="*/ 2147483646 h 2779"/>
              <a:gd name="T110" fmla="*/ 2147483646 w 6317"/>
              <a:gd name="T111" fmla="*/ 2147483646 h 2779"/>
              <a:gd name="T112" fmla="*/ 2147483646 w 6317"/>
              <a:gd name="T113" fmla="*/ 2147483646 h 2779"/>
              <a:gd name="T114" fmla="*/ 2147483646 w 6317"/>
              <a:gd name="T115" fmla="*/ 2147483646 h 2779"/>
              <a:gd name="T116" fmla="*/ 2147483646 w 6317"/>
              <a:gd name="T117" fmla="*/ 2147483646 h 2779"/>
              <a:gd name="T118" fmla="*/ 2147483646 w 6317"/>
              <a:gd name="T119" fmla="*/ 2147483646 h 2779"/>
              <a:gd name="T120" fmla="*/ 2147483646 w 6317"/>
              <a:gd name="T121" fmla="*/ 2147483646 h 2779"/>
              <a:gd name="T122" fmla="*/ 2147483646 w 6317"/>
              <a:gd name="T123" fmla="*/ 2147483646 h 2779"/>
              <a:gd name="T124" fmla="*/ 2147483646 w 6317"/>
              <a:gd name="T125" fmla="*/ 2147483646 h 27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17"/>
              <a:gd name="T190" fmla="*/ 0 h 2779"/>
              <a:gd name="T191" fmla="*/ 6317 w 6317"/>
              <a:gd name="T192" fmla="*/ 2779 h 277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17" h="2779">
                <a:moveTo>
                  <a:pt x="4701" y="444"/>
                </a:moveTo>
                <a:lnTo>
                  <a:pt x="4678" y="439"/>
                </a:lnTo>
                <a:lnTo>
                  <a:pt x="4654" y="435"/>
                </a:lnTo>
                <a:lnTo>
                  <a:pt x="4631" y="431"/>
                </a:lnTo>
                <a:lnTo>
                  <a:pt x="4609" y="429"/>
                </a:lnTo>
                <a:lnTo>
                  <a:pt x="4587" y="428"/>
                </a:lnTo>
                <a:lnTo>
                  <a:pt x="4567" y="427"/>
                </a:lnTo>
                <a:lnTo>
                  <a:pt x="4547" y="425"/>
                </a:lnTo>
                <a:lnTo>
                  <a:pt x="4528" y="427"/>
                </a:lnTo>
                <a:lnTo>
                  <a:pt x="4490" y="428"/>
                </a:lnTo>
                <a:lnTo>
                  <a:pt x="4454" y="431"/>
                </a:lnTo>
                <a:lnTo>
                  <a:pt x="4421" y="437"/>
                </a:lnTo>
                <a:lnTo>
                  <a:pt x="4389" y="443"/>
                </a:lnTo>
                <a:lnTo>
                  <a:pt x="4326" y="456"/>
                </a:lnTo>
                <a:lnTo>
                  <a:pt x="4265" y="468"/>
                </a:lnTo>
                <a:lnTo>
                  <a:pt x="4234" y="473"/>
                </a:lnTo>
                <a:lnTo>
                  <a:pt x="4203" y="477"/>
                </a:lnTo>
                <a:lnTo>
                  <a:pt x="4171" y="478"/>
                </a:lnTo>
                <a:lnTo>
                  <a:pt x="4138" y="478"/>
                </a:lnTo>
                <a:lnTo>
                  <a:pt x="4117" y="475"/>
                </a:lnTo>
                <a:lnTo>
                  <a:pt x="4098" y="473"/>
                </a:lnTo>
                <a:lnTo>
                  <a:pt x="4080" y="471"/>
                </a:lnTo>
                <a:lnTo>
                  <a:pt x="4062" y="466"/>
                </a:lnTo>
                <a:lnTo>
                  <a:pt x="4031" y="458"/>
                </a:lnTo>
                <a:lnTo>
                  <a:pt x="4001" y="447"/>
                </a:lnTo>
                <a:lnTo>
                  <a:pt x="3948" y="422"/>
                </a:lnTo>
                <a:lnTo>
                  <a:pt x="3892" y="397"/>
                </a:lnTo>
                <a:lnTo>
                  <a:pt x="3877" y="391"/>
                </a:lnTo>
                <a:lnTo>
                  <a:pt x="3860" y="386"/>
                </a:lnTo>
                <a:lnTo>
                  <a:pt x="3843" y="380"/>
                </a:lnTo>
                <a:lnTo>
                  <a:pt x="3825" y="376"/>
                </a:lnTo>
                <a:lnTo>
                  <a:pt x="3805" y="371"/>
                </a:lnTo>
                <a:lnTo>
                  <a:pt x="3785" y="367"/>
                </a:lnTo>
                <a:lnTo>
                  <a:pt x="3762" y="364"/>
                </a:lnTo>
                <a:lnTo>
                  <a:pt x="3739" y="361"/>
                </a:lnTo>
                <a:lnTo>
                  <a:pt x="3713" y="359"/>
                </a:lnTo>
                <a:lnTo>
                  <a:pt x="3685" y="358"/>
                </a:lnTo>
                <a:lnTo>
                  <a:pt x="3656" y="357"/>
                </a:lnTo>
                <a:lnTo>
                  <a:pt x="3623" y="358"/>
                </a:lnTo>
                <a:lnTo>
                  <a:pt x="3589" y="359"/>
                </a:lnTo>
                <a:lnTo>
                  <a:pt x="3552" y="361"/>
                </a:lnTo>
                <a:lnTo>
                  <a:pt x="3513" y="364"/>
                </a:lnTo>
                <a:lnTo>
                  <a:pt x="3471" y="368"/>
                </a:lnTo>
                <a:lnTo>
                  <a:pt x="3448" y="371"/>
                </a:lnTo>
                <a:lnTo>
                  <a:pt x="3426" y="371"/>
                </a:lnTo>
                <a:lnTo>
                  <a:pt x="3407" y="370"/>
                </a:lnTo>
                <a:lnTo>
                  <a:pt x="3388" y="367"/>
                </a:lnTo>
                <a:lnTo>
                  <a:pt x="3371" y="364"/>
                </a:lnTo>
                <a:lnTo>
                  <a:pt x="3355" y="359"/>
                </a:lnTo>
                <a:lnTo>
                  <a:pt x="3339" y="353"/>
                </a:lnTo>
                <a:lnTo>
                  <a:pt x="3325" y="347"/>
                </a:lnTo>
                <a:lnTo>
                  <a:pt x="3297" y="332"/>
                </a:lnTo>
                <a:lnTo>
                  <a:pt x="3268" y="314"/>
                </a:lnTo>
                <a:lnTo>
                  <a:pt x="3240" y="296"/>
                </a:lnTo>
                <a:lnTo>
                  <a:pt x="3209" y="276"/>
                </a:lnTo>
                <a:lnTo>
                  <a:pt x="3192" y="266"/>
                </a:lnTo>
                <a:lnTo>
                  <a:pt x="3173" y="257"/>
                </a:lnTo>
                <a:lnTo>
                  <a:pt x="3154" y="248"/>
                </a:lnTo>
                <a:lnTo>
                  <a:pt x="3134" y="240"/>
                </a:lnTo>
                <a:lnTo>
                  <a:pt x="3111" y="232"/>
                </a:lnTo>
                <a:lnTo>
                  <a:pt x="3086" y="225"/>
                </a:lnTo>
                <a:lnTo>
                  <a:pt x="3060" y="218"/>
                </a:lnTo>
                <a:lnTo>
                  <a:pt x="3032" y="212"/>
                </a:lnTo>
                <a:lnTo>
                  <a:pt x="3001" y="207"/>
                </a:lnTo>
                <a:lnTo>
                  <a:pt x="2967" y="203"/>
                </a:lnTo>
                <a:lnTo>
                  <a:pt x="2932" y="201"/>
                </a:lnTo>
                <a:lnTo>
                  <a:pt x="2893" y="198"/>
                </a:lnTo>
                <a:lnTo>
                  <a:pt x="2851" y="200"/>
                </a:lnTo>
                <a:lnTo>
                  <a:pt x="2805" y="201"/>
                </a:lnTo>
                <a:lnTo>
                  <a:pt x="2757" y="204"/>
                </a:lnTo>
                <a:lnTo>
                  <a:pt x="2704" y="209"/>
                </a:lnTo>
                <a:lnTo>
                  <a:pt x="2683" y="208"/>
                </a:lnTo>
                <a:lnTo>
                  <a:pt x="2648" y="209"/>
                </a:lnTo>
                <a:lnTo>
                  <a:pt x="2639" y="210"/>
                </a:lnTo>
                <a:lnTo>
                  <a:pt x="2631" y="212"/>
                </a:lnTo>
                <a:lnTo>
                  <a:pt x="2623" y="213"/>
                </a:lnTo>
                <a:lnTo>
                  <a:pt x="2616" y="215"/>
                </a:lnTo>
                <a:lnTo>
                  <a:pt x="2610" y="219"/>
                </a:lnTo>
                <a:lnTo>
                  <a:pt x="2605" y="222"/>
                </a:lnTo>
                <a:lnTo>
                  <a:pt x="2601" y="227"/>
                </a:lnTo>
                <a:lnTo>
                  <a:pt x="2600" y="232"/>
                </a:lnTo>
                <a:lnTo>
                  <a:pt x="2572" y="210"/>
                </a:lnTo>
                <a:lnTo>
                  <a:pt x="2546" y="191"/>
                </a:lnTo>
                <a:lnTo>
                  <a:pt x="2521" y="176"/>
                </a:lnTo>
                <a:lnTo>
                  <a:pt x="2496" y="160"/>
                </a:lnTo>
                <a:lnTo>
                  <a:pt x="2470" y="147"/>
                </a:lnTo>
                <a:lnTo>
                  <a:pt x="2442" y="136"/>
                </a:lnTo>
                <a:lnTo>
                  <a:pt x="2414" y="124"/>
                </a:lnTo>
                <a:lnTo>
                  <a:pt x="2380" y="112"/>
                </a:lnTo>
                <a:lnTo>
                  <a:pt x="2368" y="108"/>
                </a:lnTo>
                <a:lnTo>
                  <a:pt x="2357" y="106"/>
                </a:lnTo>
                <a:lnTo>
                  <a:pt x="2344" y="105"/>
                </a:lnTo>
                <a:lnTo>
                  <a:pt x="2332" y="103"/>
                </a:lnTo>
                <a:lnTo>
                  <a:pt x="2319" y="103"/>
                </a:lnTo>
                <a:lnTo>
                  <a:pt x="2307" y="105"/>
                </a:lnTo>
                <a:lnTo>
                  <a:pt x="2294" y="107"/>
                </a:lnTo>
                <a:lnTo>
                  <a:pt x="2281" y="108"/>
                </a:lnTo>
                <a:lnTo>
                  <a:pt x="2256" y="114"/>
                </a:lnTo>
                <a:lnTo>
                  <a:pt x="2229" y="121"/>
                </a:lnTo>
                <a:lnTo>
                  <a:pt x="2204" y="130"/>
                </a:lnTo>
                <a:lnTo>
                  <a:pt x="2178" y="139"/>
                </a:lnTo>
                <a:lnTo>
                  <a:pt x="2153" y="146"/>
                </a:lnTo>
                <a:lnTo>
                  <a:pt x="2128" y="155"/>
                </a:lnTo>
                <a:lnTo>
                  <a:pt x="2103" y="160"/>
                </a:lnTo>
                <a:lnTo>
                  <a:pt x="2080" y="164"/>
                </a:lnTo>
                <a:lnTo>
                  <a:pt x="2068" y="164"/>
                </a:lnTo>
                <a:lnTo>
                  <a:pt x="2056" y="164"/>
                </a:lnTo>
                <a:lnTo>
                  <a:pt x="2044" y="164"/>
                </a:lnTo>
                <a:lnTo>
                  <a:pt x="2032" y="163"/>
                </a:lnTo>
                <a:lnTo>
                  <a:pt x="2020" y="159"/>
                </a:lnTo>
                <a:lnTo>
                  <a:pt x="2010" y="156"/>
                </a:lnTo>
                <a:lnTo>
                  <a:pt x="1999" y="151"/>
                </a:lnTo>
                <a:lnTo>
                  <a:pt x="1987" y="145"/>
                </a:lnTo>
                <a:lnTo>
                  <a:pt x="1950" y="124"/>
                </a:lnTo>
                <a:lnTo>
                  <a:pt x="1913" y="103"/>
                </a:lnTo>
                <a:lnTo>
                  <a:pt x="1879" y="86"/>
                </a:lnTo>
                <a:lnTo>
                  <a:pt x="1846" y="69"/>
                </a:lnTo>
                <a:lnTo>
                  <a:pt x="1812" y="56"/>
                </a:lnTo>
                <a:lnTo>
                  <a:pt x="1781" y="43"/>
                </a:lnTo>
                <a:lnTo>
                  <a:pt x="1751" y="32"/>
                </a:lnTo>
                <a:lnTo>
                  <a:pt x="1722" y="24"/>
                </a:lnTo>
                <a:lnTo>
                  <a:pt x="1693" y="17"/>
                </a:lnTo>
                <a:lnTo>
                  <a:pt x="1665" y="11"/>
                </a:lnTo>
                <a:lnTo>
                  <a:pt x="1639" y="6"/>
                </a:lnTo>
                <a:lnTo>
                  <a:pt x="1613" y="2"/>
                </a:lnTo>
                <a:lnTo>
                  <a:pt x="1587" y="1"/>
                </a:lnTo>
                <a:lnTo>
                  <a:pt x="1562" y="0"/>
                </a:lnTo>
                <a:lnTo>
                  <a:pt x="1537" y="0"/>
                </a:lnTo>
                <a:lnTo>
                  <a:pt x="1513" y="1"/>
                </a:lnTo>
                <a:lnTo>
                  <a:pt x="1489" y="4"/>
                </a:lnTo>
                <a:lnTo>
                  <a:pt x="1465" y="6"/>
                </a:lnTo>
                <a:lnTo>
                  <a:pt x="1442" y="8"/>
                </a:lnTo>
                <a:lnTo>
                  <a:pt x="1419" y="13"/>
                </a:lnTo>
                <a:lnTo>
                  <a:pt x="1371" y="21"/>
                </a:lnTo>
                <a:lnTo>
                  <a:pt x="1325" y="32"/>
                </a:lnTo>
                <a:lnTo>
                  <a:pt x="1276" y="42"/>
                </a:lnTo>
                <a:lnTo>
                  <a:pt x="1228" y="52"/>
                </a:lnTo>
                <a:lnTo>
                  <a:pt x="1175" y="61"/>
                </a:lnTo>
                <a:lnTo>
                  <a:pt x="1121" y="69"/>
                </a:lnTo>
                <a:lnTo>
                  <a:pt x="1095" y="73"/>
                </a:lnTo>
                <a:lnTo>
                  <a:pt x="1067" y="80"/>
                </a:lnTo>
                <a:lnTo>
                  <a:pt x="1040" y="88"/>
                </a:lnTo>
                <a:lnTo>
                  <a:pt x="1013" y="99"/>
                </a:lnTo>
                <a:lnTo>
                  <a:pt x="985" y="111"/>
                </a:lnTo>
                <a:lnTo>
                  <a:pt x="958" y="124"/>
                </a:lnTo>
                <a:lnTo>
                  <a:pt x="931" y="138"/>
                </a:lnTo>
                <a:lnTo>
                  <a:pt x="903" y="152"/>
                </a:lnTo>
                <a:lnTo>
                  <a:pt x="891" y="158"/>
                </a:lnTo>
                <a:lnTo>
                  <a:pt x="879" y="163"/>
                </a:lnTo>
                <a:lnTo>
                  <a:pt x="866" y="166"/>
                </a:lnTo>
                <a:lnTo>
                  <a:pt x="853" y="169"/>
                </a:lnTo>
                <a:lnTo>
                  <a:pt x="826" y="172"/>
                </a:lnTo>
                <a:lnTo>
                  <a:pt x="797" y="175"/>
                </a:lnTo>
                <a:lnTo>
                  <a:pt x="768" y="176"/>
                </a:lnTo>
                <a:lnTo>
                  <a:pt x="739" y="178"/>
                </a:lnTo>
                <a:lnTo>
                  <a:pt x="724" y="181"/>
                </a:lnTo>
                <a:lnTo>
                  <a:pt x="710" y="183"/>
                </a:lnTo>
                <a:lnTo>
                  <a:pt x="695" y="187"/>
                </a:lnTo>
                <a:lnTo>
                  <a:pt x="681" y="191"/>
                </a:lnTo>
                <a:lnTo>
                  <a:pt x="657" y="201"/>
                </a:lnTo>
                <a:lnTo>
                  <a:pt x="633" y="212"/>
                </a:lnTo>
                <a:lnTo>
                  <a:pt x="610" y="222"/>
                </a:lnTo>
                <a:lnTo>
                  <a:pt x="586" y="233"/>
                </a:lnTo>
                <a:lnTo>
                  <a:pt x="563" y="246"/>
                </a:lnTo>
                <a:lnTo>
                  <a:pt x="541" y="258"/>
                </a:lnTo>
                <a:lnTo>
                  <a:pt x="518" y="271"/>
                </a:lnTo>
                <a:lnTo>
                  <a:pt x="497" y="285"/>
                </a:lnTo>
                <a:lnTo>
                  <a:pt x="475" y="299"/>
                </a:lnTo>
                <a:lnTo>
                  <a:pt x="454" y="315"/>
                </a:lnTo>
                <a:lnTo>
                  <a:pt x="434" y="330"/>
                </a:lnTo>
                <a:lnTo>
                  <a:pt x="414" y="346"/>
                </a:lnTo>
                <a:lnTo>
                  <a:pt x="393" y="362"/>
                </a:lnTo>
                <a:lnTo>
                  <a:pt x="374" y="380"/>
                </a:lnTo>
                <a:lnTo>
                  <a:pt x="355" y="397"/>
                </a:lnTo>
                <a:lnTo>
                  <a:pt x="338" y="416"/>
                </a:lnTo>
                <a:lnTo>
                  <a:pt x="320" y="434"/>
                </a:lnTo>
                <a:lnTo>
                  <a:pt x="303" y="453"/>
                </a:lnTo>
                <a:lnTo>
                  <a:pt x="285" y="473"/>
                </a:lnTo>
                <a:lnTo>
                  <a:pt x="270" y="493"/>
                </a:lnTo>
                <a:lnTo>
                  <a:pt x="253" y="513"/>
                </a:lnTo>
                <a:lnTo>
                  <a:pt x="239" y="535"/>
                </a:lnTo>
                <a:lnTo>
                  <a:pt x="223" y="556"/>
                </a:lnTo>
                <a:lnTo>
                  <a:pt x="209" y="579"/>
                </a:lnTo>
                <a:lnTo>
                  <a:pt x="196" y="601"/>
                </a:lnTo>
                <a:lnTo>
                  <a:pt x="183" y="624"/>
                </a:lnTo>
                <a:lnTo>
                  <a:pt x="170" y="648"/>
                </a:lnTo>
                <a:lnTo>
                  <a:pt x="158" y="671"/>
                </a:lnTo>
                <a:lnTo>
                  <a:pt x="147" y="696"/>
                </a:lnTo>
                <a:lnTo>
                  <a:pt x="137" y="721"/>
                </a:lnTo>
                <a:lnTo>
                  <a:pt x="126" y="746"/>
                </a:lnTo>
                <a:lnTo>
                  <a:pt x="117" y="772"/>
                </a:lnTo>
                <a:lnTo>
                  <a:pt x="114" y="780"/>
                </a:lnTo>
                <a:lnTo>
                  <a:pt x="114" y="787"/>
                </a:lnTo>
                <a:lnTo>
                  <a:pt x="114" y="795"/>
                </a:lnTo>
                <a:lnTo>
                  <a:pt x="114" y="803"/>
                </a:lnTo>
                <a:lnTo>
                  <a:pt x="117" y="821"/>
                </a:lnTo>
                <a:lnTo>
                  <a:pt x="121" y="840"/>
                </a:lnTo>
                <a:lnTo>
                  <a:pt x="124" y="858"/>
                </a:lnTo>
                <a:lnTo>
                  <a:pt x="126" y="875"/>
                </a:lnTo>
                <a:lnTo>
                  <a:pt x="126" y="883"/>
                </a:lnTo>
                <a:lnTo>
                  <a:pt x="125" y="891"/>
                </a:lnTo>
                <a:lnTo>
                  <a:pt x="122" y="898"/>
                </a:lnTo>
                <a:lnTo>
                  <a:pt x="120" y="904"/>
                </a:lnTo>
                <a:lnTo>
                  <a:pt x="87" y="957"/>
                </a:lnTo>
                <a:lnTo>
                  <a:pt x="57" y="1008"/>
                </a:lnTo>
                <a:lnTo>
                  <a:pt x="44" y="1033"/>
                </a:lnTo>
                <a:lnTo>
                  <a:pt x="32" y="1058"/>
                </a:lnTo>
                <a:lnTo>
                  <a:pt x="21" y="1083"/>
                </a:lnTo>
                <a:lnTo>
                  <a:pt x="13" y="1108"/>
                </a:lnTo>
                <a:lnTo>
                  <a:pt x="7" y="1134"/>
                </a:lnTo>
                <a:lnTo>
                  <a:pt x="2" y="1160"/>
                </a:lnTo>
                <a:lnTo>
                  <a:pt x="1" y="1173"/>
                </a:lnTo>
                <a:lnTo>
                  <a:pt x="0" y="1187"/>
                </a:lnTo>
                <a:lnTo>
                  <a:pt x="0" y="1201"/>
                </a:lnTo>
                <a:lnTo>
                  <a:pt x="1" y="1216"/>
                </a:lnTo>
                <a:lnTo>
                  <a:pt x="2" y="1230"/>
                </a:lnTo>
                <a:lnTo>
                  <a:pt x="4" y="1244"/>
                </a:lnTo>
                <a:lnTo>
                  <a:pt x="7" y="1260"/>
                </a:lnTo>
                <a:lnTo>
                  <a:pt x="10" y="1275"/>
                </a:lnTo>
                <a:lnTo>
                  <a:pt x="14" y="1291"/>
                </a:lnTo>
                <a:lnTo>
                  <a:pt x="19" y="1307"/>
                </a:lnTo>
                <a:lnTo>
                  <a:pt x="25" y="1324"/>
                </a:lnTo>
                <a:lnTo>
                  <a:pt x="32" y="1340"/>
                </a:lnTo>
                <a:lnTo>
                  <a:pt x="42" y="1362"/>
                </a:lnTo>
                <a:lnTo>
                  <a:pt x="51" y="1384"/>
                </a:lnTo>
                <a:lnTo>
                  <a:pt x="61" y="1408"/>
                </a:lnTo>
                <a:lnTo>
                  <a:pt x="69" y="1432"/>
                </a:lnTo>
                <a:lnTo>
                  <a:pt x="76" y="1456"/>
                </a:lnTo>
                <a:lnTo>
                  <a:pt x="81" y="1481"/>
                </a:lnTo>
                <a:lnTo>
                  <a:pt x="82" y="1493"/>
                </a:lnTo>
                <a:lnTo>
                  <a:pt x="83" y="1504"/>
                </a:lnTo>
                <a:lnTo>
                  <a:pt x="82" y="1517"/>
                </a:lnTo>
                <a:lnTo>
                  <a:pt x="81" y="1529"/>
                </a:lnTo>
                <a:lnTo>
                  <a:pt x="78" y="1544"/>
                </a:lnTo>
                <a:lnTo>
                  <a:pt x="77" y="1558"/>
                </a:lnTo>
                <a:lnTo>
                  <a:pt x="77" y="1571"/>
                </a:lnTo>
                <a:lnTo>
                  <a:pt x="77" y="1584"/>
                </a:lnTo>
                <a:lnTo>
                  <a:pt x="77" y="1597"/>
                </a:lnTo>
                <a:lnTo>
                  <a:pt x="78" y="1609"/>
                </a:lnTo>
                <a:lnTo>
                  <a:pt x="81" y="1621"/>
                </a:lnTo>
                <a:lnTo>
                  <a:pt x="83" y="1633"/>
                </a:lnTo>
                <a:lnTo>
                  <a:pt x="89" y="1655"/>
                </a:lnTo>
                <a:lnTo>
                  <a:pt x="96" y="1677"/>
                </a:lnTo>
                <a:lnTo>
                  <a:pt x="106" y="1698"/>
                </a:lnTo>
                <a:lnTo>
                  <a:pt x="115" y="1718"/>
                </a:lnTo>
                <a:lnTo>
                  <a:pt x="137" y="1756"/>
                </a:lnTo>
                <a:lnTo>
                  <a:pt x="158" y="1793"/>
                </a:lnTo>
                <a:lnTo>
                  <a:pt x="166" y="1812"/>
                </a:lnTo>
                <a:lnTo>
                  <a:pt x="176" y="1830"/>
                </a:lnTo>
                <a:lnTo>
                  <a:pt x="182" y="1849"/>
                </a:lnTo>
                <a:lnTo>
                  <a:pt x="188" y="1869"/>
                </a:lnTo>
                <a:lnTo>
                  <a:pt x="195" y="1894"/>
                </a:lnTo>
                <a:lnTo>
                  <a:pt x="203" y="1919"/>
                </a:lnTo>
                <a:lnTo>
                  <a:pt x="214" y="1943"/>
                </a:lnTo>
                <a:lnTo>
                  <a:pt x="226" y="1964"/>
                </a:lnTo>
                <a:lnTo>
                  <a:pt x="239" y="1986"/>
                </a:lnTo>
                <a:lnTo>
                  <a:pt x="253" y="2005"/>
                </a:lnTo>
                <a:lnTo>
                  <a:pt x="270" y="2024"/>
                </a:lnTo>
                <a:lnTo>
                  <a:pt x="288" y="2042"/>
                </a:lnTo>
                <a:lnTo>
                  <a:pt x="307" y="2058"/>
                </a:lnTo>
                <a:lnTo>
                  <a:pt x="328" y="2074"/>
                </a:lnTo>
                <a:lnTo>
                  <a:pt x="349" y="2089"/>
                </a:lnTo>
                <a:lnTo>
                  <a:pt x="373" y="2103"/>
                </a:lnTo>
                <a:lnTo>
                  <a:pt x="398" y="2116"/>
                </a:lnTo>
                <a:lnTo>
                  <a:pt x="424" y="2128"/>
                </a:lnTo>
                <a:lnTo>
                  <a:pt x="452" y="2141"/>
                </a:lnTo>
                <a:lnTo>
                  <a:pt x="480" y="2152"/>
                </a:lnTo>
                <a:lnTo>
                  <a:pt x="478" y="2159"/>
                </a:lnTo>
                <a:lnTo>
                  <a:pt x="477" y="2167"/>
                </a:lnTo>
                <a:lnTo>
                  <a:pt x="475" y="2175"/>
                </a:lnTo>
                <a:lnTo>
                  <a:pt x="475" y="2184"/>
                </a:lnTo>
                <a:lnTo>
                  <a:pt x="475" y="2202"/>
                </a:lnTo>
                <a:lnTo>
                  <a:pt x="478" y="2220"/>
                </a:lnTo>
                <a:lnTo>
                  <a:pt x="481" y="2236"/>
                </a:lnTo>
                <a:lnTo>
                  <a:pt x="487" y="2252"/>
                </a:lnTo>
                <a:lnTo>
                  <a:pt x="490" y="2259"/>
                </a:lnTo>
                <a:lnTo>
                  <a:pt x="493" y="2265"/>
                </a:lnTo>
                <a:lnTo>
                  <a:pt x="497" y="2271"/>
                </a:lnTo>
                <a:lnTo>
                  <a:pt x="500" y="2274"/>
                </a:lnTo>
                <a:lnTo>
                  <a:pt x="522" y="2298"/>
                </a:lnTo>
                <a:lnTo>
                  <a:pt x="544" y="2320"/>
                </a:lnTo>
                <a:lnTo>
                  <a:pt x="567" y="2341"/>
                </a:lnTo>
                <a:lnTo>
                  <a:pt x="591" y="2360"/>
                </a:lnTo>
                <a:lnTo>
                  <a:pt x="613" y="2378"/>
                </a:lnTo>
                <a:lnTo>
                  <a:pt x="637" y="2396"/>
                </a:lnTo>
                <a:lnTo>
                  <a:pt x="661" y="2411"/>
                </a:lnTo>
                <a:lnTo>
                  <a:pt x="685" y="2425"/>
                </a:lnTo>
                <a:lnTo>
                  <a:pt x="708" y="2438"/>
                </a:lnTo>
                <a:lnTo>
                  <a:pt x="732" y="2450"/>
                </a:lnTo>
                <a:lnTo>
                  <a:pt x="756" y="2461"/>
                </a:lnTo>
                <a:lnTo>
                  <a:pt x="780" y="2471"/>
                </a:lnTo>
                <a:lnTo>
                  <a:pt x="805" y="2479"/>
                </a:lnTo>
                <a:lnTo>
                  <a:pt x="828" y="2486"/>
                </a:lnTo>
                <a:lnTo>
                  <a:pt x="853" y="2491"/>
                </a:lnTo>
                <a:lnTo>
                  <a:pt x="877" y="2495"/>
                </a:lnTo>
                <a:lnTo>
                  <a:pt x="900" y="2499"/>
                </a:lnTo>
                <a:lnTo>
                  <a:pt x="922" y="2505"/>
                </a:lnTo>
                <a:lnTo>
                  <a:pt x="944" y="2512"/>
                </a:lnTo>
                <a:lnTo>
                  <a:pt x="964" y="2520"/>
                </a:lnTo>
                <a:lnTo>
                  <a:pt x="984" y="2530"/>
                </a:lnTo>
                <a:lnTo>
                  <a:pt x="1003" y="2539"/>
                </a:lnTo>
                <a:lnTo>
                  <a:pt x="1022" y="2551"/>
                </a:lnTo>
                <a:lnTo>
                  <a:pt x="1040" y="2563"/>
                </a:lnTo>
                <a:lnTo>
                  <a:pt x="1076" y="2589"/>
                </a:lnTo>
                <a:lnTo>
                  <a:pt x="1109" y="2618"/>
                </a:lnTo>
                <a:lnTo>
                  <a:pt x="1142" y="2646"/>
                </a:lnTo>
                <a:lnTo>
                  <a:pt x="1173" y="2674"/>
                </a:lnTo>
                <a:lnTo>
                  <a:pt x="1205" y="2701"/>
                </a:lnTo>
                <a:lnTo>
                  <a:pt x="1237" y="2725"/>
                </a:lnTo>
                <a:lnTo>
                  <a:pt x="1253" y="2737"/>
                </a:lnTo>
                <a:lnTo>
                  <a:pt x="1269" y="2746"/>
                </a:lnTo>
                <a:lnTo>
                  <a:pt x="1286" y="2756"/>
                </a:lnTo>
                <a:lnTo>
                  <a:pt x="1303" y="2763"/>
                </a:lnTo>
                <a:lnTo>
                  <a:pt x="1319" y="2770"/>
                </a:lnTo>
                <a:lnTo>
                  <a:pt x="1337" y="2775"/>
                </a:lnTo>
                <a:lnTo>
                  <a:pt x="1355" y="2778"/>
                </a:lnTo>
                <a:lnTo>
                  <a:pt x="1374" y="2779"/>
                </a:lnTo>
                <a:lnTo>
                  <a:pt x="1392" y="2779"/>
                </a:lnTo>
                <a:lnTo>
                  <a:pt x="1412" y="2777"/>
                </a:lnTo>
                <a:lnTo>
                  <a:pt x="1432" y="2774"/>
                </a:lnTo>
                <a:lnTo>
                  <a:pt x="1452" y="2766"/>
                </a:lnTo>
                <a:lnTo>
                  <a:pt x="1475" y="2759"/>
                </a:lnTo>
                <a:lnTo>
                  <a:pt x="1496" y="2752"/>
                </a:lnTo>
                <a:lnTo>
                  <a:pt x="1515" y="2747"/>
                </a:lnTo>
                <a:lnTo>
                  <a:pt x="1534" y="2743"/>
                </a:lnTo>
                <a:lnTo>
                  <a:pt x="1553" y="2740"/>
                </a:lnTo>
                <a:lnTo>
                  <a:pt x="1570" y="2738"/>
                </a:lnTo>
                <a:lnTo>
                  <a:pt x="1587" y="2736"/>
                </a:lnTo>
                <a:lnTo>
                  <a:pt x="1602" y="2734"/>
                </a:lnTo>
                <a:lnTo>
                  <a:pt x="1631" y="2734"/>
                </a:lnTo>
                <a:lnTo>
                  <a:pt x="1658" y="2737"/>
                </a:lnTo>
                <a:lnTo>
                  <a:pt x="1682" y="2740"/>
                </a:lnTo>
                <a:lnTo>
                  <a:pt x="1705" y="2745"/>
                </a:lnTo>
                <a:lnTo>
                  <a:pt x="1749" y="2755"/>
                </a:lnTo>
                <a:lnTo>
                  <a:pt x="1792" y="2763"/>
                </a:lnTo>
                <a:lnTo>
                  <a:pt x="1815" y="2764"/>
                </a:lnTo>
                <a:lnTo>
                  <a:pt x="1838" y="2764"/>
                </a:lnTo>
                <a:lnTo>
                  <a:pt x="1852" y="2763"/>
                </a:lnTo>
                <a:lnTo>
                  <a:pt x="1865" y="2760"/>
                </a:lnTo>
                <a:lnTo>
                  <a:pt x="1879" y="2758"/>
                </a:lnTo>
                <a:lnTo>
                  <a:pt x="1893" y="2755"/>
                </a:lnTo>
                <a:lnTo>
                  <a:pt x="1899" y="2751"/>
                </a:lnTo>
                <a:lnTo>
                  <a:pt x="1905" y="2747"/>
                </a:lnTo>
                <a:lnTo>
                  <a:pt x="1911" y="2741"/>
                </a:lnTo>
                <a:lnTo>
                  <a:pt x="1916" y="2734"/>
                </a:lnTo>
                <a:lnTo>
                  <a:pt x="1925" y="2718"/>
                </a:lnTo>
                <a:lnTo>
                  <a:pt x="1934" y="2700"/>
                </a:lnTo>
                <a:lnTo>
                  <a:pt x="1942" y="2681"/>
                </a:lnTo>
                <a:lnTo>
                  <a:pt x="1951" y="2664"/>
                </a:lnTo>
                <a:lnTo>
                  <a:pt x="1956" y="2657"/>
                </a:lnTo>
                <a:lnTo>
                  <a:pt x="1962" y="2651"/>
                </a:lnTo>
                <a:lnTo>
                  <a:pt x="1968" y="2646"/>
                </a:lnTo>
                <a:lnTo>
                  <a:pt x="1974" y="2644"/>
                </a:lnTo>
                <a:lnTo>
                  <a:pt x="1992" y="2639"/>
                </a:lnTo>
                <a:lnTo>
                  <a:pt x="2011" y="2637"/>
                </a:lnTo>
                <a:lnTo>
                  <a:pt x="2030" y="2637"/>
                </a:lnTo>
                <a:lnTo>
                  <a:pt x="2050" y="2636"/>
                </a:lnTo>
                <a:lnTo>
                  <a:pt x="2069" y="2634"/>
                </a:lnTo>
                <a:lnTo>
                  <a:pt x="2088" y="2631"/>
                </a:lnTo>
                <a:lnTo>
                  <a:pt x="2098" y="2629"/>
                </a:lnTo>
                <a:lnTo>
                  <a:pt x="2106" y="2625"/>
                </a:lnTo>
                <a:lnTo>
                  <a:pt x="2114" y="2620"/>
                </a:lnTo>
                <a:lnTo>
                  <a:pt x="2122" y="2615"/>
                </a:lnTo>
                <a:lnTo>
                  <a:pt x="2133" y="2607"/>
                </a:lnTo>
                <a:lnTo>
                  <a:pt x="2146" y="2601"/>
                </a:lnTo>
                <a:lnTo>
                  <a:pt x="2159" y="2594"/>
                </a:lnTo>
                <a:lnTo>
                  <a:pt x="2172" y="2588"/>
                </a:lnTo>
                <a:lnTo>
                  <a:pt x="2187" y="2582"/>
                </a:lnTo>
                <a:lnTo>
                  <a:pt x="2199" y="2575"/>
                </a:lnTo>
                <a:lnTo>
                  <a:pt x="2210" y="2568"/>
                </a:lnTo>
                <a:lnTo>
                  <a:pt x="2221" y="2560"/>
                </a:lnTo>
                <a:lnTo>
                  <a:pt x="2241" y="2539"/>
                </a:lnTo>
                <a:lnTo>
                  <a:pt x="2259" y="2519"/>
                </a:lnTo>
                <a:lnTo>
                  <a:pt x="2277" y="2499"/>
                </a:lnTo>
                <a:lnTo>
                  <a:pt x="2295" y="2476"/>
                </a:lnTo>
                <a:lnTo>
                  <a:pt x="2313" y="2450"/>
                </a:lnTo>
                <a:lnTo>
                  <a:pt x="2333" y="2419"/>
                </a:lnTo>
                <a:lnTo>
                  <a:pt x="2354" y="2381"/>
                </a:lnTo>
                <a:lnTo>
                  <a:pt x="2380" y="2336"/>
                </a:lnTo>
                <a:lnTo>
                  <a:pt x="2385" y="2328"/>
                </a:lnTo>
                <a:lnTo>
                  <a:pt x="2391" y="2321"/>
                </a:lnTo>
                <a:lnTo>
                  <a:pt x="2398" y="2312"/>
                </a:lnTo>
                <a:lnTo>
                  <a:pt x="2408" y="2304"/>
                </a:lnTo>
                <a:lnTo>
                  <a:pt x="2429" y="2285"/>
                </a:lnTo>
                <a:lnTo>
                  <a:pt x="2454" y="2264"/>
                </a:lnTo>
                <a:lnTo>
                  <a:pt x="2481" y="2240"/>
                </a:lnTo>
                <a:lnTo>
                  <a:pt x="2511" y="2213"/>
                </a:lnTo>
                <a:lnTo>
                  <a:pt x="2527" y="2197"/>
                </a:lnTo>
                <a:lnTo>
                  <a:pt x="2542" y="2182"/>
                </a:lnTo>
                <a:lnTo>
                  <a:pt x="2557" y="2165"/>
                </a:lnTo>
                <a:lnTo>
                  <a:pt x="2573" y="2147"/>
                </a:lnTo>
                <a:lnTo>
                  <a:pt x="2576" y="2141"/>
                </a:lnTo>
                <a:lnTo>
                  <a:pt x="2580" y="2134"/>
                </a:lnTo>
                <a:lnTo>
                  <a:pt x="2584" y="2128"/>
                </a:lnTo>
                <a:lnTo>
                  <a:pt x="2586" y="2121"/>
                </a:lnTo>
                <a:lnTo>
                  <a:pt x="2590" y="2106"/>
                </a:lnTo>
                <a:lnTo>
                  <a:pt x="2591" y="2091"/>
                </a:lnTo>
                <a:lnTo>
                  <a:pt x="2592" y="2076"/>
                </a:lnTo>
                <a:lnTo>
                  <a:pt x="2591" y="2061"/>
                </a:lnTo>
                <a:lnTo>
                  <a:pt x="2590" y="2046"/>
                </a:lnTo>
                <a:lnTo>
                  <a:pt x="2587" y="2033"/>
                </a:lnTo>
                <a:lnTo>
                  <a:pt x="2584" y="2014"/>
                </a:lnTo>
                <a:lnTo>
                  <a:pt x="2580" y="2001"/>
                </a:lnTo>
                <a:lnTo>
                  <a:pt x="2576" y="1992"/>
                </a:lnTo>
                <a:lnTo>
                  <a:pt x="2572" y="1985"/>
                </a:lnTo>
                <a:lnTo>
                  <a:pt x="2568" y="1976"/>
                </a:lnTo>
                <a:lnTo>
                  <a:pt x="2565" y="1965"/>
                </a:lnTo>
                <a:lnTo>
                  <a:pt x="2560" y="1951"/>
                </a:lnTo>
                <a:lnTo>
                  <a:pt x="2556" y="1930"/>
                </a:lnTo>
                <a:lnTo>
                  <a:pt x="2568" y="1939"/>
                </a:lnTo>
                <a:lnTo>
                  <a:pt x="2580" y="1948"/>
                </a:lnTo>
                <a:lnTo>
                  <a:pt x="2592" y="1956"/>
                </a:lnTo>
                <a:lnTo>
                  <a:pt x="2605" y="1963"/>
                </a:lnTo>
                <a:lnTo>
                  <a:pt x="2618" y="1969"/>
                </a:lnTo>
                <a:lnTo>
                  <a:pt x="2631" y="1975"/>
                </a:lnTo>
                <a:lnTo>
                  <a:pt x="2644" y="1980"/>
                </a:lnTo>
                <a:lnTo>
                  <a:pt x="2658" y="1983"/>
                </a:lnTo>
                <a:lnTo>
                  <a:pt x="2673" y="1988"/>
                </a:lnTo>
                <a:lnTo>
                  <a:pt x="2688" y="1990"/>
                </a:lnTo>
                <a:lnTo>
                  <a:pt x="2702" y="1993"/>
                </a:lnTo>
                <a:lnTo>
                  <a:pt x="2718" y="1995"/>
                </a:lnTo>
                <a:lnTo>
                  <a:pt x="2749" y="1996"/>
                </a:lnTo>
                <a:lnTo>
                  <a:pt x="2781" y="1996"/>
                </a:lnTo>
                <a:lnTo>
                  <a:pt x="2814" y="1995"/>
                </a:lnTo>
                <a:lnTo>
                  <a:pt x="2847" y="1992"/>
                </a:lnTo>
                <a:lnTo>
                  <a:pt x="2881" y="1987"/>
                </a:lnTo>
                <a:lnTo>
                  <a:pt x="2915" y="1981"/>
                </a:lnTo>
                <a:lnTo>
                  <a:pt x="2950" y="1973"/>
                </a:lnTo>
                <a:lnTo>
                  <a:pt x="2984" y="1964"/>
                </a:lnTo>
                <a:lnTo>
                  <a:pt x="3019" y="1956"/>
                </a:lnTo>
                <a:lnTo>
                  <a:pt x="3053" y="1945"/>
                </a:lnTo>
                <a:lnTo>
                  <a:pt x="3059" y="1944"/>
                </a:lnTo>
                <a:lnTo>
                  <a:pt x="3065" y="1939"/>
                </a:lnTo>
                <a:lnTo>
                  <a:pt x="3072" y="1935"/>
                </a:lnTo>
                <a:lnTo>
                  <a:pt x="3079" y="1930"/>
                </a:lnTo>
                <a:lnTo>
                  <a:pt x="3096" y="1916"/>
                </a:lnTo>
                <a:lnTo>
                  <a:pt x="3114" y="1901"/>
                </a:lnTo>
                <a:lnTo>
                  <a:pt x="3133" y="1886"/>
                </a:lnTo>
                <a:lnTo>
                  <a:pt x="3154" y="1873"/>
                </a:lnTo>
                <a:lnTo>
                  <a:pt x="3165" y="1867"/>
                </a:lnTo>
                <a:lnTo>
                  <a:pt x="3177" y="1862"/>
                </a:lnTo>
                <a:lnTo>
                  <a:pt x="3188" y="1859"/>
                </a:lnTo>
                <a:lnTo>
                  <a:pt x="3200" y="1855"/>
                </a:lnTo>
                <a:lnTo>
                  <a:pt x="3246" y="1849"/>
                </a:lnTo>
                <a:lnTo>
                  <a:pt x="3287" y="1844"/>
                </a:lnTo>
                <a:lnTo>
                  <a:pt x="3325" y="1841"/>
                </a:lnTo>
                <a:lnTo>
                  <a:pt x="3364" y="1835"/>
                </a:lnTo>
                <a:lnTo>
                  <a:pt x="3383" y="1830"/>
                </a:lnTo>
                <a:lnTo>
                  <a:pt x="3404" y="1826"/>
                </a:lnTo>
                <a:lnTo>
                  <a:pt x="3424" y="1821"/>
                </a:lnTo>
                <a:lnTo>
                  <a:pt x="3445" y="1813"/>
                </a:lnTo>
                <a:lnTo>
                  <a:pt x="3468" y="1805"/>
                </a:lnTo>
                <a:lnTo>
                  <a:pt x="3492" y="1794"/>
                </a:lnTo>
                <a:lnTo>
                  <a:pt x="3518" y="1784"/>
                </a:lnTo>
                <a:lnTo>
                  <a:pt x="3544" y="1769"/>
                </a:lnTo>
                <a:lnTo>
                  <a:pt x="3557" y="1763"/>
                </a:lnTo>
                <a:lnTo>
                  <a:pt x="3570" y="1760"/>
                </a:lnTo>
                <a:lnTo>
                  <a:pt x="3583" y="1756"/>
                </a:lnTo>
                <a:lnTo>
                  <a:pt x="3596" y="1754"/>
                </a:lnTo>
                <a:lnTo>
                  <a:pt x="3623" y="1752"/>
                </a:lnTo>
                <a:lnTo>
                  <a:pt x="3652" y="1752"/>
                </a:lnTo>
                <a:lnTo>
                  <a:pt x="3680" y="1752"/>
                </a:lnTo>
                <a:lnTo>
                  <a:pt x="3709" y="1753"/>
                </a:lnTo>
                <a:lnTo>
                  <a:pt x="3739" y="1753"/>
                </a:lnTo>
                <a:lnTo>
                  <a:pt x="3767" y="1750"/>
                </a:lnTo>
                <a:lnTo>
                  <a:pt x="3783" y="1747"/>
                </a:lnTo>
                <a:lnTo>
                  <a:pt x="3798" y="1741"/>
                </a:lnTo>
                <a:lnTo>
                  <a:pt x="3812" y="1733"/>
                </a:lnTo>
                <a:lnTo>
                  <a:pt x="3827" y="1724"/>
                </a:lnTo>
                <a:lnTo>
                  <a:pt x="3840" y="1717"/>
                </a:lnTo>
                <a:lnTo>
                  <a:pt x="3853" y="1709"/>
                </a:lnTo>
                <a:lnTo>
                  <a:pt x="3866" y="1703"/>
                </a:lnTo>
                <a:lnTo>
                  <a:pt x="3879" y="1699"/>
                </a:lnTo>
                <a:lnTo>
                  <a:pt x="3892" y="1698"/>
                </a:lnTo>
                <a:lnTo>
                  <a:pt x="3905" y="1697"/>
                </a:lnTo>
                <a:lnTo>
                  <a:pt x="3918" y="1697"/>
                </a:lnTo>
                <a:lnTo>
                  <a:pt x="3930" y="1697"/>
                </a:lnTo>
                <a:lnTo>
                  <a:pt x="3954" y="1699"/>
                </a:lnTo>
                <a:lnTo>
                  <a:pt x="3978" y="1703"/>
                </a:lnTo>
                <a:lnTo>
                  <a:pt x="4025" y="1714"/>
                </a:lnTo>
                <a:lnTo>
                  <a:pt x="4073" y="1725"/>
                </a:lnTo>
                <a:lnTo>
                  <a:pt x="4096" y="1731"/>
                </a:lnTo>
                <a:lnTo>
                  <a:pt x="4121" y="1734"/>
                </a:lnTo>
                <a:lnTo>
                  <a:pt x="4134" y="1735"/>
                </a:lnTo>
                <a:lnTo>
                  <a:pt x="4147" y="1736"/>
                </a:lnTo>
                <a:lnTo>
                  <a:pt x="4161" y="1736"/>
                </a:lnTo>
                <a:lnTo>
                  <a:pt x="4174" y="1735"/>
                </a:lnTo>
                <a:lnTo>
                  <a:pt x="4188" y="1734"/>
                </a:lnTo>
                <a:lnTo>
                  <a:pt x="4201" y="1731"/>
                </a:lnTo>
                <a:lnTo>
                  <a:pt x="4215" y="1728"/>
                </a:lnTo>
                <a:lnTo>
                  <a:pt x="4231" y="1723"/>
                </a:lnTo>
                <a:lnTo>
                  <a:pt x="4245" y="1718"/>
                </a:lnTo>
                <a:lnTo>
                  <a:pt x="4260" y="1711"/>
                </a:lnTo>
                <a:lnTo>
                  <a:pt x="4277" y="1704"/>
                </a:lnTo>
                <a:lnTo>
                  <a:pt x="4292" y="1696"/>
                </a:lnTo>
                <a:lnTo>
                  <a:pt x="4303" y="1690"/>
                </a:lnTo>
                <a:lnTo>
                  <a:pt x="4315" y="1685"/>
                </a:lnTo>
                <a:lnTo>
                  <a:pt x="4326" y="1683"/>
                </a:lnTo>
                <a:lnTo>
                  <a:pt x="4336" y="1680"/>
                </a:lnTo>
                <a:lnTo>
                  <a:pt x="4348" y="1678"/>
                </a:lnTo>
                <a:lnTo>
                  <a:pt x="4360" y="1677"/>
                </a:lnTo>
                <a:lnTo>
                  <a:pt x="4372" y="1677"/>
                </a:lnTo>
                <a:lnTo>
                  <a:pt x="4385" y="1678"/>
                </a:lnTo>
                <a:lnTo>
                  <a:pt x="4410" y="1680"/>
                </a:lnTo>
                <a:lnTo>
                  <a:pt x="4436" y="1684"/>
                </a:lnTo>
                <a:lnTo>
                  <a:pt x="4462" y="1690"/>
                </a:lnTo>
                <a:lnTo>
                  <a:pt x="4490" y="1695"/>
                </a:lnTo>
                <a:lnTo>
                  <a:pt x="4518" y="1700"/>
                </a:lnTo>
                <a:lnTo>
                  <a:pt x="4548" y="1705"/>
                </a:lnTo>
                <a:lnTo>
                  <a:pt x="4578" y="1708"/>
                </a:lnTo>
                <a:lnTo>
                  <a:pt x="4609" y="1709"/>
                </a:lnTo>
                <a:lnTo>
                  <a:pt x="4624" y="1709"/>
                </a:lnTo>
                <a:lnTo>
                  <a:pt x="4641" y="1708"/>
                </a:lnTo>
                <a:lnTo>
                  <a:pt x="4656" y="1705"/>
                </a:lnTo>
                <a:lnTo>
                  <a:pt x="4673" y="1703"/>
                </a:lnTo>
                <a:lnTo>
                  <a:pt x="4688" y="1699"/>
                </a:lnTo>
                <a:lnTo>
                  <a:pt x="4705" y="1695"/>
                </a:lnTo>
                <a:lnTo>
                  <a:pt x="4723" y="1689"/>
                </a:lnTo>
                <a:lnTo>
                  <a:pt x="4739" y="1681"/>
                </a:lnTo>
                <a:lnTo>
                  <a:pt x="4752" y="1677"/>
                </a:lnTo>
                <a:lnTo>
                  <a:pt x="4765" y="1674"/>
                </a:lnTo>
                <a:lnTo>
                  <a:pt x="4780" y="1674"/>
                </a:lnTo>
                <a:lnTo>
                  <a:pt x="4794" y="1676"/>
                </a:lnTo>
                <a:lnTo>
                  <a:pt x="4808" y="1678"/>
                </a:lnTo>
                <a:lnTo>
                  <a:pt x="4822" y="1683"/>
                </a:lnTo>
                <a:lnTo>
                  <a:pt x="4837" y="1687"/>
                </a:lnTo>
                <a:lnTo>
                  <a:pt x="4851" y="1692"/>
                </a:lnTo>
                <a:lnTo>
                  <a:pt x="4880" y="1704"/>
                </a:lnTo>
                <a:lnTo>
                  <a:pt x="4906" y="1716"/>
                </a:lnTo>
                <a:lnTo>
                  <a:pt x="4918" y="1721"/>
                </a:lnTo>
                <a:lnTo>
                  <a:pt x="4929" y="1724"/>
                </a:lnTo>
                <a:lnTo>
                  <a:pt x="4939" y="1727"/>
                </a:lnTo>
                <a:lnTo>
                  <a:pt x="4948" y="1728"/>
                </a:lnTo>
                <a:lnTo>
                  <a:pt x="4962" y="1728"/>
                </a:lnTo>
                <a:lnTo>
                  <a:pt x="4976" y="1727"/>
                </a:lnTo>
                <a:lnTo>
                  <a:pt x="4992" y="1724"/>
                </a:lnTo>
                <a:lnTo>
                  <a:pt x="5009" y="1721"/>
                </a:lnTo>
                <a:lnTo>
                  <a:pt x="5026" y="1717"/>
                </a:lnTo>
                <a:lnTo>
                  <a:pt x="5041" y="1711"/>
                </a:lnTo>
                <a:lnTo>
                  <a:pt x="5057" y="1706"/>
                </a:lnTo>
                <a:lnTo>
                  <a:pt x="5070" y="1700"/>
                </a:lnTo>
                <a:lnTo>
                  <a:pt x="5072" y="1699"/>
                </a:lnTo>
                <a:lnTo>
                  <a:pt x="5074" y="1699"/>
                </a:lnTo>
                <a:lnTo>
                  <a:pt x="5077" y="1699"/>
                </a:lnTo>
                <a:lnTo>
                  <a:pt x="5080" y="1700"/>
                </a:lnTo>
                <a:lnTo>
                  <a:pt x="5087" y="1704"/>
                </a:lnTo>
                <a:lnTo>
                  <a:pt x="5095" y="1708"/>
                </a:lnTo>
                <a:lnTo>
                  <a:pt x="5102" y="1712"/>
                </a:lnTo>
                <a:lnTo>
                  <a:pt x="5109" y="1717"/>
                </a:lnTo>
                <a:lnTo>
                  <a:pt x="5117" y="1721"/>
                </a:lnTo>
                <a:lnTo>
                  <a:pt x="5124" y="1724"/>
                </a:lnTo>
                <a:lnTo>
                  <a:pt x="5133" y="1724"/>
                </a:lnTo>
                <a:lnTo>
                  <a:pt x="5143" y="1723"/>
                </a:lnTo>
                <a:lnTo>
                  <a:pt x="5154" y="1722"/>
                </a:lnTo>
                <a:lnTo>
                  <a:pt x="5166" y="1718"/>
                </a:lnTo>
                <a:lnTo>
                  <a:pt x="5190" y="1711"/>
                </a:lnTo>
                <a:lnTo>
                  <a:pt x="5216" y="1703"/>
                </a:lnTo>
                <a:lnTo>
                  <a:pt x="5241" y="1695"/>
                </a:lnTo>
                <a:lnTo>
                  <a:pt x="5262" y="1690"/>
                </a:lnTo>
                <a:lnTo>
                  <a:pt x="5272" y="1689"/>
                </a:lnTo>
                <a:lnTo>
                  <a:pt x="5280" y="1689"/>
                </a:lnTo>
                <a:lnTo>
                  <a:pt x="5287" y="1691"/>
                </a:lnTo>
                <a:lnTo>
                  <a:pt x="5292" y="1695"/>
                </a:lnTo>
                <a:lnTo>
                  <a:pt x="5303" y="1704"/>
                </a:lnTo>
                <a:lnTo>
                  <a:pt x="5314" y="1711"/>
                </a:lnTo>
                <a:lnTo>
                  <a:pt x="5325" y="1718"/>
                </a:lnTo>
                <a:lnTo>
                  <a:pt x="5338" y="1724"/>
                </a:lnTo>
                <a:lnTo>
                  <a:pt x="5350" y="1728"/>
                </a:lnTo>
                <a:lnTo>
                  <a:pt x="5363" y="1731"/>
                </a:lnTo>
                <a:lnTo>
                  <a:pt x="5376" y="1734"/>
                </a:lnTo>
                <a:lnTo>
                  <a:pt x="5389" y="1734"/>
                </a:lnTo>
                <a:lnTo>
                  <a:pt x="5402" y="1734"/>
                </a:lnTo>
                <a:lnTo>
                  <a:pt x="5415" y="1731"/>
                </a:lnTo>
                <a:lnTo>
                  <a:pt x="5430" y="1729"/>
                </a:lnTo>
                <a:lnTo>
                  <a:pt x="5444" y="1725"/>
                </a:lnTo>
                <a:lnTo>
                  <a:pt x="5458" y="1721"/>
                </a:lnTo>
                <a:lnTo>
                  <a:pt x="5471" y="1715"/>
                </a:lnTo>
                <a:lnTo>
                  <a:pt x="5486" y="1709"/>
                </a:lnTo>
                <a:lnTo>
                  <a:pt x="5500" y="1700"/>
                </a:lnTo>
                <a:lnTo>
                  <a:pt x="5541" y="1678"/>
                </a:lnTo>
                <a:lnTo>
                  <a:pt x="5582" y="1654"/>
                </a:lnTo>
                <a:lnTo>
                  <a:pt x="5622" y="1633"/>
                </a:lnTo>
                <a:lnTo>
                  <a:pt x="5661" y="1610"/>
                </a:lnTo>
                <a:lnTo>
                  <a:pt x="5701" y="1586"/>
                </a:lnTo>
                <a:lnTo>
                  <a:pt x="5739" y="1561"/>
                </a:lnTo>
                <a:lnTo>
                  <a:pt x="5758" y="1548"/>
                </a:lnTo>
                <a:lnTo>
                  <a:pt x="5776" y="1534"/>
                </a:lnTo>
                <a:lnTo>
                  <a:pt x="5793" y="1519"/>
                </a:lnTo>
                <a:lnTo>
                  <a:pt x="5811" y="1503"/>
                </a:lnTo>
                <a:lnTo>
                  <a:pt x="5821" y="1493"/>
                </a:lnTo>
                <a:lnTo>
                  <a:pt x="5830" y="1479"/>
                </a:lnTo>
                <a:lnTo>
                  <a:pt x="5837" y="1464"/>
                </a:lnTo>
                <a:lnTo>
                  <a:pt x="5846" y="1446"/>
                </a:lnTo>
                <a:lnTo>
                  <a:pt x="5859" y="1407"/>
                </a:lnTo>
                <a:lnTo>
                  <a:pt x="5871" y="1365"/>
                </a:lnTo>
                <a:lnTo>
                  <a:pt x="5881" y="1325"/>
                </a:lnTo>
                <a:lnTo>
                  <a:pt x="5891" y="1289"/>
                </a:lnTo>
                <a:lnTo>
                  <a:pt x="5896" y="1275"/>
                </a:lnTo>
                <a:lnTo>
                  <a:pt x="5899" y="1263"/>
                </a:lnTo>
                <a:lnTo>
                  <a:pt x="5904" y="1254"/>
                </a:lnTo>
                <a:lnTo>
                  <a:pt x="5907" y="1248"/>
                </a:lnTo>
                <a:lnTo>
                  <a:pt x="5948" y="1212"/>
                </a:lnTo>
                <a:lnTo>
                  <a:pt x="5986" y="1178"/>
                </a:lnTo>
                <a:lnTo>
                  <a:pt x="6023" y="1143"/>
                </a:lnTo>
                <a:lnTo>
                  <a:pt x="6058" y="1108"/>
                </a:lnTo>
                <a:lnTo>
                  <a:pt x="6092" y="1073"/>
                </a:lnTo>
                <a:lnTo>
                  <a:pt x="6123" y="1039"/>
                </a:lnTo>
                <a:lnTo>
                  <a:pt x="6152" y="1003"/>
                </a:lnTo>
                <a:lnTo>
                  <a:pt x="6181" y="966"/>
                </a:lnTo>
                <a:lnTo>
                  <a:pt x="6193" y="947"/>
                </a:lnTo>
                <a:lnTo>
                  <a:pt x="6206" y="928"/>
                </a:lnTo>
                <a:lnTo>
                  <a:pt x="6218" y="909"/>
                </a:lnTo>
                <a:lnTo>
                  <a:pt x="6228" y="890"/>
                </a:lnTo>
                <a:lnTo>
                  <a:pt x="6239" y="870"/>
                </a:lnTo>
                <a:lnTo>
                  <a:pt x="6250" y="850"/>
                </a:lnTo>
                <a:lnTo>
                  <a:pt x="6259" y="828"/>
                </a:lnTo>
                <a:lnTo>
                  <a:pt x="6269" y="807"/>
                </a:lnTo>
                <a:lnTo>
                  <a:pt x="6277" y="786"/>
                </a:lnTo>
                <a:lnTo>
                  <a:pt x="6284" y="763"/>
                </a:lnTo>
                <a:lnTo>
                  <a:pt x="6291" y="740"/>
                </a:lnTo>
                <a:lnTo>
                  <a:pt x="6298" y="718"/>
                </a:lnTo>
                <a:lnTo>
                  <a:pt x="6303" y="694"/>
                </a:lnTo>
                <a:lnTo>
                  <a:pt x="6309" y="669"/>
                </a:lnTo>
                <a:lnTo>
                  <a:pt x="6313" y="644"/>
                </a:lnTo>
                <a:lnTo>
                  <a:pt x="6317" y="618"/>
                </a:lnTo>
                <a:lnTo>
                  <a:pt x="6316" y="612"/>
                </a:lnTo>
                <a:lnTo>
                  <a:pt x="6314" y="605"/>
                </a:lnTo>
                <a:lnTo>
                  <a:pt x="6310" y="598"/>
                </a:lnTo>
                <a:lnTo>
                  <a:pt x="6304" y="589"/>
                </a:lnTo>
                <a:lnTo>
                  <a:pt x="6289" y="569"/>
                </a:lnTo>
                <a:lnTo>
                  <a:pt x="6268" y="545"/>
                </a:lnTo>
                <a:lnTo>
                  <a:pt x="6260" y="537"/>
                </a:lnTo>
                <a:lnTo>
                  <a:pt x="6252" y="530"/>
                </a:lnTo>
                <a:lnTo>
                  <a:pt x="6244" y="523"/>
                </a:lnTo>
                <a:lnTo>
                  <a:pt x="6234" y="517"/>
                </a:lnTo>
                <a:lnTo>
                  <a:pt x="6226" y="512"/>
                </a:lnTo>
                <a:lnTo>
                  <a:pt x="6216" y="507"/>
                </a:lnTo>
                <a:lnTo>
                  <a:pt x="6207" y="504"/>
                </a:lnTo>
                <a:lnTo>
                  <a:pt x="6197" y="500"/>
                </a:lnTo>
                <a:lnTo>
                  <a:pt x="6177" y="494"/>
                </a:lnTo>
                <a:lnTo>
                  <a:pt x="6156" y="491"/>
                </a:lnTo>
                <a:lnTo>
                  <a:pt x="6134" y="488"/>
                </a:lnTo>
                <a:lnTo>
                  <a:pt x="6113" y="487"/>
                </a:lnTo>
                <a:lnTo>
                  <a:pt x="6069" y="487"/>
                </a:lnTo>
                <a:lnTo>
                  <a:pt x="6024" y="488"/>
                </a:lnTo>
                <a:lnTo>
                  <a:pt x="6003" y="490"/>
                </a:lnTo>
                <a:lnTo>
                  <a:pt x="5981" y="490"/>
                </a:lnTo>
                <a:lnTo>
                  <a:pt x="5960" y="488"/>
                </a:lnTo>
                <a:lnTo>
                  <a:pt x="5940" y="486"/>
                </a:lnTo>
                <a:lnTo>
                  <a:pt x="5921" y="485"/>
                </a:lnTo>
                <a:lnTo>
                  <a:pt x="5904" y="484"/>
                </a:lnTo>
                <a:lnTo>
                  <a:pt x="5887" y="484"/>
                </a:lnTo>
                <a:lnTo>
                  <a:pt x="5871" y="484"/>
                </a:lnTo>
                <a:lnTo>
                  <a:pt x="5855" y="485"/>
                </a:lnTo>
                <a:lnTo>
                  <a:pt x="5841" y="487"/>
                </a:lnTo>
                <a:lnTo>
                  <a:pt x="5827" y="490"/>
                </a:lnTo>
                <a:lnTo>
                  <a:pt x="5814" y="493"/>
                </a:lnTo>
                <a:lnTo>
                  <a:pt x="5789" y="500"/>
                </a:lnTo>
                <a:lnTo>
                  <a:pt x="5766" y="510"/>
                </a:lnTo>
                <a:lnTo>
                  <a:pt x="5745" y="519"/>
                </a:lnTo>
                <a:lnTo>
                  <a:pt x="5726" y="530"/>
                </a:lnTo>
                <a:lnTo>
                  <a:pt x="5707" y="540"/>
                </a:lnTo>
                <a:lnTo>
                  <a:pt x="5689" y="549"/>
                </a:lnTo>
                <a:lnTo>
                  <a:pt x="5671" y="557"/>
                </a:lnTo>
                <a:lnTo>
                  <a:pt x="5653" y="563"/>
                </a:lnTo>
                <a:lnTo>
                  <a:pt x="5645" y="566"/>
                </a:lnTo>
                <a:lnTo>
                  <a:pt x="5635" y="567"/>
                </a:lnTo>
                <a:lnTo>
                  <a:pt x="5626" y="568"/>
                </a:lnTo>
                <a:lnTo>
                  <a:pt x="5618" y="568"/>
                </a:lnTo>
                <a:lnTo>
                  <a:pt x="5608" y="567"/>
                </a:lnTo>
                <a:lnTo>
                  <a:pt x="5598" y="564"/>
                </a:lnTo>
                <a:lnTo>
                  <a:pt x="5588" y="562"/>
                </a:lnTo>
                <a:lnTo>
                  <a:pt x="5578" y="559"/>
                </a:lnTo>
                <a:lnTo>
                  <a:pt x="5568" y="555"/>
                </a:lnTo>
                <a:lnTo>
                  <a:pt x="5544" y="551"/>
                </a:lnTo>
                <a:lnTo>
                  <a:pt x="5526" y="551"/>
                </a:lnTo>
                <a:lnTo>
                  <a:pt x="5507" y="550"/>
                </a:lnTo>
                <a:lnTo>
                  <a:pt x="5483" y="551"/>
                </a:lnTo>
                <a:lnTo>
                  <a:pt x="5458" y="555"/>
                </a:lnTo>
                <a:lnTo>
                  <a:pt x="5431" y="561"/>
                </a:lnTo>
                <a:lnTo>
                  <a:pt x="5401" y="568"/>
                </a:lnTo>
                <a:lnTo>
                  <a:pt x="5386" y="574"/>
                </a:lnTo>
                <a:lnTo>
                  <a:pt x="5370" y="580"/>
                </a:lnTo>
                <a:lnTo>
                  <a:pt x="5354" y="586"/>
                </a:lnTo>
                <a:lnTo>
                  <a:pt x="5337" y="594"/>
                </a:lnTo>
                <a:lnTo>
                  <a:pt x="5319" y="603"/>
                </a:lnTo>
                <a:lnTo>
                  <a:pt x="5303" y="612"/>
                </a:lnTo>
                <a:lnTo>
                  <a:pt x="5285" y="623"/>
                </a:lnTo>
                <a:lnTo>
                  <a:pt x="5267" y="635"/>
                </a:lnTo>
                <a:lnTo>
                  <a:pt x="5248" y="648"/>
                </a:lnTo>
                <a:lnTo>
                  <a:pt x="5230" y="662"/>
                </a:lnTo>
                <a:lnTo>
                  <a:pt x="5211" y="677"/>
                </a:lnTo>
                <a:lnTo>
                  <a:pt x="5193" y="694"/>
                </a:lnTo>
                <a:lnTo>
                  <a:pt x="5137" y="658"/>
                </a:lnTo>
                <a:lnTo>
                  <a:pt x="5078" y="623"/>
                </a:lnTo>
                <a:lnTo>
                  <a:pt x="5017" y="588"/>
                </a:lnTo>
                <a:lnTo>
                  <a:pt x="4954" y="554"/>
                </a:lnTo>
                <a:lnTo>
                  <a:pt x="4890" y="522"/>
                </a:lnTo>
                <a:lnTo>
                  <a:pt x="4826" y="492"/>
                </a:lnTo>
                <a:lnTo>
                  <a:pt x="4794" y="479"/>
                </a:lnTo>
                <a:lnTo>
                  <a:pt x="4763" y="466"/>
                </a:lnTo>
                <a:lnTo>
                  <a:pt x="4732" y="454"/>
                </a:lnTo>
                <a:lnTo>
                  <a:pt x="4701" y="444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27" name="Rectangle 59"/>
          <p:cNvSpPr>
            <a:spLocks noChangeArrowheads="1"/>
          </p:cNvSpPr>
          <p:nvPr/>
        </p:nvSpPr>
        <p:spPr bwMode="auto">
          <a:xfrm>
            <a:off x="708096" y="1729766"/>
            <a:ext cx="1954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Decreased Insulin</a:t>
            </a:r>
            <a:b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Secretion</a:t>
            </a: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5110" name="Rectangle 38"/>
          <p:cNvSpPr>
            <a:spLocks noChangeArrowheads="1"/>
          </p:cNvSpPr>
          <p:nvPr/>
        </p:nvSpPr>
        <p:spPr bwMode="auto">
          <a:xfrm>
            <a:off x="1162066" y="4960938"/>
            <a:ext cx="1065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  <a:endParaRPr kumimoji="0" lang="en-US" sz="177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515111" name="Rectangle 39"/>
          <p:cNvSpPr>
            <a:spLocks noChangeArrowheads="1"/>
          </p:cNvSpPr>
          <p:nvPr/>
        </p:nvSpPr>
        <p:spPr bwMode="auto">
          <a:xfrm>
            <a:off x="1439879" y="5275263"/>
            <a:ext cx="495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HGP</a:t>
            </a:r>
            <a:endParaRPr kumimoji="0" lang="en-US" sz="177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94" name="Freeform 52"/>
          <p:cNvSpPr>
            <a:spLocks/>
          </p:cNvSpPr>
          <p:nvPr/>
        </p:nvSpPr>
        <p:spPr bwMode="auto">
          <a:xfrm rot="-1475969">
            <a:off x="1735154" y="4160838"/>
            <a:ext cx="1250950" cy="430212"/>
          </a:xfrm>
          <a:custGeom>
            <a:avLst/>
            <a:gdLst>
              <a:gd name="T0" fmla="*/ 0 w 924"/>
              <a:gd name="T1" fmla="*/ 2147483646 h 317"/>
              <a:gd name="T2" fmla="*/ 2147483646 w 924"/>
              <a:gd name="T3" fmla="*/ 2147483646 h 317"/>
              <a:gd name="T4" fmla="*/ 2147483646 w 924"/>
              <a:gd name="T5" fmla="*/ 2147483646 h 317"/>
              <a:gd name="T6" fmla="*/ 2147483646 w 924"/>
              <a:gd name="T7" fmla="*/ 2147483646 h 317"/>
              <a:gd name="T8" fmla="*/ 2147483646 w 924"/>
              <a:gd name="T9" fmla="*/ 2147483646 h 317"/>
              <a:gd name="T10" fmla="*/ 2147483646 w 924"/>
              <a:gd name="T11" fmla="*/ 2147483646 h 317"/>
              <a:gd name="T12" fmla="*/ 2147483646 w 924"/>
              <a:gd name="T13" fmla="*/ 2147483646 h 317"/>
              <a:gd name="T14" fmla="*/ 2147483646 w 924"/>
              <a:gd name="T15" fmla="*/ 2147483646 h 317"/>
              <a:gd name="T16" fmla="*/ 2147483646 w 924"/>
              <a:gd name="T17" fmla="*/ 0 h 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4"/>
              <a:gd name="T28" fmla="*/ 0 h 317"/>
              <a:gd name="T29" fmla="*/ 924 w 924"/>
              <a:gd name="T30" fmla="*/ 317 h 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4" h="317">
                <a:moveTo>
                  <a:pt x="0" y="315"/>
                </a:moveTo>
                <a:cubicBezTo>
                  <a:pt x="27" y="305"/>
                  <a:pt x="119" y="259"/>
                  <a:pt x="168" y="259"/>
                </a:cubicBezTo>
                <a:cubicBezTo>
                  <a:pt x="216" y="258"/>
                  <a:pt x="264" y="317"/>
                  <a:pt x="291" y="311"/>
                </a:cubicBezTo>
                <a:cubicBezTo>
                  <a:pt x="317" y="304"/>
                  <a:pt x="295" y="229"/>
                  <a:pt x="330" y="218"/>
                </a:cubicBezTo>
                <a:cubicBezTo>
                  <a:pt x="365" y="206"/>
                  <a:pt x="469" y="253"/>
                  <a:pt x="503" y="241"/>
                </a:cubicBezTo>
                <a:cubicBezTo>
                  <a:pt x="537" y="229"/>
                  <a:pt x="498" y="156"/>
                  <a:pt x="531" y="147"/>
                </a:cubicBezTo>
                <a:cubicBezTo>
                  <a:pt x="564" y="137"/>
                  <a:pt x="669" y="190"/>
                  <a:pt x="703" y="184"/>
                </a:cubicBezTo>
                <a:cubicBezTo>
                  <a:pt x="737" y="178"/>
                  <a:pt x="701" y="142"/>
                  <a:pt x="738" y="111"/>
                </a:cubicBezTo>
                <a:cubicBezTo>
                  <a:pt x="775" y="81"/>
                  <a:pt x="886" y="23"/>
                  <a:pt x="924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99343" name="Rectangle 60"/>
          <p:cNvSpPr>
            <a:spLocks noChangeArrowheads="1"/>
          </p:cNvSpPr>
          <p:nvPr/>
        </p:nvSpPr>
        <p:spPr bwMode="auto">
          <a:xfrm>
            <a:off x="-223594" y="2663888"/>
            <a:ext cx="2154238" cy="246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Islet–</a:t>
            </a: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MS PGothic" pitchFamily="34" charset="-128"/>
                <a:cs typeface="+mn-cs"/>
              </a:rPr>
              <a:t>a </a:t>
            </a: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cell</a:t>
            </a: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" charset="0"/>
              <a:ea typeface="MS PGothic" pitchFamily="34" charset="-128"/>
              <a:cs typeface="+mn-cs"/>
            </a:endParaRPr>
          </a:p>
        </p:txBody>
      </p:sp>
      <p:sp>
        <p:nvSpPr>
          <p:cNvPr id="515133" name="Rectangle 61"/>
          <p:cNvSpPr>
            <a:spLocks noChangeArrowheads="1"/>
          </p:cNvSpPr>
          <p:nvPr/>
        </p:nvSpPr>
        <p:spPr bwMode="auto">
          <a:xfrm>
            <a:off x="271197" y="4179111"/>
            <a:ext cx="10652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  <a:b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Glucagon</a:t>
            </a:r>
            <a:b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Secretion</a:t>
            </a:r>
            <a:endParaRPr kumimoji="0" lang="en-US" sz="177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430097" name="Freeform 62"/>
          <p:cNvSpPr>
            <a:spLocks/>
          </p:cNvSpPr>
          <p:nvPr/>
        </p:nvSpPr>
        <p:spPr bwMode="auto">
          <a:xfrm rot="19555708" flipV="1">
            <a:off x="1467062" y="3397807"/>
            <a:ext cx="711200" cy="500063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34" name="Rectangle 166"/>
          <p:cNvSpPr>
            <a:spLocks noChangeArrowheads="1"/>
          </p:cNvSpPr>
          <p:nvPr/>
        </p:nvSpPr>
        <p:spPr bwMode="auto">
          <a:xfrm>
            <a:off x="895427" y="225776"/>
            <a:ext cx="7257014" cy="656655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THE </a:t>
            </a:r>
            <a:r>
              <a:rPr lang="en-US" altLang="en-US" sz="4267" kern="1200" dirty="0">
                <a:solidFill>
                  <a:srgbClr val="FFFFFF"/>
                </a:solidFill>
                <a:cs typeface="+mn-cs"/>
              </a:rPr>
              <a:t>NOXIOUS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NINE</a:t>
            </a:r>
          </a:p>
        </p:txBody>
      </p:sp>
      <p:sp>
        <p:nvSpPr>
          <p:cNvPr id="430101" name="Freeform 51"/>
          <p:cNvSpPr>
            <a:spLocks/>
          </p:cNvSpPr>
          <p:nvPr/>
        </p:nvSpPr>
        <p:spPr bwMode="auto">
          <a:xfrm>
            <a:off x="5527691" y="2328863"/>
            <a:ext cx="925513" cy="850900"/>
          </a:xfrm>
          <a:custGeom>
            <a:avLst/>
            <a:gdLst>
              <a:gd name="T0" fmla="*/ 2147483646 w 686"/>
              <a:gd name="T1" fmla="*/ 0 h 629"/>
              <a:gd name="T2" fmla="*/ 2147483646 w 686"/>
              <a:gd name="T3" fmla="*/ 2147483646 h 629"/>
              <a:gd name="T4" fmla="*/ 2147483646 w 686"/>
              <a:gd name="T5" fmla="*/ 2147483646 h 629"/>
              <a:gd name="T6" fmla="*/ 2147483646 w 686"/>
              <a:gd name="T7" fmla="*/ 2147483646 h 629"/>
              <a:gd name="T8" fmla="*/ 2147483646 w 686"/>
              <a:gd name="T9" fmla="*/ 2147483646 h 629"/>
              <a:gd name="T10" fmla="*/ 2147483646 w 686"/>
              <a:gd name="T11" fmla="*/ 2147483646 h 629"/>
              <a:gd name="T12" fmla="*/ 2147483646 w 686"/>
              <a:gd name="T13" fmla="*/ 2147483646 h 629"/>
              <a:gd name="T14" fmla="*/ 2147483646 w 686"/>
              <a:gd name="T15" fmla="*/ 2147483646 h 629"/>
              <a:gd name="T16" fmla="*/ 0 w 686"/>
              <a:gd name="T17" fmla="*/ 2147483646 h 6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6"/>
              <a:gd name="T28" fmla="*/ 0 h 629"/>
              <a:gd name="T29" fmla="*/ 686 w 686"/>
              <a:gd name="T30" fmla="*/ 629 h 6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6" h="629">
                <a:moveTo>
                  <a:pt x="648" y="0"/>
                </a:moveTo>
                <a:cubicBezTo>
                  <a:pt x="667" y="43"/>
                  <a:pt x="686" y="86"/>
                  <a:pt x="661" y="108"/>
                </a:cubicBezTo>
                <a:cubicBezTo>
                  <a:pt x="635" y="131"/>
                  <a:pt x="526" y="112"/>
                  <a:pt x="498" y="135"/>
                </a:cubicBezTo>
                <a:cubicBezTo>
                  <a:pt x="469" y="161"/>
                  <a:pt x="518" y="231"/>
                  <a:pt x="490" y="255"/>
                </a:cubicBezTo>
                <a:cubicBezTo>
                  <a:pt x="464" y="279"/>
                  <a:pt x="364" y="257"/>
                  <a:pt x="337" y="281"/>
                </a:cubicBezTo>
                <a:cubicBezTo>
                  <a:pt x="313" y="305"/>
                  <a:pt x="368" y="377"/>
                  <a:pt x="341" y="398"/>
                </a:cubicBezTo>
                <a:cubicBezTo>
                  <a:pt x="316" y="419"/>
                  <a:pt x="212" y="391"/>
                  <a:pt x="185" y="408"/>
                </a:cubicBezTo>
                <a:cubicBezTo>
                  <a:pt x="159" y="426"/>
                  <a:pt x="208" y="467"/>
                  <a:pt x="177" y="504"/>
                </a:cubicBezTo>
                <a:cubicBezTo>
                  <a:pt x="146" y="541"/>
                  <a:pt x="37" y="603"/>
                  <a:pt x="0" y="629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102" name="Freeform 53"/>
          <p:cNvSpPr>
            <a:spLocks/>
          </p:cNvSpPr>
          <p:nvPr/>
        </p:nvSpPr>
        <p:spPr bwMode="auto">
          <a:xfrm rot="1964039">
            <a:off x="5346716" y="4222750"/>
            <a:ext cx="1203325" cy="517525"/>
          </a:xfrm>
          <a:custGeom>
            <a:avLst/>
            <a:gdLst>
              <a:gd name="T0" fmla="*/ 2147483646 w 891"/>
              <a:gd name="T1" fmla="*/ 2147483646 h 381"/>
              <a:gd name="T2" fmla="*/ 2147483646 w 891"/>
              <a:gd name="T3" fmla="*/ 2147483646 h 381"/>
              <a:gd name="T4" fmla="*/ 2147483646 w 891"/>
              <a:gd name="T5" fmla="*/ 2147483646 h 381"/>
              <a:gd name="T6" fmla="*/ 2147483646 w 891"/>
              <a:gd name="T7" fmla="*/ 2147483646 h 381"/>
              <a:gd name="T8" fmla="*/ 2147483646 w 891"/>
              <a:gd name="T9" fmla="*/ 2147483646 h 381"/>
              <a:gd name="T10" fmla="*/ 2147483646 w 891"/>
              <a:gd name="T11" fmla="*/ 2147483646 h 381"/>
              <a:gd name="T12" fmla="*/ 2147483646 w 891"/>
              <a:gd name="T13" fmla="*/ 2147483646 h 381"/>
              <a:gd name="T14" fmla="*/ 2147483646 w 891"/>
              <a:gd name="T15" fmla="*/ 2147483646 h 381"/>
              <a:gd name="T16" fmla="*/ 0 w 891"/>
              <a:gd name="T17" fmla="*/ 0 h 3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1"/>
              <a:gd name="T28" fmla="*/ 0 h 381"/>
              <a:gd name="T29" fmla="*/ 891 w 891"/>
              <a:gd name="T30" fmla="*/ 381 h 3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1" h="381">
                <a:moveTo>
                  <a:pt x="891" y="381"/>
                </a:moveTo>
                <a:cubicBezTo>
                  <a:pt x="867" y="363"/>
                  <a:pt x="790" y="287"/>
                  <a:pt x="747" y="277"/>
                </a:cubicBezTo>
                <a:cubicBezTo>
                  <a:pt x="703" y="266"/>
                  <a:pt x="655" y="324"/>
                  <a:pt x="630" y="316"/>
                </a:cubicBezTo>
                <a:cubicBezTo>
                  <a:pt x="604" y="307"/>
                  <a:pt x="627" y="235"/>
                  <a:pt x="593" y="223"/>
                </a:cubicBezTo>
                <a:cubicBezTo>
                  <a:pt x="557" y="211"/>
                  <a:pt x="453" y="257"/>
                  <a:pt x="419" y="245"/>
                </a:cubicBezTo>
                <a:cubicBezTo>
                  <a:pt x="385" y="232"/>
                  <a:pt x="425" y="160"/>
                  <a:pt x="392" y="150"/>
                </a:cubicBezTo>
                <a:cubicBezTo>
                  <a:pt x="359" y="141"/>
                  <a:pt x="254" y="193"/>
                  <a:pt x="219" y="186"/>
                </a:cubicBezTo>
                <a:cubicBezTo>
                  <a:pt x="186" y="180"/>
                  <a:pt x="222" y="144"/>
                  <a:pt x="185" y="113"/>
                </a:cubicBezTo>
                <a:cubicBezTo>
                  <a:pt x="148" y="82"/>
                  <a:pt x="38" y="24"/>
                  <a:pt x="0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30104" name="Freeform 165"/>
          <p:cNvSpPr>
            <a:spLocks/>
          </p:cNvSpPr>
          <p:nvPr/>
        </p:nvSpPr>
        <p:spPr bwMode="auto">
          <a:xfrm rot="3242342" flipH="1" flipV="1">
            <a:off x="6100779" y="3402012"/>
            <a:ext cx="711200" cy="498475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pic>
        <p:nvPicPr>
          <p:cNvPr id="430106" name="Picture 177" descr="Ominous Octet-slid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" y="2927045"/>
            <a:ext cx="1552384" cy="132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197241" y="4146550"/>
            <a:ext cx="1857375" cy="2335213"/>
            <a:chOff x="4054475" y="4237038"/>
            <a:chExt cx="2089372" cy="2625675"/>
          </a:xfrm>
        </p:grpSpPr>
        <p:sp>
          <p:nvSpPr>
            <p:cNvPr id="444447" name="Rectangle 164"/>
            <p:cNvSpPr>
              <a:spLocks noChangeArrowheads="1"/>
            </p:cNvSpPr>
            <p:nvPr/>
          </p:nvSpPr>
          <p:spPr bwMode="auto">
            <a:xfrm>
              <a:off x="4066976" y="6309376"/>
              <a:ext cx="2076871" cy="55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78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Neurotransmitter</a:t>
              </a:r>
              <a:br>
                <a:rPr kumimoji="0" lang="en-US" altLang="en-US" sz="1778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</a:br>
              <a:r>
                <a:rPr kumimoji="0" lang="en-US" altLang="en-US" sz="1778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Dysfunction</a:t>
              </a:r>
              <a:endParaRPr kumimoji="0" lang="en-US" altLang="en-US" sz="177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30112" name="Freeform 177"/>
            <p:cNvSpPr>
              <a:spLocks/>
            </p:cNvSpPr>
            <p:nvPr/>
          </p:nvSpPr>
          <p:spPr bwMode="auto">
            <a:xfrm rot="8642342" flipH="1" flipV="1">
              <a:off x="4298950" y="4237038"/>
              <a:ext cx="800100" cy="561975"/>
            </a:xfrm>
            <a:custGeom>
              <a:avLst/>
              <a:gdLst>
                <a:gd name="T0" fmla="*/ 2147483646 w 767"/>
                <a:gd name="T1" fmla="*/ 2147483646 h 715"/>
                <a:gd name="T2" fmla="*/ 2147483646 w 767"/>
                <a:gd name="T3" fmla="*/ 2147483646 h 715"/>
                <a:gd name="T4" fmla="*/ 2147483646 w 767"/>
                <a:gd name="T5" fmla="*/ 2147483646 h 715"/>
                <a:gd name="T6" fmla="*/ 2147483646 w 767"/>
                <a:gd name="T7" fmla="*/ 2147483646 h 715"/>
                <a:gd name="T8" fmla="*/ 2147483646 w 767"/>
                <a:gd name="T9" fmla="*/ 2147483646 h 715"/>
                <a:gd name="T10" fmla="*/ 2147483646 w 767"/>
                <a:gd name="T11" fmla="*/ 2147483646 h 715"/>
                <a:gd name="T12" fmla="*/ 2147483646 w 767"/>
                <a:gd name="T13" fmla="*/ 2147483646 h 715"/>
                <a:gd name="T14" fmla="*/ 2147483646 w 767"/>
                <a:gd name="T15" fmla="*/ 2147483646 h 715"/>
                <a:gd name="T16" fmla="*/ 2147483646 w 767"/>
                <a:gd name="T17" fmla="*/ 0 h 7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7"/>
                <a:gd name="T28" fmla="*/ 0 h 715"/>
                <a:gd name="T29" fmla="*/ 767 w 767"/>
                <a:gd name="T30" fmla="*/ 715 h 7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7" h="715">
                  <a:moveTo>
                    <a:pt x="31" y="715"/>
                  </a:moveTo>
                  <a:cubicBezTo>
                    <a:pt x="15" y="653"/>
                    <a:pt x="0" y="592"/>
                    <a:pt x="31" y="566"/>
                  </a:cubicBezTo>
                  <a:cubicBezTo>
                    <a:pt x="61" y="539"/>
                    <a:pt x="178" y="583"/>
                    <a:pt x="212" y="555"/>
                  </a:cubicBezTo>
                  <a:cubicBezTo>
                    <a:pt x="245" y="526"/>
                    <a:pt x="202" y="423"/>
                    <a:pt x="234" y="395"/>
                  </a:cubicBezTo>
                  <a:cubicBezTo>
                    <a:pt x="266" y="366"/>
                    <a:pt x="373" y="412"/>
                    <a:pt x="404" y="384"/>
                  </a:cubicBezTo>
                  <a:cubicBezTo>
                    <a:pt x="434" y="355"/>
                    <a:pt x="384" y="248"/>
                    <a:pt x="415" y="224"/>
                  </a:cubicBezTo>
                  <a:cubicBezTo>
                    <a:pt x="445" y="199"/>
                    <a:pt x="554" y="254"/>
                    <a:pt x="586" y="235"/>
                  </a:cubicBezTo>
                  <a:cubicBezTo>
                    <a:pt x="617" y="215"/>
                    <a:pt x="576" y="146"/>
                    <a:pt x="607" y="107"/>
                  </a:cubicBezTo>
                  <a:cubicBezTo>
                    <a:pt x="637" y="67"/>
                    <a:pt x="702" y="33"/>
                    <a:pt x="767" y="0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pic>
          <p:nvPicPr>
            <p:cNvPr id="430113" name="Picture 178" descr="Brain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475" y="4887913"/>
              <a:ext cx="1755775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08" name="Picture 181" descr="Arter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923">
            <a:off x="3436954" y="1709160"/>
            <a:ext cx="18716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45" name="Rectangle 47"/>
          <p:cNvSpPr>
            <a:spLocks noChangeArrowheads="1"/>
          </p:cNvSpPr>
          <p:nvPr/>
        </p:nvSpPr>
        <p:spPr bwMode="auto">
          <a:xfrm>
            <a:off x="5599129" y="5280025"/>
            <a:ext cx="21177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Decreased Glucose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Uptake</a:t>
            </a: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30082" name="Picture 187" descr="lipid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6" t="23497"/>
          <a:stretch>
            <a:fillRect/>
          </a:stretch>
        </p:blipFill>
        <p:spPr bwMode="auto">
          <a:xfrm>
            <a:off x="5860955" y="1174096"/>
            <a:ext cx="1516104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36" name="Rectangle 50"/>
          <p:cNvSpPr>
            <a:spLocks noChangeArrowheads="1"/>
          </p:cNvSpPr>
          <p:nvPr/>
        </p:nvSpPr>
        <p:spPr bwMode="auto">
          <a:xfrm>
            <a:off x="6035327" y="1651752"/>
            <a:ext cx="1063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Increased</a:t>
            </a: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4439" name="Rectangle 54"/>
          <p:cNvSpPr>
            <a:spLocks noChangeArrowheads="1"/>
          </p:cNvSpPr>
          <p:nvPr/>
        </p:nvSpPr>
        <p:spPr bwMode="auto">
          <a:xfrm>
            <a:off x="6098827" y="1910514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Lipolysis</a:t>
            </a:r>
            <a:endParaRPr kumimoji="0" lang="en-US" altLang="en-US" sz="177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8C2AC-51D0-8C53-BBB9-AF338168E138}"/>
              </a:ext>
            </a:extLst>
          </p:cNvPr>
          <p:cNvSpPr txBox="1"/>
          <p:nvPr/>
        </p:nvSpPr>
        <p:spPr>
          <a:xfrm>
            <a:off x="7355413" y="2181861"/>
            <a:ext cx="1609736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HYPER-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CORTISOLISM</a:t>
            </a:r>
          </a:p>
        </p:txBody>
      </p:sp>
      <p:sp>
        <p:nvSpPr>
          <p:cNvPr id="430099" name="Freeform 177"/>
          <p:cNvSpPr>
            <a:spLocks/>
          </p:cNvSpPr>
          <p:nvPr/>
        </p:nvSpPr>
        <p:spPr bwMode="auto">
          <a:xfrm>
            <a:off x="6372629" y="2953773"/>
            <a:ext cx="1379537" cy="1771650"/>
          </a:xfrm>
          <a:custGeom>
            <a:avLst/>
            <a:gdLst>
              <a:gd name="T0" fmla="*/ 2147483646 w 978"/>
              <a:gd name="T1" fmla="*/ 2147483646 h 1255"/>
              <a:gd name="T2" fmla="*/ 2147483646 w 978"/>
              <a:gd name="T3" fmla="*/ 2147483646 h 1255"/>
              <a:gd name="T4" fmla="*/ 2147483646 w 978"/>
              <a:gd name="T5" fmla="*/ 2147483646 h 1255"/>
              <a:gd name="T6" fmla="*/ 2147483646 w 978"/>
              <a:gd name="T7" fmla="*/ 2147483646 h 1255"/>
              <a:gd name="T8" fmla="*/ 2147483646 w 978"/>
              <a:gd name="T9" fmla="*/ 2147483646 h 1255"/>
              <a:gd name="T10" fmla="*/ 2147483646 w 978"/>
              <a:gd name="T11" fmla="*/ 2147483646 h 1255"/>
              <a:gd name="T12" fmla="*/ 2147483646 w 978"/>
              <a:gd name="T13" fmla="*/ 2147483646 h 1255"/>
              <a:gd name="T14" fmla="*/ 2147483646 w 978"/>
              <a:gd name="T15" fmla="*/ 2147483646 h 1255"/>
              <a:gd name="T16" fmla="*/ 2147483646 w 978"/>
              <a:gd name="T17" fmla="*/ 2147483646 h 1255"/>
              <a:gd name="T18" fmla="*/ 2147483646 w 978"/>
              <a:gd name="T19" fmla="*/ 2147483646 h 1255"/>
              <a:gd name="T20" fmla="*/ 2147483646 w 978"/>
              <a:gd name="T21" fmla="*/ 2147483646 h 1255"/>
              <a:gd name="T22" fmla="*/ 2147483646 w 978"/>
              <a:gd name="T23" fmla="*/ 2147483646 h 1255"/>
              <a:gd name="T24" fmla="*/ 2147483646 w 978"/>
              <a:gd name="T25" fmla="*/ 2147483646 h 1255"/>
              <a:gd name="T26" fmla="*/ 2147483646 w 978"/>
              <a:gd name="T27" fmla="*/ 2147483646 h 1255"/>
              <a:gd name="T28" fmla="*/ 2147483646 w 978"/>
              <a:gd name="T29" fmla="*/ 2147483646 h 1255"/>
              <a:gd name="T30" fmla="*/ 2147483646 w 978"/>
              <a:gd name="T31" fmla="*/ 2147483646 h 1255"/>
              <a:gd name="T32" fmla="*/ 2147483646 w 978"/>
              <a:gd name="T33" fmla="*/ 2147483646 h 1255"/>
              <a:gd name="T34" fmla="*/ 2147483646 w 978"/>
              <a:gd name="T35" fmla="*/ 2147483646 h 1255"/>
              <a:gd name="T36" fmla="*/ 2147483646 w 978"/>
              <a:gd name="T37" fmla="*/ 2147483646 h 1255"/>
              <a:gd name="T38" fmla="*/ 2147483646 w 978"/>
              <a:gd name="T39" fmla="*/ 2147483646 h 1255"/>
              <a:gd name="T40" fmla="*/ 2147483646 w 978"/>
              <a:gd name="T41" fmla="*/ 2147483646 h 1255"/>
              <a:gd name="T42" fmla="*/ 2147483646 w 978"/>
              <a:gd name="T43" fmla="*/ 2147483646 h 12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78"/>
              <a:gd name="T67" fmla="*/ 0 h 1255"/>
              <a:gd name="T68" fmla="*/ 978 w 978"/>
              <a:gd name="T69" fmla="*/ 1255 h 12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78" h="1255">
                <a:moveTo>
                  <a:pt x="386" y="436"/>
                </a:moveTo>
                <a:cubicBezTo>
                  <a:pt x="408" y="393"/>
                  <a:pt x="280" y="456"/>
                  <a:pt x="234" y="431"/>
                </a:cubicBezTo>
                <a:cubicBezTo>
                  <a:pt x="188" y="406"/>
                  <a:pt x="117" y="345"/>
                  <a:pt x="112" y="287"/>
                </a:cubicBezTo>
                <a:cubicBezTo>
                  <a:pt x="107" y="229"/>
                  <a:pt x="146" y="127"/>
                  <a:pt x="202" y="81"/>
                </a:cubicBezTo>
                <a:cubicBezTo>
                  <a:pt x="258" y="35"/>
                  <a:pt x="354" y="0"/>
                  <a:pt x="445" y="9"/>
                </a:cubicBezTo>
                <a:cubicBezTo>
                  <a:pt x="536" y="18"/>
                  <a:pt x="664" y="56"/>
                  <a:pt x="746" y="135"/>
                </a:cubicBezTo>
                <a:cubicBezTo>
                  <a:pt x="828" y="214"/>
                  <a:pt x="901" y="365"/>
                  <a:pt x="935" y="481"/>
                </a:cubicBezTo>
                <a:cubicBezTo>
                  <a:pt x="969" y="597"/>
                  <a:pt x="978" y="731"/>
                  <a:pt x="953" y="831"/>
                </a:cubicBezTo>
                <a:cubicBezTo>
                  <a:pt x="928" y="931"/>
                  <a:pt x="865" y="1021"/>
                  <a:pt x="786" y="1083"/>
                </a:cubicBezTo>
                <a:cubicBezTo>
                  <a:pt x="707" y="1145"/>
                  <a:pt x="573" y="1199"/>
                  <a:pt x="481" y="1204"/>
                </a:cubicBezTo>
                <a:cubicBezTo>
                  <a:pt x="389" y="1209"/>
                  <a:pt x="290" y="1166"/>
                  <a:pt x="234" y="1114"/>
                </a:cubicBezTo>
                <a:cubicBezTo>
                  <a:pt x="178" y="1062"/>
                  <a:pt x="116" y="940"/>
                  <a:pt x="144" y="894"/>
                </a:cubicBezTo>
                <a:cubicBezTo>
                  <a:pt x="172" y="848"/>
                  <a:pt x="361" y="862"/>
                  <a:pt x="404" y="840"/>
                </a:cubicBezTo>
                <a:cubicBezTo>
                  <a:pt x="447" y="818"/>
                  <a:pt x="429" y="775"/>
                  <a:pt x="404" y="759"/>
                </a:cubicBezTo>
                <a:cubicBezTo>
                  <a:pt x="379" y="743"/>
                  <a:pt x="302" y="733"/>
                  <a:pt x="256" y="746"/>
                </a:cubicBezTo>
                <a:cubicBezTo>
                  <a:pt x="210" y="759"/>
                  <a:pt x="155" y="794"/>
                  <a:pt x="126" y="836"/>
                </a:cubicBezTo>
                <a:cubicBezTo>
                  <a:pt x="97" y="878"/>
                  <a:pt x="83" y="933"/>
                  <a:pt x="81" y="997"/>
                </a:cubicBezTo>
                <a:cubicBezTo>
                  <a:pt x="79" y="1061"/>
                  <a:pt x="117" y="1189"/>
                  <a:pt x="112" y="1222"/>
                </a:cubicBezTo>
                <a:cubicBezTo>
                  <a:pt x="107" y="1255"/>
                  <a:pt x="66" y="1245"/>
                  <a:pt x="49" y="1195"/>
                </a:cubicBezTo>
                <a:cubicBezTo>
                  <a:pt x="32" y="1145"/>
                  <a:pt x="0" y="1006"/>
                  <a:pt x="9" y="921"/>
                </a:cubicBezTo>
                <a:cubicBezTo>
                  <a:pt x="18" y="836"/>
                  <a:pt x="41" y="766"/>
                  <a:pt x="103" y="687"/>
                </a:cubicBezTo>
                <a:cubicBezTo>
                  <a:pt x="165" y="608"/>
                  <a:pt x="364" y="479"/>
                  <a:pt x="386" y="436"/>
                </a:cubicBezTo>
                <a:close/>
              </a:path>
            </a:pathLst>
          </a:custGeom>
          <a:solidFill>
            <a:srgbClr val="D26969"/>
          </a:solidFill>
          <a:ln w="1905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515248" name="Rectangle 176"/>
          <p:cNvSpPr>
            <a:spLocks noChangeArrowheads="1"/>
          </p:cNvSpPr>
          <p:nvPr/>
        </p:nvSpPr>
        <p:spPr bwMode="auto">
          <a:xfrm>
            <a:off x="6444066" y="3339535"/>
            <a:ext cx="14700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Increased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Glucose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Reabsorption</a:t>
            </a:r>
            <a:endParaRPr kumimoji="0" lang="en-US" sz="177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9E2777A-2E4D-9853-BE6C-51D9AE661931}"/>
              </a:ext>
            </a:extLst>
          </p:cNvPr>
          <p:cNvSpPr/>
          <p:nvPr/>
        </p:nvSpPr>
        <p:spPr>
          <a:xfrm rot="19325416" flipH="1">
            <a:off x="6562373" y="2597754"/>
            <a:ext cx="857183" cy="912033"/>
          </a:xfrm>
          <a:custGeom>
            <a:avLst/>
            <a:gdLst>
              <a:gd name="connsiteX0" fmla="*/ 237495 w 857183"/>
              <a:gd name="connsiteY0" fmla="*/ 879957 h 912033"/>
              <a:gd name="connsiteX1" fmla="*/ 311436 w 857183"/>
              <a:gd name="connsiteY1" fmla="*/ 777133 h 912033"/>
              <a:gd name="connsiteX2" fmla="*/ 344899 w 857183"/>
              <a:gd name="connsiteY2" fmla="*/ 651726 h 912033"/>
              <a:gd name="connsiteX3" fmla="*/ 450655 w 857183"/>
              <a:gd name="connsiteY3" fmla="*/ 585964 h 912033"/>
              <a:gd name="connsiteX4" fmla="*/ 516671 w 857183"/>
              <a:gd name="connsiteY4" fmla="*/ 493068 h 912033"/>
              <a:gd name="connsiteX5" fmla="*/ 715883 w 857183"/>
              <a:gd name="connsiteY5" fmla="*/ 399744 h 912033"/>
              <a:gd name="connsiteX6" fmla="*/ 789796 w 857183"/>
              <a:gd name="connsiteY6" fmla="*/ 336884 h 912033"/>
              <a:gd name="connsiteX7" fmla="*/ 826980 w 857183"/>
              <a:gd name="connsiteY7" fmla="*/ 199559 h 912033"/>
              <a:gd name="connsiteX8" fmla="*/ 162787 w 857183"/>
              <a:gd name="connsiteY8" fmla="*/ 43660 h 912033"/>
              <a:gd name="connsiteX9" fmla="*/ 673 w 857183"/>
              <a:gd name="connsiteY9" fmla="*/ 563835 h 912033"/>
              <a:gd name="connsiteX10" fmla="*/ 15558 w 857183"/>
              <a:gd name="connsiteY10" fmla="*/ 757393 h 912033"/>
              <a:gd name="connsiteX11" fmla="*/ 86431 w 857183"/>
              <a:gd name="connsiteY11" fmla="*/ 903678 h 912033"/>
              <a:gd name="connsiteX12" fmla="*/ 219883 w 857183"/>
              <a:gd name="connsiteY12" fmla="*/ 890879 h 912033"/>
              <a:gd name="connsiteX13" fmla="*/ 237495 w 857183"/>
              <a:gd name="connsiteY13" fmla="*/ 879985 h 91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7183" h="912033">
                <a:moveTo>
                  <a:pt x="237495" y="879957"/>
                </a:moveTo>
                <a:cubicBezTo>
                  <a:pt x="272293" y="854642"/>
                  <a:pt x="292120" y="815816"/>
                  <a:pt x="311436" y="777133"/>
                </a:cubicBezTo>
                <a:cubicBezTo>
                  <a:pt x="329900" y="740185"/>
                  <a:pt x="316663" y="683639"/>
                  <a:pt x="344899" y="651726"/>
                </a:cubicBezTo>
                <a:cubicBezTo>
                  <a:pt x="371061" y="622173"/>
                  <a:pt x="421283" y="619840"/>
                  <a:pt x="450655" y="585964"/>
                </a:cubicBezTo>
                <a:cubicBezTo>
                  <a:pt x="475652" y="557122"/>
                  <a:pt x="490679" y="521170"/>
                  <a:pt x="516671" y="493068"/>
                </a:cubicBezTo>
                <a:cubicBezTo>
                  <a:pt x="565075" y="440703"/>
                  <a:pt x="656230" y="437034"/>
                  <a:pt x="715883" y="399744"/>
                </a:cubicBezTo>
                <a:cubicBezTo>
                  <a:pt x="743977" y="382195"/>
                  <a:pt x="762753" y="354917"/>
                  <a:pt x="789796" y="336884"/>
                </a:cubicBezTo>
                <a:cubicBezTo>
                  <a:pt x="857630" y="291631"/>
                  <a:pt x="881775" y="272687"/>
                  <a:pt x="826980" y="199559"/>
                </a:cubicBezTo>
                <a:cubicBezTo>
                  <a:pt x="702191" y="33022"/>
                  <a:pt x="352568" y="-60216"/>
                  <a:pt x="162787" y="43660"/>
                </a:cubicBezTo>
                <a:cubicBezTo>
                  <a:pt x="-10917" y="138718"/>
                  <a:pt x="-1032" y="397298"/>
                  <a:pt x="673" y="563835"/>
                </a:cubicBezTo>
                <a:cubicBezTo>
                  <a:pt x="1326" y="628459"/>
                  <a:pt x="2093" y="693907"/>
                  <a:pt x="15558" y="757393"/>
                </a:cubicBezTo>
                <a:cubicBezTo>
                  <a:pt x="24846" y="801196"/>
                  <a:pt x="36806" y="885105"/>
                  <a:pt x="86431" y="903678"/>
                </a:cubicBezTo>
                <a:cubicBezTo>
                  <a:pt x="128927" y="919578"/>
                  <a:pt x="180370" y="911387"/>
                  <a:pt x="219883" y="890879"/>
                </a:cubicBezTo>
                <a:cubicBezTo>
                  <a:pt x="226161" y="887608"/>
                  <a:pt x="232013" y="883967"/>
                  <a:pt x="237495" y="879985"/>
                </a:cubicBezTo>
                <a:close/>
              </a:path>
            </a:pathLst>
          </a:custGeom>
          <a:solidFill>
            <a:srgbClr val="FF0000"/>
          </a:solidFill>
          <a:ln w="2833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47F73701-BAD3-6CD2-DC6F-133249B2F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45" y="491067"/>
            <a:ext cx="8346723" cy="78188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ctr" defTabSz="81281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8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 charset="-128"/>
                <a:cs typeface="+mn-cs"/>
              </a:rPr>
              <a:t>GLYCEMIC CONTROL (HbA1c) IN NHANES DIABETES PARTICIPANTS FROM 1999-2018</a:t>
            </a:r>
          </a:p>
        </p:txBody>
      </p:sp>
      <p:sp>
        <p:nvSpPr>
          <p:cNvPr id="114691" name="TextBox 2">
            <a:extLst>
              <a:ext uri="{FF2B5EF4-FFF2-40B4-BE49-F238E27FC236}">
                <a16:creationId xmlns:a16="http://schemas.microsoft.com/office/drawing/2014/main" id="{6CBA26F9-2DDA-8E59-CE65-2E258267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456" y="1264356"/>
            <a:ext cx="3070071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44" b="1" i="1" u="none" strike="noStrike" kern="1200" cap="none" spc="0" normalizeH="0" baseline="0" noProof="0">
                <a:ln>
                  <a:noFill/>
                </a:ln>
                <a:solidFill>
                  <a:srgbClr val="FF8AD8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Fang et al, NEJM 384: 2219-2228, 2021</a:t>
            </a:r>
          </a:p>
        </p:txBody>
      </p:sp>
      <p:pic>
        <p:nvPicPr>
          <p:cNvPr id="114692" name="Picture 2">
            <a:extLst>
              <a:ext uri="{FF2B5EF4-FFF2-40B4-BE49-F238E27FC236}">
                <a16:creationId xmlns:a16="http://schemas.microsoft.com/office/drawing/2014/main" id="{781A73B0-8E3E-DA01-4966-1F98DEF7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511" y="218722"/>
            <a:ext cx="8846256" cy="625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D4618766-18E9-32BD-3A61-56A4982B7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1178" y="2058812"/>
            <a:ext cx="6101644" cy="2740378"/>
          </a:xfrm>
          <a:solidFill>
            <a:srgbClr val="FF7308"/>
          </a:solidFill>
          <a:ln>
            <a:solidFill>
              <a:srgbClr val="FF730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0222">
                <a:solidFill>
                  <a:srgbClr val="FFFFFF"/>
                </a:solidFill>
              </a:rPr>
              <a:t>THANK </a:t>
            </a:r>
            <a:br>
              <a:rPr lang="en-US" altLang="en-US" sz="10222">
                <a:solidFill>
                  <a:srgbClr val="FFFFFF"/>
                </a:solidFill>
              </a:rPr>
            </a:br>
            <a:r>
              <a:rPr lang="en-US" altLang="en-US" sz="10222">
                <a:solidFill>
                  <a:srgbClr val="FFFFFF"/>
                </a:solidFill>
              </a:rPr>
              <a:t>YOU!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7">
            <a:extLst>
              <a:ext uri="{FF2B5EF4-FFF2-40B4-BE49-F238E27FC236}">
                <a16:creationId xmlns:a16="http://schemas.microsoft.com/office/drawing/2014/main" id="{40E4124E-F286-B0F1-9EC5-2ADE5F0E31A4}"/>
              </a:ext>
            </a:extLst>
          </p:cNvPr>
          <p:cNvSpPr>
            <a:spLocks/>
          </p:cNvSpPr>
          <p:nvPr/>
        </p:nvSpPr>
        <p:spPr bwMode="auto">
          <a:xfrm>
            <a:off x="4064580" y="2273077"/>
            <a:ext cx="142875" cy="936625"/>
          </a:xfrm>
          <a:custGeom>
            <a:avLst/>
            <a:gdLst>
              <a:gd name="T0" fmla="*/ 2147483646 w 106"/>
              <a:gd name="T1" fmla="*/ 0 h 692"/>
              <a:gd name="T2" fmla="*/ 2147483646 w 106"/>
              <a:gd name="T3" fmla="*/ 2147483646 h 692"/>
              <a:gd name="T4" fmla="*/ 2147483646 w 106"/>
              <a:gd name="T5" fmla="*/ 2147483646 h 692"/>
              <a:gd name="T6" fmla="*/ 2147483646 w 106"/>
              <a:gd name="T7" fmla="*/ 2147483646 h 692"/>
              <a:gd name="T8" fmla="*/ 2147483646 w 106"/>
              <a:gd name="T9" fmla="*/ 2147483646 h 692"/>
              <a:gd name="T10" fmla="*/ 2147483646 w 106"/>
              <a:gd name="T11" fmla="*/ 2147483646 h 692"/>
              <a:gd name="T12" fmla="*/ 2147483646 w 106"/>
              <a:gd name="T13" fmla="*/ 2147483646 h 692"/>
              <a:gd name="T14" fmla="*/ 2147483646 w 106"/>
              <a:gd name="T15" fmla="*/ 2147483646 h 692"/>
              <a:gd name="T16" fmla="*/ 2147483646 w 106"/>
              <a:gd name="T17" fmla="*/ 2147483646 h 6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6"/>
              <a:gd name="T28" fmla="*/ 0 h 692"/>
              <a:gd name="T29" fmla="*/ 106 w 106"/>
              <a:gd name="T30" fmla="*/ 692 h 6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6" h="692">
                <a:moveTo>
                  <a:pt x="40" y="0"/>
                </a:moveTo>
                <a:cubicBezTo>
                  <a:pt x="74" y="14"/>
                  <a:pt x="106" y="27"/>
                  <a:pt x="104" y="53"/>
                </a:cubicBezTo>
                <a:cubicBezTo>
                  <a:pt x="103" y="79"/>
                  <a:pt x="33" y="125"/>
                  <a:pt x="30" y="153"/>
                </a:cubicBezTo>
                <a:cubicBezTo>
                  <a:pt x="28" y="180"/>
                  <a:pt x="91" y="195"/>
                  <a:pt x="90" y="221"/>
                </a:cubicBezTo>
                <a:cubicBezTo>
                  <a:pt x="88" y="248"/>
                  <a:pt x="22" y="289"/>
                  <a:pt x="20" y="315"/>
                </a:cubicBezTo>
                <a:cubicBezTo>
                  <a:pt x="19" y="341"/>
                  <a:pt x="88" y="352"/>
                  <a:pt x="84" y="377"/>
                </a:cubicBezTo>
                <a:cubicBezTo>
                  <a:pt x="82" y="402"/>
                  <a:pt x="11" y="441"/>
                  <a:pt x="5" y="464"/>
                </a:cubicBezTo>
                <a:cubicBezTo>
                  <a:pt x="0" y="487"/>
                  <a:pt x="50" y="482"/>
                  <a:pt x="51" y="520"/>
                </a:cubicBezTo>
                <a:cubicBezTo>
                  <a:pt x="52" y="558"/>
                  <a:pt x="17" y="656"/>
                  <a:pt x="8" y="692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37" name="Freeform 55">
            <a:extLst>
              <a:ext uri="{FF2B5EF4-FFF2-40B4-BE49-F238E27FC236}">
                <a16:creationId xmlns:a16="http://schemas.microsoft.com/office/drawing/2014/main" id="{D15CCDD9-8F23-019F-AE02-AED5C3D149D6}"/>
              </a:ext>
            </a:extLst>
          </p:cNvPr>
          <p:cNvSpPr>
            <a:spLocks/>
          </p:cNvSpPr>
          <p:nvPr/>
        </p:nvSpPr>
        <p:spPr bwMode="auto">
          <a:xfrm rot="5261489">
            <a:off x="2100771" y="2436986"/>
            <a:ext cx="1014413" cy="796925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38" name="Freeform 52">
            <a:extLst>
              <a:ext uri="{FF2B5EF4-FFF2-40B4-BE49-F238E27FC236}">
                <a16:creationId xmlns:a16="http://schemas.microsoft.com/office/drawing/2014/main" id="{8CFBB8FA-CB66-AA11-1BF2-BB39B65EB948}"/>
              </a:ext>
            </a:extLst>
          </p:cNvPr>
          <p:cNvSpPr>
            <a:spLocks/>
          </p:cNvSpPr>
          <p:nvPr/>
        </p:nvSpPr>
        <p:spPr bwMode="auto">
          <a:xfrm rot="-1475969">
            <a:off x="1756173" y="4010454"/>
            <a:ext cx="1250950" cy="430212"/>
          </a:xfrm>
          <a:custGeom>
            <a:avLst/>
            <a:gdLst>
              <a:gd name="T0" fmla="*/ 0 w 924"/>
              <a:gd name="T1" fmla="*/ 2147483646 h 317"/>
              <a:gd name="T2" fmla="*/ 2147483646 w 924"/>
              <a:gd name="T3" fmla="*/ 2147483646 h 317"/>
              <a:gd name="T4" fmla="*/ 2147483646 w 924"/>
              <a:gd name="T5" fmla="*/ 2147483646 h 317"/>
              <a:gd name="T6" fmla="*/ 2147483646 w 924"/>
              <a:gd name="T7" fmla="*/ 2147483646 h 317"/>
              <a:gd name="T8" fmla="*/ 2147483646 w 924"/>
              <a:gd name="T9" fmla="*/ 2147483646 h 317"/>
              <a:gd name="T10" fmla="*/ 2147483646 w 924"/>
              <a:gd name="T11" fmla="*/ 2147483646 h 317"/>
              <a:gd name="T12" fmla="*/ 2147483646 w 924"/>
              <a:gd name="T13" fmla="*/ 2147483646 h 317"/>
              <a:gd name="T14" fmla="*/ 2147483646 w 924"/>
              <a:gd name="T15" fmla="*/ 2147483646 h 317"/>
              <a:gd name="T16" fmla="*/ 2147483646 w 924"/>
              <a:gd name="T17" fmla="*/ 0 h 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4"/>
              <a:gd name="T28" fmla="*/ 0 h 317"/>
              <a:gd name="T29" fmla="*/ 924 w 924"/>
              <a:gd name="T30" fmla="*/ 317 h 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4" h="317">
                <a:moveTo>
                  <a:pt x="0" y="315"/>
                </a:moveTo>
                <a:cubicBezTo>
                  <a:pt x="27" y="305"/>
                  <a:pt x="119" y="259"/>
                  <a:pt x="168" y="259"/>
                </a:cubicBezTo>
                <a:cubicBezTo>
                  <a:pt x="216" y="258"/>
                  <a:pt x="264" y="317"/>
                  <a:pt x="291" y="311"/>
                </a:cubicBezTo>
                <a:cubicBezTo>
                  <a:pt x="317" y="304"/>
                  <a:pt x="295" y="229"/>
                  <a:pt x="330" y="218"/>
                </a:cubicBezTo>
                <a:cubicBezTo>
                  <a:pt x="365" y="206"/>
                  <a:pt x="469" y="253"/>
                  <a:pt x="503" y="241"/>
                </a:cubicBezTo>
                <a:cubicBezTo>
                  <a:pt x="537" y="229"/>
                  <a:pt x="498" y="156"/>
                  <a:pt x="531" y="147"/>
                </a:cubicBezTo>
                <a:cubicBezTo>
                  <a:pt x="564" y="137"/>
                  <a:pt x="669" y="190"/>
                  <a:pt x="703" y="184"/>
                </a:cubicBezTo>
                <a:cubicBezTo>
                  <a:pt x="737" y="178"/>
                  <a:pt x="701" y="142"/>
                  <a:pt x="738" y="111"/>
                </a:cubicBezTo>
                <a:cubicBezTo>
                  <a:pt x="775" y="81"/>
                  <a:pt x="886" y="23"/>
                  <a:pt x="924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39" name="Freeform 62">
            <a:extLst>
              <a:ext uri="{FF2B5EF4-FFF2-40B4-BE49-F238E27FC236}">
                <a16:creationId xmlns:a16="http://schemas.microsoft.com/office/drawing/2014/main" id="{1D5B9EEA-DFCB-BC25-B9C6-AFA8B1B2D319}"/>
              </a:ext>
            </a:extLst>
          </p:cNvPr>
          <p:cNvSpPr>
            <a:spLocks/>
          </p:cNvSpPr>
          <p:nvPr/>
        </p:nvSpPr>
        <p:spPr bwMode="auto">
          <a:xfrm rot="20497929" flipV="1">
            <a:off x="1975858" y="3120226"/>
            <a:ext cx="711200" cy="500063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0" name="Freeform 51">
            <a:extLst>
              <a:ext uri="{FF2B5EF4-FFF2-40B4-BE49-F238E27FC236}">
                <a16:creationId xmlns:a16="http://schemas.microsoft.com/office/drawing/2014/main" id="{71351CC6-7173-954F-E9C1-BEB326BA9EB5}"/>
              </a:ext>
            </a:extLst>
          </p:cNvPr>
          <p:cNvSpPr>
            <a:spLocks/>
          </p:cNvSpPr>
          <p:nvPr/>
        </p:nvSpPr>
        <p:spPr bwMode="auto">
          <a:xfrm>
            <a:off x="5075534" y="2667734"/>
            <a:ext cx="925513" cy="850900"/>
          </a:xfrm>
          <a:custGeom>
            <a:avLst/>
            <a:gdLst>
              <a:gd name="T0" fmla="*/ 2147483646 w 686"/>
              <a:gd name="T1" fmla="*/ 0 h 629"/>
              <a:gd name="T2" fmla="*/ 2147483646 w 686"/>
              <a:gd name="T3" fmla="*/ 2147483646 h 629"/>
              <a:gd name="T4" fmla="*/ 2147483646 w 686"/>
              <a:gd name="T5" fmla="*/ 2147483646 h 629"/>
              <a:gd name="T6" fmla="*/ 2147483646 w 686"/>
              <a:gd name="T7" fmla="*/ 2147483646 h 629"/>
              <a:gd name="T8" fmla="*/ 2147483646 w 686"/>
              <a:gd name="T9" fmla="*/ 2147483646 h 629"/>
              <a:gd name="T10" fmla="*/ 2147483646 w 686"/>
              <a:gd name="T11" fmla="*/ 2147483646 h 629"/>
              <a:gd name="T12" fmla="*/ 2147483646 w 686"/>
              <a:gd name="T13" fmla="*/ 2147483646 h 629"/>
              <a:gd name="T14" fmla="*/ 2147483646 w 686"/>
              <a:gd name="T15" fmla="*/ 2147483646 h 629"/>
              <a:gd name="T16" fmla="*/ 0 w 686"/>
              <a:gd name="T17" fmla="*/ 2147483646 h 6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6"/>
              <a:gd name="T28" fmla="*/ 0 h 629"/>
              <a:gd name="T29" fmla="*/ 686 w 686"/>
              <a:gd name="T30" fmla="*/ 629 h 6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6" h="629">
                <a:moveTo>
                  <a:pt x="648" y="0"/>
                </a:moveTo>
                <a:cubicBezTo>
                  <a:pt x="667" y="43"/>
                  <a:pt x="686" y="86"/>
                  <a:pt x="661" y="108"/>
                </a:cubicBezTo>
                <a:cubicBezTo>
                  <a:pt x="635" y="131"/>
                  <a:pt x="526" y="112"/>
                  <a:pt x="498" y="135"/>
                </a:cubicBezTo>
                <a:cubicBezTo>
                  <a:pt x="469" y="161"/>
                  <a:pt x="518" y="231"/>
                  <a:pt x="490" y="255"/>
                </a:cubicBezTo>
                <a:cubicBezTo>
                  <a:pt x="464" y="279"/>
                  <a:pt x="364" y="257"/>
                  <a:pt x="337" y="281"/>
                </a:cubicBezTo>
                <a:cubicBezTo>
                  <a:pt x="313" y="305"/>
                  <a:pt x="368" y="377"/>
                  <a:pt x="341" y="398"/>
                </a:cubicBezTo>
                <a:cubicBezTo>
                  <a:pt x="316" y="419"/>
                  <a:pt x="212" y="391"/>
                  <a:pt x="185" y="408"/>
                </a:cubicBezTo>
                <a:cubicBezTo>
                  <a:pt x="159" y="426"/>
                  <a:pt x="208" y="467"/>
                  <a:pt x="177" y="504"/>
                </a:cubicBezTo>
                <a:cubicBezTo>
                  <a:pt x="146" y="541"/>
                  <a:pt x="37" y="603"/>
                  <a:pt x="0" y="629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1" name="Freeform 53">
            <a:extLst>
              <a:ext uri="{FF2B5EF4-FFF2-40B4-BE49-F238E27FC236}">
                <a16:creationId xmlns:a16="http://schemas.microsoft.com/office/drawing/2014/main" id="{2D772A81-94AF-3AF1-B6DA-86B5A28B8AA3}"/>
              </a:ext>
            </a:extLst>
          </p:cNvPr>
          <p:cNvSpPr>
            <a:spLocks/>
          </p:cNvSpPr>
          <p:nvPr/>
        </p:nvSpPr>
        <p:spPr bwMode="auto">
          <a:xfrm rot="1964039">
            <a:off x="4079657" y="4266306"/>
            <a:ext cx="1213913" cy="830410"/>
          </a:xfrm>
          <a:custGeom>
            <a:avLst/>
            <a:gdLst>
              <a:gd name="T0" fmla="*/ 2147483646 w 891"/>
              <a:gd name="T1" fmla="*/ 2147483646 h 381"/>
              <a:gd name="T2" fmla="*/ 2147483646 w 891"/>
              <a:gd name="T3" fmla="*/ 2147483646 h 381"/>
              <a:gd name="T4" fmla="*/ 2147483646 w 891"/>
              <a:gd name="T5" fmla="*/ 2147483646 h 381"/>
              <a:gd name="T6" fmla="*/ 2147483646 w 891"/>
              <a:gd name="T7" fmla="*/ 2147483646 h 381"/>
              <a:gd name="T8" fmla="*/ 2147483646 w 891"/>
              <a:gd name="T9" fmla="*/ 2147483646 h 381"/>
              <a:gd name="T10" fmla="*/ 2147483646 w 891"/>
              <a:gd name="T11" fmla="*/ 2147483646 h 381"/>
              <a:gd name="T12" fmla="*/ 2147483646 w 891"/>
              <a:gd name="T13" fmla="*/ 2147483646 h 381"/>
              <a:gd name="T14" fmla="*/ 2147483646 w 891"/>
              <a:gd name="T15" fmla="*/ 2147483646 h 381"/>
              <a:gd name="T16" fmla="*/ 0 w 891"/>
              <a:gd name="T17" fmla="*/ 0 h 3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1"/>
              <a:gd name="T28" fmla="*/ 0 h 381"/>
              <a:gd name="T29" fmla="*/ 891 w 891"/>
              <a:gd name="T30" fmla="*/ 381 h 3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1" h="381">
                <a:moveTo>
                  <a:pt x="891" y="381"/>
                </a:moveTo>
                <a:cubicBezTo>
                  <a:pt x="867" y="363"/>
                  <a:pt x="790" y="287"/>
                  <a:pt x="747" y="277"/>
                </a:cubicBezTo>
                <a:cubicBezTo>
                  <a:pt x="703" y="266"/>
                  <a:pt x="655" y="324"/>
                  <a:pt x="630" y="316"/>
                </a:cubicBezTo>
                <a:cubicBezTo>
                  <a:pt x="604" y="307"/>
                  <a:pt x="627" y="235"/>
                  <a:pt x="593" y="223"/>
                </a:cubicBezTo>
                <a:cubicBezTo>
                  <a:pt x="557" y="211"/>
                  <a:pt x="453" y="257"/>
                  <a:pt x="419" y="245"/>
                </a:cubicBezTo>
                <a:cubicBezTo>
                  <a:pt x="385" y="232"/>
                  <a:pt x="425" y="160"/>
                  <a:pt x="392" y="150"/>
                </a:cubicBezTo>
                <a:cubicBezTo>
                  <a:pt x="359" y="141"/>
                  <a:pt x="254" y="193"/>
                  <a:pt x="219" y="186"/>
                </a:cubicBezTo>
                <a:cubicBezTo>
                  <a:pt x="186" y="180"/>
                  <a:pt x="222" y="144"/>
                  <a:pt x="185" y="113"/>
                </a:cubicBezTo>
                <a:cubicBezTo>
                  <a:pt x="148" y="82"/>
                  <a:pt x="38" y="24"/>
                  <a:pt x="0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2" name="Freeform 165">
            <a:extLst>
              <a:ext uri="{FF2B5EF4-FFF2-40B4-BE49-F238E27FC236}">
                <a16:creationId xmlns:a16="http://schemas.microsoft.com/office/drawing/2014/main" id="{318BB2C2-DBEC-D4B2-A430-EE20DBD96A23}"/>
              </a:ext>
            </a:extLst>
          </p:cNvPr>
          <p:cNvSpPr>
            <a:spLocks/>
          </p:cNvSpPr>
          <p:nvPr/>
        </p:nvSpPr>
        <p:spPr bwMode="auto">
          <a:xfrm rot="3242342" flipH="1" flipV="1">
            <a:off x="5072189" y="3645553"/>
            <a:ext cx="711200" cy="498475"/>
          </a:xfrm>
          <a:custGeom>
            <a:avLst/>
            <a:gdLst>
              <a:gd name="T0" fmla="*/ 2147483646 w 767"/>
              <a:gd name="T1" fmla="*/ 2147483646 h 715"/>
              <a:gd name="T2" fmla="*/ 2147483646 w 767"/>
              <a:gd name="T3" fmla="*/ 2147483646 h 715"/>
              <a:gd name="T4" fmla="*/ 2147483646 w 767"/>
              <a:gd name="T5" fmla="*/ 2147483646 h 715"/>
              <a:gd name="T6" fmla="*/ 2147483646 w 767"/>
              <a:gd name="T7" fmla="*/ 2147483646 h 715"/>
              <a:gd name="T8" fmla="*/ 2147483646 w 767"/>
              <a:gd name="T9" fmla="*/ 2147483646 h 715"/>
              <a:gd name="T10" fmla="*/ 2147483646 w 767"/>
              <a:gd name="T11" fmla="*/ 2147483646 h 715"/>
              <a:gd name="T12" fmla="*/ 2147483646 w 767"/>
              <a:gd name="T13" fmla="*/ 2147483646 h 715"/>
              <a:gd name="T14" fmla="*/ 2147483646 w 767"/>
              <a:gd name="T15" fmla="*/ 2147483646 h 715"/>
              <a:gd name="T16" fmla="*/ 2147483646 w 767"/>
              <a:gd name="T17" fmla="*/ 0 h 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7"/>
              <a:gd name="T28" fmla="*/ 0 h 715"/>
              <a:gd name="T29" fmla="*/ 767 w 767"/>
              <a:gd name="T30" fmla="*/ 715 h 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7" h="715">
                <a:moveTo>
                  <a:pt x="31" y="715"/>
                </a:moveTo>
                <a:cubicBezTo>
                  <a:pt x="15" y="653"/>
                  <a:pt x="0" y="592"/>
                  <a:pt x="31" y="566"/>
                </a:cubicBezTo>
                <a:cubicBezTo>
                  <a:pt x="61" y="539"/>
                  <a:pt x="178" y="583"/>
                  <a:pt x="212" y="555"/>
                </a:cubicBezTo>
                <a:cubicBezTo>
                  <a:pt x="245" y="526"/>
                  <a:pt x="202" y="423"/>
                  <a:pt x="234" y="395"/>
                </a:cubicBezTo>
                <a:cubicBezTo>
                  <a:pt x="266" y="366"/>
                  <a:pt x="373" y="412"/>
                  <a:pt x="404" y="384"/>
                </a:cubicBezTo>
                <a:cubicBezTo>
                  <a:pt x="434" y="355"/>
                  <a:pt x="384" y="248"/>
                  <a:pt x="415" y="224"/>
                </a:cubicBezTo>
                <a:cubicBezTo>
                  <a:pt x="445" y="199"/>
                  <a:pt x="554" y="254"/>
                  <a:pt x="586" y="235"/>
                </a:cubicBezTo>
                <a:cubicBezTo>
                  <a:pt x="617" y="215"/>
                  <a:pt x="576" y="146"/>
                  <a:pt x="607" y="107"/>
                </a:cubicBezTo>
                <a:cubicBezTo>
                  <a:pt x="637" y="67"/>
                  <a:pt x="702" y="33"/>
                  <a:pt x="767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444434" name="Rectangle 166"/>
          <p:cNvSpPr>
            <a:spLocks noChangeArrowheads="1"/>
          </p:cNvSpPr>
          <p:nvPr/>
        </p:nvSpPr>
        <p:spPr bwMode="auto">
          <a:xfrm>
            <a:off x="238146" y="128992"/>
            <a:ext cx="8708645" cy="1061829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EXCESS CORTISOL IMPAIRS GLUCOSE METABOLISM </a:t>
            </a:r>
            <a:b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AND IMPACTS TISSUE AND ORGANS THAT ANTIDIABETIC MEDICATIONS TARGET</a:t>
            </a:r>
          </a:p>
        </p:txBody>
      </p:sp>
      <p:pic>
        <p:nvPicPr>
          <p:cNvPr id="4" name="Picture 181" descr="Artery.png">
            <a:extLst>
              <a:ext uri="{FF2B5EF4-FFF2-40B4-BE49-F238E27FC236}">
                <a16:creationId xmlns:a16="http://schemas.microsoft.com/office/drawing/2014/main" id="{7BB72400-187D-8AAD-F156-F199159D9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923">
            <a:off x="3407108" y="2044578"/>
            <a:ext cx="1701311" cy="64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871B8D-786F-F31B-E1CC-807D473DA21E}"/>
              </a:ext>
            </a:extLst>
          </p:cNvPr>
          <p:cNvSpPr txBox="1"/>
          <p:nvPr/>
        </p:nvSpPr>
        <p:spPr>
          <a:xfrm>
            <a:off x="2938986" y="1571388"/>
            <a:ext cx="260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5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↓ ISLET sensitivity to GLP-1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5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↓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95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5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GLP-1 secretion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FF95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5A4DF-454B-86DB-8E09-DF968D10B114}"/>
              </a:ext>
            </a:extLst>
          </p:cNvPr>
          <p:cNvSpPr txBox="1"/>
          <p:nvPr/>
        </p:nvSpPr>
        <p:spPr>
          <a:xfrm>
            <a:off x="3923871" y="1258476"/>
            <a:ext cx="617477" cy="338554"/>
          </a:xfrm>
          <a:prstGeom prst="rect">
            <a:avLst/>
          </a:prstGeom>
          <a:solidFill>
            <a:srgbClr val="FF95FF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GUT</a:t>
            </a:r>
          </a:p>
        </p:txBody>
      </p:sp>
      <p:pic>
        <p:nvPicPr>
          <p:cNvPr id="8" name="Picture 187" descr="lipid.png">
            <a:extLst>
              <a:ext uri="{FF2B5EF4-FFF2-40B4-BE49-F238E27FC236}">
                <a16:creationId xmlns:a16="http://schemas.microsoft.com/office/drawing/2014/main" id="{39A0B85F-B056-2EBE-5B5E-3AA59BCF03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6" t="23497"/>
          <a:stretch>
            <a:fillRect/>
          </a:stretch>
        </p:blipFill>
        <p:spPr bwMode="auto">
          <a:xfrm>
            <a:off x="5087242" y="2044424"/>
            <a:ext cx="14444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F72AF-AF49-45D2-E202-0412F1B91CF1}"/>
              </a:ext>
            </a:extLst>
          </p:cNvPr>
          <p:cNvSpPr txBox="1"/>
          <p:nvPr/>
        </p:nvSpPr>
        <p:spPr>
          <a:xfrm>
            <a:off x="6447529" y="1865721"/>
            <a:ext cx="4930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95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↓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95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glucose disposal</a:t>
            </a:r>
          </a:p>
          <a:p>
            <a:pPr marL="117475" marR="0" lvl="0" indent="-1174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↑ Lipolysis</a:t>
            </a:r>
            <a:endParaRPr kumimoji="0" lang="en-US" sz="15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17475" marR="0" lvl="0" indent="-1174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Substrates for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gluco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-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neogenesis</a:t>
            </a:r>
            <a:endParaRPr kumimoji="0" lang="en-US" sz="15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90488" marR="0" lvl="0" indent="-90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↑ Fatty acid levels impair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glucose metabolism</a:t>
            </a:r>
            <a:endParaRPr kumimoji="0" lang="en-US" sz="15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17475" marR="0" lvl="0" indent="-1174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↑ FFA impair insulin 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secretion</a:t>
            </a:r>
            <a:endParaRPr kumimoji="0" lang="en-US" sz="15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650CC-C271-3542-4E0B-A0D36B7056F3}"/>
              </a:ext>
            </a:extLst>
          </p:cNvPr>
          <p:cNvSpPr txBox="1"/>
          <p:nvPr/>
        </p:nvSpPr>
        <p:spPr>
          <a:xfrm>
            <a:off x="5720869" y="1527167"/>
            <a:ext cx="1338549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 cell</a:t>
            </a:r>
          </a:p>
        </p:txBody>
      </p:sp>
      <p:sp>
        <p:nvSpPr>
          <p:cNvPr id="12" name="Freeform 177">
            <a:extLst>
              <a:ext uri="{FF2B5EF4-FFF2-40B4-BE49-F238E27FC236}">
                <a16:creationId xmlns:a16="http://schemas.microsoft.com/office/drawing/2014/main" id="{5E56EAE6-4E61-482B-4AC1-6A7ADD72FF96}"/>
              </a:ext>
            </a:extLst>
          </p:cNvPr>
          <p:cNvSpPr>
            <a:spLocks/>
          </p:cNvSpPr>
          <p:nvPr/>
        </p:nvSpPr>
        <p:spPr bwMode="auto">
          <a:xfrm rot="861456">
            <a:off x="5359920" y="3725572"/>
            <a:ext cx="1104501" cy="1418439"/>
          </a:xfrm>
          <a:custGeom>
            <a:avLst/>
            <a:gdLst>
              <a:gd name="T0" fmla="*/ 2147483646 w 978"/>
              <a:gd name="T1" fmla="*/ 2147483646 h 1255"/>
              <a:gd name="T2" fmla="*/ 2147483646 w 978"/>
              <a:gd name="T3" fmla="*/ 2147483646 h 1255"/>
              <a:gd name="T4" fmla="*/ 2147483646 w 978"/>
              <a:gd name="T5" fmla="*/ 2147483646 h 1255"/>
              <a:gd name="T6" fmla="*/ 2147483646 w 978"/>
              <a:gd name="T7" fmla="*/ 2147483646 h 1255"/>
              <a:gd name="T8" fmla="*/ 2147483646 w 978"/>
              <a:gd name="T9" fmla="*/ 2147483646 h 1255"/>
              <a:gd name="T10" fmla="*/ 2147483646 w 978"/>
              <a:gd name="T11" fmla="*/ 2147483646 h 1255"/>
              <a:gd name="T12" fmla="*/ 2147483646 w 978"/>
              <a:gd name="T13" fmla="*/ 2147483646 h 1255"/>
              <a:gd name="T14" fmla="*/ 2147483646 w 978"/>
              <a:gd name="T15" fmla="*/ 2147483646 h 1255"/>
              <a:gd name="T16" fmla="*/ 2147483646 w 978"/>
              <a:gd name="T17" fmla="*/ 2147483646 h 1255"/>
              <a:gd name="T18" fmla="*/ 2147483646 w 978"/>
              <a:gd name="T19" fmla="*/ 2147483646 h 1255"/>
              <a:gd name="T20" fmla="*/ 2147483646 w 978"/>
              <a:gd name="T21" fmla="*/ 2147483646 h 1255"/>
              <a:gd name="T22" fmla="*/ 2147483646 w 978"/>
              <a:gd name="T23" fmla="*/ 2147483646 h 1255"/>
              <a:gd name="T24" fmla="*/ 2147483646 w 978"/>
              <a:gd name="T25" fmla="*/ 2147483646 h 1255"/>
              <a:gd name="T26" fmla="*/ 2147483646 w 978"/>
              <a:gd name="T27" fmla="*/ 2147483646 h 1255"/>
              <a:gd name="T28" fmla="*/ 2147483646 w 978"/>
              <a:gd name="T29" fmla="*/ 2147483646 h 1255"/>
              <a:gd name="T30" fmla="*/ 2147483646 w 978"/>
              <a:gd name="T31" fmla="*/ 2147483646 h 1255"/>
              <a:gd name="T32" fmla="*/ 2147483646 w 978"/>
              <a:gd name="T33" fmla="*/ 2147483646 h 1255"/>
              <a:gd name="T34" fmla="*/ 2147483646 w 978"/>
              <a:gd name="T35" fmla="*/ 2147483646 h 1255"/>
              <a:gd name="T36" fmla="*/ 2147483646 w 978"/>
              <a:gd name="T37" fmla="*/ 2147483646 h 1255"/>
              <a:gd name="T38" fmla="*/ 2147483646 w 978"/>
              <a:gd name="T39" fmla="*/ 2147483646 h 1255"/>
              <a:gd name="T40" fmla="*/ 2147483646 w 978"/>
              <a:gd name="T41" fmla="*/ 2147483646 h 1255"/>
              <a:gd name="T42" fmla="*/ 2147483646 w 978"/>
              <a:gd name="T43" fmla="*/ 2147483646 h 12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78"/>
              <a:gd name="T67" fmla="*/ 0 h 1255"/>
              <a:gd name="T68" fmla="*/ 978 w 978"/>
              <a:gd name="T69" fmla="*/ 1255 h 12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78" h="1255">
                <a:moveTo>
                  <a:pt x="386" y="436"/>
                </a:moveTo>
                <a:cubicBezTo>
                  <a:pt x="408" y="393"/>
                  <a:pt x="280" y="456"/>
                  <a:pt x="234" y="431"/>
                </a:cubicBezTo>
                <a:cubicBezTo>
                  <a:pt x="188" y="406"/>
                  <a:pt x="117" y="345"/>
                  <a:pt x="112" y="287"/>
                </a:cubicBezTo>
                <a:cubicBezTo>
                  <a:pt x="107" y="229"/>
                  <a:pt x="146" y="127"/>
                  <a:pt x="202" y="81"/>
                </a:cubicBezTo>
                <a:cubicBezTo>
                  <a:pt x="258" y="35"/>
                  <a:pt x="354" y="0"/>
                  <a:pt x="445" y="9"/>
                </a:cubicBezTo>
                <a:cubicBezTo>
                  <a:pt x="536" y="18"/>
                  <a:pt x="664" y="56"/>
                  <a:pt x="746" y="135"/>
                </a:cubicBezTo>
                <a:cubicBezTo>
                  <a:pt x="828" y="214"/>
                  <a:pt x="901" y="365"/>
                  <a:pt x="935" y="481"/>
                </a:cubicBezTo>
                <a:cubicBezTo>
                  <a:pt x="969" y="597"/>
                  <a:pt x="978" y="731"/>
                  <a:pt x="953" y="831"/>
                </a:cubicBezTo>
                <a:cubicBezTo>
                  <a:pt x="928" y="931"/>
                  <a:pt x="865" y="1021"/>
                  <a:pt x="786" y="1083"/>
                </a:cubicBezTo>
                <a:cubicBezTo>
                  <a:pt x="707" y="1145"/>
                  <a:pt x="573" y="1199"/>
                  <a:pt x="481" y="1204"/>
                </a:cubicBezTo>
                <a:cubicBezTo>
                  <a:pt x="389" y="1209"/>
                  <a:pt x="290" y="1166"/>
                  <a:pt x="234" y="1114"/>
                </a:cubicBezTo>
                <a:cubicBezTo>
                  <a:pt x="178" y="1062"/>
                  <a:pt x="116" y="940"/>
                  <a:pt x="144" y="894"/>
                </a:cubicBezTo>
                <a:cubicBezTo>
                  <a:pt x="172" y="848"/>
                  <a:pt x="361" y="862"/>
                  <a:pt x="404" y="840"/>
                </a:cubicBezTo>
                <a:cubicBezTo>
                  <a:pt x="447" y="818"/>
                  <a:pt x="429" y="775"/>
                  <a:pt x="404" y="759"/>
                </a:cubicBezTo>
                <a:cubicBezTo>
                  <a:pt x="379" y="743"/>
                  <a:pt x="302" y="733"/>
                  <a:pt x="256" y="746"/>
                </a:cubicBezTo>
                <a:cubicBezTo>
                  <a:pt x="210" y="759"/>
                  <a:pt x="155" y="794"/>
                  <a:pt x="126" y="836"/>
                </a:cubicBezTo>
                <a:cubicBezTo>
                  <a:pt x="97" y="878"/>
                  <a:pt x="83" y="933"/>
                  <a:pt x="81" y="997"/>
                </a:cubicBezTo>
                <a:cubicBezTo>
                  <a:pt x="79" y="1061"/>
                  <a:pt x="117" y="1189"/>
                  <a:pt x="112" y="1222"/>
                </a:cubicBezTo>
                <a:cubicBezTo>
                  <a:pt x="107" y="1255"/>
                  <a:pt x="66" y="1245"/>
                  <a:pt x="49" y="1195"/>
                </a:cubicBezTo>
                <a:cubicBezTo>
                  <a:pt x="32" y="1145"/>
                  <a:pt x="0" y="1006"/>
                  <a:pt x="9" y="921"/>
                </a:cubicBezTo>
                <a:cubicBezTo>
                  <a:pt x="18" y="836"/>
                  <a:pt x="41" y="766"/>
                  <a:pt x="103" y="687"/>
                </a:cubicBezTo>
                <a:cubicBezTo>
                  <a:pt x="165" y="608"/>
                  <a:pt x="364" y="479"/>
                  <a:pt x="386" y="436"/>
                </a:cubicBezTo>
                <a:close/>
              </a:path>
            </a:pathLst>
          </a:custGeom>
          <a:solidFill>
            <a:srgbClr val="D26969"/>
          </a:solidFill>
          <a:ln w="1905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7D8D45-4BC0-8783-0851-9C55E9708B2A}"/>
              </a:ext>
            </a:extLst>
          </p:cNvPr>
          <p:cNvSpPr/>
          <p:nvPr/>
        </p:nvSpPr>
        <p:spPr>
          <a:xfrm>
            <a:off x="4909570" y="6191283"/>
            <a:ext cx="1048685" cy="338554"/>
          </a:xfrm>
          <a:prstGeom prst="rect">
            <a:avLst/>
          </a:prstGeom>
          <a:solidFill>
            <a:srgbClr val="B27D45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MUSCLE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E72E86-4584-A2CB-5D4D-C6D4BEDA7509}"/>
              </a:ext>
            </a:extLst>
          </p:cNvPr>
          <p:cNvSpPr txBox="1"/>
          <p:nvPr/>
        </p:nvSpPr>
        <p:spPr>
          <a:xfrm>
            <a:off x="5958255" y="5352136"/>
            <a:ext cx="3637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B27D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↓ Glucose uptake</a:t>
            </a:r>
            <a:endParaRPr kumimoji="0" lang="en-US" sz="1500" b="1" i="0" u="none" strike="noStrike" kern="1200" cap="none" spc="0" normalizeH="0" baseline="30000" noProof="0" dirty="0">
              <a:ln>
                <a:noFill/>
              </a:ln>
              <a:solidFill>
                <a:srgbClr val="B27D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93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B27D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↓ Glycogen synthesis</a:t>
            </a:r>
            <a:endParaRPr kumimoji="0" lang="en-US" sz="1500" b="1" i="0" u="none" strike="noStrike" kern="1200" cap="none" spc="0" normalizeH="0" baseline="30000" noProof="0" dirty="0">
              <a:ln>
                <a:noFill/>
              </a:ln>
              <a:solidFill>
                <a:srgbClr val="B27D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93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B27D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↑ Proteolysis</a:t>
            </a:r>
            <a:endParaRPr kumimoji="0" lang="en-US" sz="1500" b="1" i="0" u="none" strike="noStrike" kern="1200" cap="none" spc="0" normalizeH="0" baseline="30000" noProof="0" dirty="0">
              <a:ln>
                <a:noFill/>
              </a:ln>
              <a:solidFill>
                <a:srgbClr val="B27D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93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B27D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↑ Substrates for gluconeogenesis</a:t>
            </a:r>
            <a:endParaRPr kumimoji="0" lang="en-US" sz="1500" b="1" i="0" u="none" strike="noStrike" kern="1200" cap="none" spc="0" normalizeH="0" baseline="30000" noProof="0" dirty="0">
              <a:ln>
                <a:noFill/>
              </a:ln>
              <a:solidFill>
                <a:srgbClr val="B27D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75EFE1-8F3F-5E24-992D-7766E8FB2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54569">
            <a:off x="4413269" y="5132605"/>
            <a:ext cx="1623601" cy="12288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6C17280-059A-BABF-6DAD-5605EA100C3F}"/>
              </a:ext>
            </a:extLst>
          </p:cNvPr>
          <p:cNvSpPr/>
          <p:nvPr/>
        </p:nvSpPr>
        <p:spPr>
          <a:xfrm>
            <a:off x="3040345" y="6390454"/>
            <a:ext cx="832279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4988A1-B6F4-1649-DE44-57AEF45E9380}"/>
              </a:ext>
            </a:extLst>
          </p:cNvPr>
          <p:cNvSpPr txBox="1"/>
          <p:nvPr/>
        </p:nvSpPr>
        <p:spPr>
          <a:xfrm>
            <a:off x="2154322" y="5586945"/>
            <a:ext cx="2604325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marR="0" lvl="0" indent="-112713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white"/>
              </a:buClr>
              <a:buSzPct val="114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Circadian disruption of 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metabolism regulation</a:t>
            </a:r>
            <a:endParaRPr kumimoji="0" lang="en-US" sz="15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12713" marR="0" lvl="0" indent="-112713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white"/>
              </a:buClr>
              <a:buSzPct val="114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Neuropeptide secretion</a:t>
            </a:r>
            <a:endParaRPr kumimoji="0" lang="en-US" sz="15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8180FF-B1C4-259E-DFF7-8DB8057F46CF}"/>
              </a:ext>
            </a:extLst>
          </p:cNvPr>
          <p:cNvSpPr txBox="1"/>
          <p:nvPr/>
        </p:nvSpPr>
        <p:spPr>
          <a:xfrm>
            <a:off x="46154" y="4585156"/>
            <a:ext cx="200062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 effects: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6925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Gluconeogenesis</a:t>
            </a:r>
            <a:endParaRPr kumimoji="0" lang="en-US" sz="1500" b="0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6925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↑ Glycogenolysis</a:t>
            </a:r>
            <a:endParaRPr kumimoji="0" lang="en-US" sz="1500" b="0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6925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Glycogen synthesis</a:t>
            </a:r>
            <a:endParaRPr kumimoji="0" lang="en-US" sz="1500" b="0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6925" algn="l"/>
              </a:tabLst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Indirect effects: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6925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↓ Insulin sensitivity</a:t>
            </a:r>
            <a:endParaRPr kumimoji="0" lang="en-US" sz="1500" b="0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6925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↑ Glucagon sensitivity</a:t>
            </a:r>
            <a:endParaRPr kumimoji="0" lang="en-US" sz="1500" b="0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6925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↑ Glucagon secretion</a:t>
            </a:r>
            <a:endParaRPr kumimoji="0" lang="en-US" sz="1500" b="0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303861-514B-EA34-1ACF-45E798F56968}"/>
              </a:ext>
            </a:extLst>
          </p:cNvPr>
          <p:cNvSpPr/>
          <p:nvPr/>
        </p:nvSpPr>
        <p:spPr>
          <a:xfrm>
            <a:off x="301577" y="4297256"/>
            <a:ext cx="787395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LIVER</a:t>
            </a:r>
          </a:p>
        </p:txBody>
      </p:sp>
      <p:pic>
        <p:nvPicPr>
          <p:cNvPr id="21" name="Picture 183" descr="Liver.png">
            <a:extLst>
              <a:ext uri="{FF2B5EF4-FFF2-40B4-BE49-F238E27FC236}">
                <a16:creationId xmlns:a16="http://schemas.microsoft.com/office/drawing/2014/main" id="{A8EBF88C-D6EA-2A26-3341-467880E078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145">
            <a:off x="1620218" y="3924826"/>
            <a:ext cx="1274540" cy="95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7" descr="Ominous Octet-slide.png">
            <a:extLst>
              <a:ext uri="{FF2B5EF4-FFF2-40B4-BE49-F238E27FC236}">
                <a16:creationId xmlns:a16="http://schemas.microsoft.com/office/drawing/2014/main" id="{B9EFE4DA-E99C-4F3A-78C1-6A5AA64D18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4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99" y="2817487"/>
            <a:ext cx="1035491" cy="88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1AE9B8-9575-5B3F-FC55-5190E55260FF}"/>
              </a:ext>
            </a:extLst>
          </p:cNvPr>
          <p:cNvSpPr txBox="1"/>
          <p:nvPr/>
        </p:nvSpPr>
        <p:spPr>
          <a:xfrm>
            <a:off x="320262" y="3628938"/>
            <a:ext cx="2371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Glucagon secretion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FF4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22095D-FDB9-66F0-5AAE-DA3C104417F1}"/>
              </a:ext>
            </a:extLst>
          </p:cNvPr>
          <p:cNvSpPr/>
          <p:nvPr/>
        </p:nvSpPr>
        <p:spPr>
          <a:xfrm>
            <a:off x="320262" y="3138099"/>
            <a:ext cx="960519" cy="338554"/>
          </a:xfrm>
          <a:prstGeom prst="rect">
            <a:avLst/>
          </a:prstGeom>
          <a:solidFill>
            <a:srgbClr val="FF40FF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EE91C5-62B4-8D3E-15FE-425924867155}"/>
              </a:ext>
            </a:extLst>
          </p:cNvPr>
          <p:cNvSpPr txBox="1"/>
          <p:nvPr/>
        </p:nvSpPr>
        <p:spPr>
          <a:xfrm>
            <a:off x="360711" y="1886123"/>
            <a:ext cx="27095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3FEFF"/>
              </a:buClr>
              <a:buSzPct val="12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5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↓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95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β-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cell function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17475" marR="0" lvl="0" indent="-1174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β-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cell apoptosis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B4FCA2-ACAA-481B-456D-E8E1D3FA11DC}"/>
              </a:ext>
            </a:extLst>
          </p:cNvPr>
          <p:cNvSpPr/>
          <p:nvPr/>
        </p:nvSpPr>
        <p:spPr>
          <a:xfrm>
            <a:off x="517737" y="1578346"/>
            <a:ext cx="901209" cy="338554"/>
          </a:xfrm>
          <a:prstGeom prst="rect">
            <a:avLst/>
          </a:prstGeom>
          <a:solidFill>
            <a:srgbClr val="73FEFF"/>
          </a:solidFill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CELL</a:t>
            </a:r>
          </a:p>
        </p:txBody>
      </p:sp>
      <p:sp>
        <p:nvSpPr>
          <p:cNvPr id="27" name="Freeform 58">
            <a:extLst>
              <a:ext uri="{FF2B5EF4-FFF2-40B4-BE49-F238E27FC236}">
                <a16:creationId xmlns:a16="http://schemas.microsoft.com/office/drawing/2014/main" id="{C6B278BB-8492-6978-EF7F-75F846BC670C}"/>
              </a:ext>
            </a:extLst>
          </p:cNvPr>
          <p:cNvSpPr>
            <a:spLocks/>
          </p:cNvSpPr>
          <p:nvPr/>
        </p:nvSpPr>
        <p:spPr bwMode="auto">
          <a:xfrm>
            <a:off x="1829452" y="2262668"/>
            <a:ext cx="1508468" cy="591591"/>
          </a:xfrm>
          <a:custGeom>
            <a:avLst/>
            <a:gdLst>
              <a:gd name="T0" fmla="*/ 2147483646 w 6317"/>
              <a:gd name="T1" fmla="*/ 2147483646 h 2779"/>
              <a:gd name="T2" fmla="*/ 2147483646 w 6317"/>
              <a:gd name="T3" fmla="*/ 2147483646 h 2779"/>
              <a:gd name="T4" fmla="*/ 2147483646 w 6317"/>
              <a:gd name="T5" fmla="*/ 2147483646 h 2779"/>
              <a:gd name="T6" fmla="*/ 2147483646 w 6317"/>
              <a:gd name="T7" fmla="*/ 2147483646 h 2779"/>
              <a:gd name="T8" fmla="*/ 2147483646 w 6317"/>
              <a:gd name="T9" fmla="*/ 2147483646 h 2779"/>
              <a:gd name="T10" fmla="*/ 2147483646 w 6317"/>
              <a:gd name="T11" fmla="*/ 2147483646 h 2779"/>
              <a:gd name="T12" fmla="*/ 2147483646 w 6317"/>
              <a:gd name="T13" fmla="*/ 2147483646 h 2779"/>
              <a:gd name="T14" fmla="*/ 2147483646 w 6317"/>
              <a:gd name="T15" fmla="*/ 2147483646 h 2779"/>
              <a:gd name="T16" fmla="*/ 2147483646 w 6317"/>
              <a:gd name="T17" fmla="*/ 2147483646 h 2779"/>
              <a:gd name="T18" fmla="*/ 2147483646 w 6317"/>
              <a:gd name="T19" fmla="*/ 2147483646 h 2779"/>
              <a:gd name="T20" fmla="*/ 2147483646 w 6317"/>
              <a:gd name="T21" fmla="*/ 2147483646 h 2779"/>
              <a:gd name="T22" fmla="*/ 2147483646 w 6317"/>
              <a:gd name="T23" fmla="*/ 2147483646 h 2779"/>
              <a:gd name="T24" fmla="*/ 2147483646 w 6317"/>
              <a:gd name="T25" fmla="*/ 2147483646 h 2779"/>
              <a:gd name="T26" fmla="*/ 2147483646 w 6317"/>
              <a:gd name="T27" fmla="*/ 2147483646 h 2779"/>
              <a:gd name="T28" fmla="*/ 2147483646 w 6317"/>
              <a:gd name="T29" fmla="*/ 2147483646 h 2779"/>
              <a:gd name="T30" fmla="*/ 2147483646 w 6317"/>
              <a:gd name="T31" fmla="*/ 2147483646 h 2779"/>
              <a:gd name="T32" fmla="*/ 2147483646 w 6317"/>
              <a:gd name="T33" fmla="*/ 2147483646 h 2779"/>
              <a:gd name="T34" fmla="*/ 2147483646 w 6317"/>
              <a:gd name="T35" fmla="*/ 2147483646 h 2779"/>
              <a:gd name="T36" fmla="*/ 2147483646 w 6317"/>
              <a:gd name="T37" fmla="*/ 2147483646 h 2779"/>
              <a:gd name="T38" fmla="*/ 2147483646 w 6317"/>
              <a:gd name="T39" fmla="*/ 2147483646 h 2779"/>
              <a:gd name="T40" fmla="*/ 2147483646 w 6317"/>
              <a:gd name="T41" fmla="*/ 2147483646 h 2779"/>
              <a:gd name="T42" fmla="*/ 2147483646 w 6317"/>
              <a:gd name="T43" fmla="*/ 2147483646 h 2779"/>
              <a:gd name="T44" fmla="*/ 2147483646 w 6317"/>
              <a:gd name="T45" fmla="*/ 2147483646 h 2779"/>
              <a:gd name="T46" fmla="*/ 2147483646 w 6317"/>
              <a:gd name="T47" fmla="*/ 2147483646 h 2779"/>
              <a:gd name="T48" fmla="*/ 2147483646 w 6317"/>
              <a:gd name="T49" fmla="*/ 2147483646 h 2779"/>
              <a:gd name="T50" fmla="*/ 2147483646 w 6317"/>
              <a:gd name="T51" fmla="*/ 2147483646 h 2779"/>
              <a:gd name="T52" fmla="*/ 2147483646 w 6317"/>
              <a:gd name="T53" fmla="*/ 2147483646 h 2779"/>
              <a:gd name="T54" fmla="*/ 2147483646 w 6317"/>
              <a:gd name="T55" fmla="*/ 2147483646 h 2779"/>
              <a:gd name="T56" fmla="*/ 2147483646 w 6317"/>
              <a:gd name="T57" fmla="*/ 2147483646 h 2779"/>
              <a:gd name="T58" fmla="*/ 2147483646 w 6317"/>
              <a:gd name="T59" fmla="*/ 2147483646 h 2779"/>
              <a:gd name="T60" fmla="*/ 2147483646 w 6317"/>
              <a:gd name="T61" fmla="*/ 2147483646 h 2779"/>
              <a:gd name="T62" fmla="*/ 2147483646 w 6317"/>
              <a:gd name="T63" fmla="*/ 2147483646 h 2779"/>
              <a:gd name="T64" fmla="*/ 2147483646 w 6317"/>
              <a:gd name="T65" fmla="*/ 2147483646 h 2779"/>
              <a:gd name="T66" fmla="*/ 2147483646 w 6317"/>
              <a:gd name="T67" fmla="*/ 2147483646 h 2779"/>
              <a:gd name="T68" fmla="*/ 2147483646 w 6317"/>
              <a:gd name="T69" fmla="*/ 2147483646 h 2779"/>
              <a:gd name="T70" fmla="*/ 2147483646 w 6317"/>
              <a:gd name="T71" fmla="*/ 2147483646 h 2779"/>
              <a:gd name="T72" fmla="*/ 2147483646 w 6317"/>
              <a:gd name="T73" fmla="*/ 2147483646 h 2779"/>
              <a:gd name="T74" fmla="*/ 2147483646 w 6317"/>
              <a:gd name="T75" fmla="*/ 2147483646 h 2779"/>
              <a:gd name="T76" fmla="*/ 2147483646 w 6317"/>
              <a:gd name="T77" fmla="*/ 2147483646 h 2779"/>
              <a:gd name="T78" fmla="*/ 2147483646 w 6317"/>
              <a:gd name="T79" fmla="*/ 2147483646 h 2779"/>
              <a:gd name="T80" fmla="*/ 2147483646 w 6317"/>
              <a:gd name="T81" fmla="*/ 2147483646 h 2779"/>
              <a:gd name="T82" fmla="*/ 2147483646 w 6317"/>
              <a:gd name="T83" fmla="*/ 2147483646 h 2779"/>
              <a:gd name="T84" fmla="*/ 2147483646 w 6317"/>
              <a:gd name="T85" fmla="*/ 2147483646 h 2779"/>
              <a:gd name="T86" fmla="*/ 2147483646 w 6317"/>
              <a:gd name="T87" fmla="*/ 2147483646 h 2779"/>
              <a:gd name="T88" fmla="*/ 2147483646 w 6317"/>
              <a:gd name="T89" fmla="*/ 2147483646 h 2779"/>
              <a:gd name="T90" fmla="*/ 2147483646 w 6317"/>
              <a:gd name="T91" fmla="*/ 2147483646 h 2779"/>
              <a:gd name="T92" fmla="*/ 2147483646 w 6317"/>
              <a:gd name="T93" fmla="*/ 2147483646 h 2779"/>
              <a:gd name="T94" fmla="*/ 2147483646 w 6317"/>
              <a:gd name="T95" fmla="*/ 2147483646 h 2779"/>
              <a:gd name="T96" fmla="*/ 2147483646 w 6317"/>
              <a:gd name="T97" fmla="*/ 2147483646 h 2779"/>
              <a:gd name="T98" fmla="*/ 2147483646 w 6317"/>
              <a:gd name="T99" fmla="*/ 2147483646 h 2779"/>
              <a:gd name="T100" fmla="*/ 2147483646 w 6317"/>
              <a:gd name="T101" fmla="*/ 2147483646 h 2779"/>
              <a:gd name="T102" fmla="*/ 2147483646 w 6317"/>
              <a:gd name="T103" fmla="*/ 2147483646 h 2779"/>
              <a:gd name="T104" fmla="*/ 2147483646 w 6317"/>
              <a:gd name="T105" fmla="*/ 2147483646 h 2779"/>
              <a:gd name="T106" fmla="*/ 2147483646 w 6317"/>
              <a:gd name="T107" fmla="*/ 2147483646 h 2779"/>
              <a:gd name="T108" fmla="*/ 2147483646 w 6317"/>
              <a:gd name="T109" fmla="*/ 2147483646 h 2779"/>
              <a:gd name="T110" fmla="*/ 2147483646 w 6317"/>
              <a:gd name="T111" fmla="*/ 2147483646 h 2779"/>
              <a:gd name="T112" fmla="*/ 2147483646 w 6317"/>
              <a:gd name="T113" fmla="*/ 2147483646 h 2779"/>
              <a:gd name="T114" fmla="*/ 2147483646 w 6317"/>
              <a:gd name="T115" fmla="*/ 2147483646 h 2779"/>
              <a:gd name="T116" fmla="*/ 2147483646 w 6317"/>
              <a:gd name="T117" fmla="*/ 2147483646 h 2779"/>
              <a:gd name="T118" fmla="*/ 2147483646 w 6317"/>
              <a:gd name="T119" fmla="*/ 2147483646 h 2779"/>
              <a:gd name="T120" fmla="*/ 2147483646 w 6317"/>
              <a:gd name="T121" fmla="*/ 2147483646 h 2779"/>
              <a:gd name="T122" fmla="*/ 2147483646 w 6317"/>
              <a:gd name="T123" fmla="*/ 2147483646 h 2779"/>
              <a:gd name="T124" fmla="*/ 2147483646 w 6317"/>
              <a:gd name="T125" fmla="*/ 2147483646 h 27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17"/>
              <a:gd name="T190" fmla="*/ 0 h 2779"/>
              <a:gd name="T191" fmla="*/ 6317 w 6317"/>
              <a:gd name="T192" fmla="*/ 2779 h 277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17" h="2779">
                <a:moveTo>
                  <a:pt x="4701" y="444"/>
                </a:moveTo>
                <a:lnTo>
                  <a:pt x="4678" y="439"/>
                </a:lnTo>
                <a:lnTo>
                  <a:pt x="4654" y="435"/>
                </a:lnTo>
                <a:lnTo>
                  <a:pt x="4631" y="431"/>
                </a:lnTo>
                <a:lnTo>
                  <a:pt x="4609" y="429"/>
                </a:lnTo>
                <a:lnTo>
                  <a:pt x="4587" y="428"/>
                </a:lnTo>
                <a:lnTo>
                  <a:pt x="4567" y="427"/>
                </a:lnTo>
                <a:lnTo>
                  <a:pt x="4547" y="425"/>
                </a:lnTo>
                <a:lnTo>
                  <a:pt x="4528" y="427"/>
                </a:lnTo>
                <a:lnTo>
                  <a:pt x="4490" y="428"/>
                </a:lnTo>
                <a:lnTo>
                  <a:pt x="4454" y="431"/>
                </a:lnTo>
                <a:lnTo>
                  <a:pt x="4421" y="437"/>
                </a:lnTo>
                <a:lnTo>
                  <a:pt x="4389" y="443"/>
                </a:lnTo>
                <a:lnTo>
                  <a:pt x="4326" y="456"/>
                </a:lnTo>
                <a:lnTo>
                  <a:pt x="4265" y="468"/>
                </a:lnTo>
                <a:lnTo>
                  <a:pt x="4234" y="473"/>
                </a:lnTo>
                <a:lnTo>
                  <a:pt x="4203" y="477"/>
                </a:lnTo>
                <a:lnTo>
                  <a:pt x="4171" y="478"/>
                </a:lnTo>
                <a:lnTo>
                  <a:pt x="4138" y="478"/>
                </a:lnTo>
                <a:lnTo>
                  <a:pt x="4117" y="475"/>
                </a:lnTo>
                <a:lnTo>
                  <a:pt x="4098" y="473"/>
                </a:lnTo>
                <a:lnTo>
                  <a:pt x="4080" y="471"/>
                </a:lnTo>
                <a:lnTo>
                  <a:pt x="4062" y="466"/>
                </a:lnTo>
                <a:lnTo>
                  <a:pt x="4031" y="458"/>
                </a:lnTo>
                <a:lnTo>
                  <a:pt x="4001" y="447"/>
                </a:lnTo>
                <a:lnTo>
                  <a:pt x="3948" y="422"/>
                </a:lnTo>
                <a:lnTo>
                  <a:pt x="3892" y="397"/>
                </a:lnTo>
                <a:lnTo>
                  <a:pt x="3877" y="391"/>
                </a:lnTo>
                <a:lnTo>
                  <a:pt x="3860" y="386"/>
                </a:lnTo>
                <a:lnTo>
                  <a:pt x="3843" y="380"/>
                </a:lnTo>
                <a:lnTo>
                  <a:pt x="3825" y="376"/>
                </a:lnTo>
                <a:lnTo>
                  <a:pt x="3805" y="371"/>
                </a:lnTo>
                <a:lnTo>
                  <a:pt x="3785" y="367"/>
                </a:lnTo>
                <a:lnTo>
                  <a:pt x="3762" y="364"/>
                </a:lnTo>
                <a:lnTo>
                  <a:pt x="3739" y="361"/>
                </a:lnTo>
                <a:lnTo>
                  <a:pt x="3713" y="359"/>
                </a:lnTo>
                <a:lnTo>
                  <a:pt x="3685" y="358"/>
                </a:lnTo>
                <a:lnTo>
                  <a:pt x="3656" y="357"/>
                </a:lnTo>
                <a:lnTo>
                  <a:pt x="3623" y="358"/>
                </a:lnTo>
                <a:lnTo>
                  <a:pt x="3589" y="359"/>
                </a:lnTo>
                <a:lnTo>
                  <a:pt x="3552" y="361"/>
                </a:lnTo>
                <a:lnTo>
                  <a:pt x="3513" y="364"/>
                </a:lnTo>
                <a:lnTo>
                  <a:pt x="3471" y="368"/>
                </a:lnTo>
                <a:lnTo>
                  <a:pt x="3448" y="371"/>
                </a:lnTo>
                <a:lnTo>
                  <a:pt x="3426" y="371"/>
                </a:lnTo>
                <a:lnTo>
                  <a:pt x="3407" y="370"/>
                </a:lnTo>
                <a:lnTo>
                  <a:pt x="3388" y="367"/>
                </a:lnTo>
                <a:lnTo>
                  <a:pt x="3371" y="364"/>
                </a:lnTo>
                <a:lnTo>
                  <a:pt x="3355" y="359"/>
                </a:lnTo>
                <a:lnTo>
                  <a:pt x="3339" y="353"/>
                </a:lnTo>
                <a:lnTo>
                  <a:pt x="3325" y="347"/>
                </a:lnTo>
                <a:lnTo>
                  <a:pt x="3297" y="332"/>
                </a:lnTo>
                <a:lnTo>
                  <a:pt x="3268" y="314"/>
                </a:lnTo>
                <a:lnTo>
                  <a:pt x="3240" y="296"/>
                </a:lnTo>
                <a:lnTo>
                  <a:pt x="3209" y="276"/>
                </a:lnTo>
                <a:lnTo>
                  <a:pt x="3192" y="266"/>
                </a:lnTo>
                <a:lnTo>
                  <a:pt x="3173" y="257"/>
                </a:lnTo>
                <a:lnTo>
                  <a:pt x="3154" y="248"/>
                </a:lnTo>
                <a:lnTo>
                  <a:pt x="3134" y="240"/>
                </a:lnTo>
                <a:lnTo>
                  <a:pt x="3111" y="232"/>
                </a:lnTo>
                <a:lnTo>
                  <a:pt x="3086" y="225"/>
                </a:lnTo>
                <a:lnTo>
                  <a:pt x="3060" y="218"/>
                </a:lnTo>
                <a:lnTo>
                  <a:pt x="3032" y="212"/>
                </a:lnTo>
                <a:lnTo>
                  <a:pt x="3001" y="207"/>
                </a:lnTo>
                <a:lnTo>
                  <a:pt x="2967" y="203"/>
                </a:lnTo>
                <a:lnTo>
                  <a:pt x="2932" y="201"/>
                </a:lnTo>
                <a:lnTo>
                  <a:pt x="2893" y="198"/>
                </a:lnTo>
                <a:lnTo>
                  <a:pt x="2851" y="200"/>
                </a:lnTo>
                <a:lnTo>
                  <a:pt x="2805" y="201"/>
                </a:lnTo>
                <a:lnTo>
                  <a:pt x="2757" y="204"/>
                </a:lnTo>
                <a:lnTo>
                  <a:pt x="2704" y="209"/>
                </a:lnTo>
                <a:lnTo>
                  <a:pt x="2683" y="208"/>
                </a:lnTo>
                <a:lnTo>
                  <a:pt x="2648" y="209"/>
                </a:lnTo>
                <a:lnTo>
                  <a:pt x="2639" y="210"/>
                </a:lnTo>
                <a:lnTo>
                  <a:pt x="2631" y="212"/>
                </a:lnTo>
                <a:lnTo>
                  <a:pt x="2623" y="213"/>
                </a:lnTo>
                <a:lnTo>
                  <a:pt x="2616" y="215"/>
                </a:lnTo>
                <a:lnTo>
                  <a:pt x="2610" y="219"/>
                </a:lnTo>
                <a:lnTo>
                  <a:pt x="2605" y="222"/>
                </a:lnTo>
                <a:lnTo>
                  <a:pt x="2601" y="227"/>
                </a:lnTo>
                <a:lnTo>
                  <a:pt x="2600" y="232"/>
                </a:lnTo>
                <a:lnTo>
                  <a:pt x="2572" y="210"/>
                </a:lnTo>
                <a:lnTo>
                  <a:pt x="2546" y="191"/>
                </a:lnTo>
                <a:lnTo>
                  <a:pt x="2521" y="176"/>
                </a:lnTo>
                <a:lnTo>
                  <a:pt x="2496" y="160"/>
                </a:lnTo>
                <a:lnTo>
                  <a:pt x="2470" y="147"/>
                </a:lnTo>
                <a:lnTo>
                  <a:pt x="2442" y="136"/>
                </a:lnTo>
                <a:lnTo>
                  <a:pt x="2414" y="124"/>
                </a:lnTo>
                <a:lnTo>
                  <a:pt x="2380" y="112"/>
                </a:lnTo>
                <a:lnTo>
                  <a:pt x="2368" y="108"/>
                </a:lnTo>
                <a:lnTo>
                  <a:pt x="2357" y="106"/>
                </a:lnTo>
                <a:lnTo>
                  <a:pt x="2344" y="105"/>
                </a:lnTo>
                <a:lnTo>
                  <a:pt x="2332" y="103"/>
                </a:lnTo>
                <a:lnTo>
                  <a:pt x="2319" y="103"/>
                </a:lnTo>
                <a:lnTo>
                  <a:pt x="2307" y="105"/>
                </a:lnTo>
                <a:lnTo>
                  <a:pt x="2294" y="107"/>
                </a:lnTo>
                <a:lnTo>
                  <a:pt x="2281" y="108"/>
                </a:lnTo>
                <a:lnTo>
                  <a:pt x="2256" y="114"/>
                </a:lnTo>
                <a:lnTo>
                  <a:pt x="2229" y="121"/>
                </a:lnTo>
                <a:lnTo>
                  <a:pt x="2204" y="130"/>
                </a:lnTo>
                <a:lnTo>
                  <a:pt x="2178" y="139"/>
                </a:lnTo>
                <a:lnTo>
                  <a:pt x="2153" y="146"/>
                </a:lnTo>
                <a:lnTo>
                  <a:pt x="2128" y="155"/>
                </a:lnTo>
                <a:lnTo>
                  <a:pt x="2103" y="160"/>
                </a:lnTo>
                <a:lnTo>
                  <a:pt x="2080" y="164"/>
                </a:lnTo>
                <a:lnTo>
                  <a:pt x="2068" y="164"/>
                </a:lnTo>
                <a:lnTo>
                  <a:pt x="2056" y="164"/>
                </a:lnTo>
                <a:lnTo>
                  <a:pt x="2044" y="164"/>
                </a:lnTo>
                <a:lnTo>
                  <a:pt x="2032" y="163"/>
                </a:lnTo>
                <a:lnTo>
                  <a:pt x="2020" y="159"/>
                </a:lnTo>
                <a:lnTo>
                  <a:pt x="2010" y="156"/>
                </a:lnTo>
                <a:lnTo>
                  <a:pt x="1999" y="151"/>
                </a:lnTo>
                <a:lnTo>
                  <a:pt x="1987" y="145"/>
                </a:lnTo>
                <a:lnTo>
                  <a:pt x="1950" y="124"/>
                </a:lnTo>
                <a:lnTo>
                  <a:pt x="1913" y="103"/>
                </a:lnTo>
                <a:lnTo>
                  <a:pt x="1879" y="86"/>
                </a:lnTo>
                <a:lnTo>
                  <a:pt x="1846" y="69"/>
                </a:lnTo>
                <a:lnTo>
                  <a:pt x="1812" y="56"/>
                </a:lnTo>
                <a:lnTo>
                  <a:pt x="1781" y="43"/>
                </a:lnTo>
                <a:lnTo>
                  <a:pt x="1751" y="32"/>
                </a:lnTo>
                <a:lnTo>
                  <a:pt x="1722" y="24"/>
                </a:lnTo>
                <a:lnTo>
                  <a:pt x="1693" y="17"/>
                </a:lnTo>
                <a:lnTo>
                  <a:pt x="1665" y="11"/>
                </a:lnTo>
                <a:lnTo>
                  <a:pt x="1639" y="6"/>
                </a:lnTo>
                <a:lnTo>
                  <a:pt x="1613" y="2"/>
                </a:lnTo>
                <a:lnTo>
                  <a:pt x="1587" y="1"/>
                </a:lnTo>
                <a:lnTo>
                  <a:pt x="1562" y="0"/>
                </a:lnTo>
                <a:lnTo>
                  <a:pt x="1537" y="0"/>
                </a:lnTo>
                <a:lnTo>
                  <a:pt x="1513" y="1"/>
                </a:lnTo>
                <a:lnTo>
                  <a:pt x="1489" y="4"/>
                </a:lnTo>
                <a:lnTo>
                  <a:pt x="1465" y="6"/>
                </a:lnTo>
                <a:lnTo>
                  <a:pt x="1442" y="8"/>
                </a:lnTo>
                <a:lnTo>
                  <a:pt x="1419" y="13"/>
                </a:lnTo>
                <a:lnTo>
                  <a:pt x="1371" y="21"/>
                </a:lnTo>
                <a:lnTo>
                  <a:pt x="1325" y="32"/>
                </a:lnTo>
                <a:lnTo>
                  <a:pt x="1276" y="42"/>
                </a:lnTo>
                <a:lnTo>
                  <a:pt x="1228" y="52"/>
                </a:lnTo>
                <a:lnTo>
                  <a:pt x="1175" y="61"/>
                </a:lnTo>
                <a:lnTo>
                  <a:pt x="1121" y="69"/>
                </a:lnTo>
                <a:lnTo>
                  <a:pt x="1095" y="73"/>
                </a:lnTo>
                <a:lnTo>
                  <a:pt x="1067" y="80"/>
                </a:lnTo>
                <a:lnTo>
                  <a:pt x="1040" y="88"/>
                </a:lnTo>
                <a:lnTo>
                  <a:pt x="1013" y="99"/>
                </a:lnTo>
                <a:lnTo>
                  <a:pt x="985" y="111"/>
                </a:lnTo>
                <a:lnTo>
                  <a:pt x="958" y="124"/>
                </a:lnTo>
                <a:lnTo>
                  <a:pt x="931" y="138"/>
                </a:lnTo>
                <a:lnTo>
                  <a:pt x="903" y="152"/>
                </a:lnTo>
                <a:lnTo>
                  <a:pt x="891" y="158"/>
                </a:lnTo>
                <a:lnTo>
                  <a:pt x="879" y="163"/>
                </a:lnTo>
                <a:lnTo>
                  <a:pt x="866" y="166"/>
                </a:lnTo>
                <a:lnTo>
                  <a:pt x="853" y="169"/>
                </a:lnTo>
                <a:lnTo>
                  <a:pt x="826" y="172"/>
                </a:lnTo>
                <a:lnTo>
                  <a:pt x="797" y="175"/>
                </a:lnTo>
                <a:lnTo>
                  <a:pt x="768" y="176"/>
                </a:lnTo>
                <a:lnTo>
                  <a:pt x="739" y="178"/>
                </a:lnTo>
                <a:lnTo>
                  <a:pt x="724" y="181"/>
                </a:lnTo>
                <a:lnTo>
                  <a:pt x="710" y="183"/>
                </a:lnTo>
                <a:lnTo>
                  <a:pt x="695" y="187"/>
                </a:lnTo>
                <a:lnTo>
                  <a:pt x="681" y="191"/>
                </a:lnTo>
                <a:lnTo>
                  <a:pt x="657" y="201"/>
                </a:lnTo>
                <a:lnTo>
                  <a:pt x="633" y="212"/>
                </a:lnTo>
                <a:lnTo>
                  <a:pt x="610" y="222"/>
                </a:lnTo>
                <a:lnTo>
                  <a:pt x="586" y="233"/>
                </a:lnTo>
                <a:lnTo>
                  <a:pt x="563" y="246"/>
                </a:lnTo>
                <a:lnTo>
                  <a:pt x="541" y="258"/>
                </a:lnTo>
                <a:lnTo>
                  <a:pt x="518" y="271"/>
                </a:lnTo>
                <a:lnTo>
                  <a:pt x="497" y="285"/>
                </a:lnTo>
                <a:lnTo>
                  <a:pt x="475" y="299"/>
                </a:lnTo>
                <a:lnTo>
                  <a:pt x="454" y="315"/>
                </a:lnTo>
                <a:lnTo>
                  <a:pt x="434" y="330"/>
                </a:lnTo>
                <a:lnTo>
                  <a:pt x="414" y="346"/>
                </a:lnTo>
                <a:lnTo>
                  <a:pt x="393" y="362"/>
                </a:lnTo>
                <a:lnTo>
                  <a:pt x="374" y="380"/>
                </a:lnTo>
                <a:lnTo>
                  <a:pt x="355" y="397"/>
                </a:lnTo>
                <a:lnTo>
                  <a:pt x="338" y="416"/>
                </a:lnTo>
                <a:lnTo>
                  <a:pt x="320" y="434"/>
                </a:lnTo>
                <a:lnTo>
                  <a:pt x="303" y="453"/>
                </a:lnTo>
                <a:lnTo>
                  <a:pt x="285" y="473"/>
                </a:lnTo>
                <a:lnTo>
                  <a:pt x="270" y="493"/>
                </a:lnTo>
                <a:lnTo>
                  <a:pt x="253" y="513"/>
                </a:lnTo>
                <a:lnTo>
                  <a:pt x="239" y="535"/>
                </a:lnTo>
                <a:lnTo>
                  <a:pt x="223" y="556"/>
                </a:lnTo>
                <a:lnTo>
                  <a:pt x="209" y="579"/>
                </a:lnTo>
                <a:lnTo>
                  <a:pt x="196" y="601"/>
                </a:lnTo>
                <a:lnTo>
                  <a:pt x="183" y="624"/>
                </a:lnTo>
                <a:lnTo>
                  <a:pt x="170" y="648"/>
                </a:lnTo>
                <a:lnTo>
                  <a:pt x="158" y="671"/>
                </a:lnTo>
                <a:lnTo>
                  <a:pt x="147" y="696"/>
                </a:lnTo>
                <a:lnTo>
                  <a:pt x="137" y="721"/>
                </a:lnTo>
                <a:lnTo>
                  <a:pt x="126" y="746"/>
                </a:lnTo>
                <a:lnTo>
                  <a:pt x="117" y="772"/>
                </a:lnTo>
                <a:lnTo>
                  <a:pt x="114" y="780"/>
                </a:lnTo>
                <a:lnTo>
                  <a:pt x="114" y="787"/>
                </a:lnTo>
                <a:lnTo>
                  <a:pt x="114" y="795"/>
                </a:lnTo>
                <a:lnTo>
                  <a:pt x="114" y="803"/>
                </a:lnTo>
                <a:lnTo>
                  <a:pt x="117" y="821"/>
                </a:lnTo>
                <a:lnTo>
                  <a:pt x="121" y="840"/>
                </a:lnTo>
                <a:lnTo>
                  <a:pt x="124" y="858"/>
                </a:lnTo>
                <a:lnTo>
                  <a:pt x="126" y="875"/>
                </a:lnTo>
                <a:lnTo>
                  <a:pt x="126" y="883"/>
                </a:lnTo>
                <a:lnTo>
                  <a:pt x="125" y="891"/>
                </a:lnTo>
                <a:lnTo>
                  <a:pt x="122" y="898"/>
                </a:lnTo>
                <a:lnTo>
                  <a:pt x="120" y="904"/>
                </a:lnTo>
                <a:lnTo>
                  <a:pt x="87" y="957"/>
                </a:lnTo>
                <a:lnTo>
                  <a:pt x="57" y="1008"/>
                </a:lnTo>
                <a:lnTo>
                  <a:pt x="44" y="1033"/>
                </a:lnTo>
                <a:lnTo>
                  <a:pt x="32" y="1058"/>
                </a:lnTo>
                <a:lnTo>
                  <a:pt x="21" y="1083"/>
                </a:lnTo>
                <a:lnTo>
                  <a:pt x="13" y="1108"/>
                </a:lnTo>
                <a:lnTo>
                  <a:pt x="7" y="1134"/>
                </a:lnTo>
                <a:lnTo>
                  <a:pt x="2" y="1160"/>
                </a:lnTo>
                <a:lnTo>
                  <a:pt x="1" y="1173"/>
                </a:lnTo>
                <a:lnTo>
                  <a:pt x="0" y="1187"/>
                </a:lnTo>
                <a:lnTo>
                  <a:pt x="0" y="1201"/>
                </a:lnTo>
                <a:lnTo>
                  <a:pt x="1" y="1216"/>
                </a:lnTo>
                <a:lnTo>
                  <a:pt x="2" y="1230"/>
                </a:lnTo>
                <a:lnTo>
                  <a:pt x="4" y="1244"/>
                </a:lnTo>
                <a:lnTo>
                  <a:pt x="7" y="1260"/>
                </a:lnTo>
                <a:lnTo>
                  <a:pt x="10" y="1275"/>
                </a:lnTo>
                <a:lnTo>
                  <a:pt x="14" y="1291"/>
                </a:lnTo>
                <a:lnTo>
                  <a:pt x="19" y="1307"/>
                </a:lnTo>
                <a:lnTo>
                  <a:pt x="25" y="1324"/>
                </a:lnTo>
                <a:lnTo>
                  <a:pt x="32" y="1340"/>
                </a:lnTo>
                <a:lnTo>
                  <a:pt x="42" y="1362"/>
                </a:lnTo>
                <a:lnTo>
                  <a:pt x="51" y="1384"/>
                </a:lnTo>
                <a:lnTo>
                  <a:pt x="61" y="1408"/>
                </a:lnTo>
                <a:lnTo>
                  <a:pt x="69" y="1432"/>
                </a:lnTo>
                <a:lnTo>
                  <a:pt x="76" y="1456"/>
                </a:lnTo>
                <a:lnTo>
                  <a:pt x="81" y="1481"/>
                </a:lnTo>
                <a:lnTo>
                  <a:pt x="82" y="1493"/>
                </a:lnTo>
                <a:lnTo>
                  <a:pt x="83" y="1504"/>
                </a:lnTo>
                <a:lnTo>
                  <a:pt x="82" y="1517"/>
                </a:lnTo>
                <a:lnTo>
                  <a:pt x="81" y="1529"/>
                </a:lnTo>
                <a:lnTo>
                  <a:pt x="78" y="1544"/>
                </a:lnTo>
                <a:lnTo>
                  <a:pt x="77" y="1558"/>
                </a:lnTo>
                <a:lnTo>
                  <a:pt x="77" y="1571"/>
                </a:lnTo>
                <a:lnTo>
                  <a:pt x="77" y="1584"/>
                </a:lnTo>
                <a:lnTo>
                  <a:pt x="77" y="1597"/>
                </a:lnTo>
                <a:lnTo>
                  <a:pt x="78" y="1609"/>
                </a:lnTo>
                <a:lnTo>
                  <a:pt x="81" y="1621"/>
                </a:lnTo>
                <a:lnTo>
                  <a:pt x="83" y="1633"/>
                </a:lnTo>
                <a:lnTo>
                  <a:pt x="89" y="1655"/>
                </a:lnTo>
                <a:lnTo>
                  <a:pt x="96" y="1677"/>
                </a:lnTo>
                <a:lnTo>
                  <a:pt x="106" y="1698"/>
                </a:lnTo>
                <a:lnTo>
                  <a:pt x="115" y="1718"/>
                </a:lnTo>
                <a:lnTo>
                  <a:pt x="137" y="1756"/>
                </a:lnTo>
                <a:lnTo>
                  <a:pt x="158" y="1793"/>
                </a:lnTo>
                <a:lnTo>
                  <a:pt x="166" y="1812"/>
                </a:lnTo>
                <a:lnTo>
                  <a:pt x="176" y="1830"/>
                </a:lnTo>
                <a:lnTo>
                  <a:pt x="182" y="1849"/>
                </a:lnTo>
                <a:lnTo>
                  <a:pt x="188" y="1869"/>
                </a:lnTo>
                <a:lnTo>
                  <a:pt x="195" y="1894"/>
                </a:lnTo>
                <a:lnTo>
                  <a:pt x="203" y="1919"/>
                </a:lnTo>
                <a:lnTo>
                  <a:pt x="214" y="1943"/>
                </a:lnTo>
                <a:lnTo>
                  <a:pt x="226" y="1964"/>
                </a:lnTo>
                <a:lnTo>
                  <a:pt x="239" y="1986"/>
                </a:lnTo>
                <a:lnTo>
                  <a:pt x="253" y="2005"/>
                </a:lnTo>
                <a:lnTo>
                  <a:pt x="270" y="2024"/>
                </a:lnTo>
                <a:lnTo>
                  <a:pt x="288" y="2042"/>
                </a:lnTo>
                <a:lnTo>
                  <a:pt x="307" y="2058"/>
                </a:lnTo>
                <a:lnTo>
                  <a:pt x="328" y="2074"/>
                </a:lnTo>
                <a:lnTo>
                  <a:pt x="349" y="2089"/>
                </a:lnTo>
                <a:lnTo>
                  <a:pt x="373" y="2103"/>
                </a:lnTo>
                <a:lnTo>
                  <a:pt x="398" y="2116"/>
                </a:lnTo>
                <a:lnTo>
                  <a:pt x="424" y="2128"/>
                </a:lnTo>
                <a:lnTo>
                  <a:pt x="452" y="2141"/>
                </a:lnTo>
                <a:lnTo>
                  <a:pt x="480" y="2152"/>
                </a:lnTo>
                <a:lnTo>
                  <a:pt x="478" y="2159"/>
                </a:lnTo>
                <a:lnTo>
                  <a:pt x="477" y="2167"/>
                </a:lnTo>
                <a:lnTo>
                  <a:pt x="475" y="2175"/>
                </a:lnTo>
                <a:lnTo>
                  <a:pt x="475" y="2184"/>
                </a:lnTo>
                <a:lnTo>
                  <a:pt x="475" y="2202"/>
                </a:lnTo>
                <a:lnTo>
                  <a:pt x="478" y="2220"/>
                </a:lnTo>
                <a:lnTo>
                  <a:pt x="481" y="2236"/>
                </a:lnTo>
                <a:lnTo>
                  <a:pt x="487" y="2252"/>
                </a:lnTo>
                <a:lnTo>
                  <a:pt x="490" y="2259"/>
                </a:lnTo>
                <a:lnTo>
                  <a:pt x="493" y="2265"/>
                </a:lnTo>
                <a:lnTo>
                  <a:pt x="497" y="2271"/>
                </a:lnTo>
                <a:lnTo>
                  <a:pt x="500" y="2274"/>
                </a:lnTo>
                <a:lnTo>
                  <a:pt x="522" y="2298"/>
                </a:lnTo>
                <a:lnTo>
                  <a:pt x="544" y="2320"/>
                </a:lnTo>
                <a:lnTo>
                  <a:pt x="567" y="2341"/>
                </a:lnTo>
                <a:lnTo>
                  <a:pt x="591" y="2360"/>
                </a:lnTo>
                <a:lnTo>
                  <a:pt x="613" y="2378"/>
                </a:lnTo>
                <a:lnTo>
                  <a:pt x="637" y="2396"/>
                </a:lnTo>
                <a:lnTo>
                  <a:pt x="661" y="2411"/>
                </a:lnTo>
                <a:lnTo>
                  <a:pt x="685" y="2425"/>
                </a:lnTo>
                <a:lnTo>
                  <a:pt x="708" y="2438"/>
                </a:lnTo>
                <a:lnTo>
                  <a:pt x="732" y="2450"/>
                </a:lnTo>
                <a:lnTo>
                  <a:pt x="756" y="2461"/>
                </a:lnTo>
                <a:lnTo>
                  <a:pt x="780" y="2471"/>
                </a:lnTo>
                <a:lnTo>
                  <a:pt x="805" y="2479"/>
                </a:lnTo>
                <a:lnTo>
                  <a:pt x="828" y="2486"/>
                </a:lnTo>
                <a:lnTo>
                  <a:pt x="853" y="2491"/>
                </a:lnTo>
                <a:lnTo>
                  <a:pt x="877" y="2495"/>
                </a:lnTo>
                <a:lnTo>
                  <a:pt x="900" y="2499"/>
                </a:lnTo>
                <a:lnTo>
                  <a:pt x="922" y="2505"/>
                </a:lnTo>
                <a:lnTo>
                  <a:pt x="944" y="2512"/>
                </a:lnTo>
                <a:lnTo>
                  <a:pt x="964" y="2520"/>
                </a:lnTo>
                <a:lnTo>
                  <a:pt x="984" y="2530"/>
                </a:lnTo>
                <a:lnTo>
                  <a:pt x="1003" y="2539"/>
                </a:lnTo>
                <a:lnTo>
                  <a:pt x="1022" y="2551"/>
                </a:lnTo>
                <a:lnTo>
                  <a:pt x="1040" y="2563"/>
                </a:lnTo>
                <a:lnTo>
                  <a:pt x="1076" y="2589"/>
                </a:lnTo>
                <a:lnTo>
                  <a:pt x="1109" y="2618"/>
                </a:lnTo>
                <a:lnTo>
                  <a:pt x="1142" y="2646"/>
                </a:lnTo>
                <a:lnTo>
                  <a:pt x="1173" y="2674"/>
                </a:lnTo>
                <a:lnTo>
                  <a:pt x="1205" y="2701"/>
                </a:lnTo>
                <a:lnTo>
                  <a:pt x="1237" y="2725"/>
                </a:lnTo>
                <a:lnTo>
                  <a:pt x="1253" y="2737"/>
                </a:lnTo>
                <a:lnTo>
                  <a:pt x="1269" y="2746"/>
                </a:lnTo>
                <a:lnTo>
                  <a:pt x="1286" y="2756"/>
                </a:lnTo>
                <a:lnTo>
                  <a:pt x="1303" y="2763"/>
                </a:lnTo>
                <a:lnTo>
                  <a:pt x="1319" y="2770"/>
                </a:lnTo>
                <a:lnTo>
                  <a:pt x="1337" y="2775"/>
                </a:lnTo>
                <a:lnTo>
                  <a:pt x="1355" y="2778"/>
                </a:lnTo>
                <a:lnTo>
                  <a:pt x="1374" y="2779"/>
                </a:lnTo>
                <a:lnTo>
                  <a:pt x="1392" y="2779"/>
                </a:lnTo>
                <a:lnTo>
                  <a:pt x="1412" y="2777"/>
                </a:lnTo>
                <a:lnTo>
                  <a:pt x="1432" y="2774"/>
                </a:lnTo>
                <a:lnTo>
                  <a:pt x="1452" y="2766"/>
                </a:lnTo>
                <a:lnTo>
                  <a:pt x="1475" y="2759"/>
                </a:lnTo>
                <a:lnTo>
                  <a:pt x="1496" y="2752"/>
                </a:lnTo>
                <a:lnTo>
                  <a:pt x="1515" y="2747"/>
                </a:lnTo>
                <a:lnTo>
                  <a:pt x="1534" y="2743"/>
                </a:lnTo>
                <a:lnTo>
                  <a:pt x="1553" y="2740"/>
                </a:lnTo>
                <a:lnTo>
                  <a:pt x="1570" y="2738"/>
                </a:lnTo>
                <a:lnTo>
                  <a:pt x="1587" y="2736"/>
                </a:lnTo>
                <a:lnTo>
                  <a:pt x="1602" y="2734"/>
                </a:lnTo>
                <a:lnTo>
                  <a:pt x="1631" y="2734"/>
                </a:lnTo>
                <a:lnTo>
                  <a:pt x="1658" y="2737"/>
                </a:lnTo>
                <a:lnTo>
                  <a:pt x="1682" y="2740"/>
                </a:lnTo>
                <a:lnTo>
                  <a:pt x="1705" y="2745"/>
                </a:lnTo>
                <a:lnTo>
                  <a:pt x="1749" y="2755"/>
                </a:lnTo>
                <a:lnTo>
                  <a:pt x="1792" y="2763"/>
                </a:lnTo>
                <a:lnTo>
                  <a:pt x="1815" y="2764"/>
                </a:lnTo>
                <a:lnTo>
                  <a:pt x="1838" y="2764"/>
                </a:lnTo>
                <a:lnTo>
                  <a:pt x="1852" y="2763"/>
                </a:lnTo>
                <a:lnTo>
                  <a:pt x="1865" y="2760"/>
                </a:lnTo>
                <a:lnTo>
                  <a:pt x="1879" y="2758"/>
                </a:lnTo>
                <a:lnTo>
                  <a:pt x="1893" y="2755"/>
                </a:lnTo>
                <a:lnTo>
                  <a:pt x="1899" y="2751"/>
                </a:lnTo>
                <a:lnTo>
                  <a:pt x="1905" y="2747"/>
                </a:lnTo>
                <a:lnTo>
                  <a:pt x="1911" y="2741"/>
                </a:lnTo>
                <a:lnTo>
                  <a:pt x="1916" y="2734"/>
                </a:lnTo>
                <a:lnTo>
                  <a:pt x="1925" y="2718"/>
                </a:lnTo>
                <a:lnTo>
                  <a:pt x="1934" y="2700"/>
                </a:lnTo>
                <a:lnTo>
                  <a:pt x="1942" y="2681"/>
                </a:lnTo>
                <a:lnTo>
                  <a:pt x="1951" y="2664"/>
                </a:lnTo>
                <a:lnTo>
                  <a:pt x="1956" y="2657"/>
                </a:lnTo>
                <a:lnTo>
                  <a:pt x="1962" y="2651"/>
                </a:lnTo>
                <a:lnTo>
                  <a:pt x="1968" y="2646"/>
                </a:lnTo>
                <a:lnTo>
                  <a:pt x="1974" y="2644"/>
                </a:lnTo>
                <a:lnTo>
                  <a:pt x="1992" y="2639"/>
                </a:lnTo>
                <a:lnTo>
                  <a:pt x="2011" y="2637"/>
                </a:lnTo>
                <a:lnTo>
                  <a:pt x="2030" y="2637"/>
                </a:lnTo>
                <a:lnTo>
                  <a:pt x="2050" y="2636"/>
                </a:lnTo>
                <a:lnTo>
                  <a:pt x="2069" y="2634"/>
                </a:lnTo>
                <a:lnTo>
                  <a:pt x="2088" y="2631"/>
                </a:lnTo>
                <a:lnTo>
                  <a:pt x="2098" y="2629"/>
                </a:lnTo>
                <a:lnTo>
                  <a:pt x="2106" y="2625"/>
                </a:lnTo>
                <a:lnTo>
                  <a:pt x="2114" y="2620"/>
                </a:lnTo>
                <a:lnTo>
                  <a:pt x="2122" y="2615"/>
                </a:lnTo>
                <a:lnTo>
                  <a:pt x="2133" y="2607"/>
                </a:lnTo>
                <a:lnTo>
                  <a:pt x="2146" y="2601"/>
                </a:lnTo>
                <a:lnTo>
                  <a:pt x="2159" y="2594"/>
                </a:lnTo>
                <a:lnTo>
                  <a:pt x="2172" y="2588"/>
                </a:lnTo>
                <a:lnTo>
                  <a:pt x="2187" y="2582"/>
                </a:lnTo>
                <a:lnTo>
                  <a:pt x="2199" y="2575"/>
                </a:lnTo>
                <a:lnTo>
                  <a:pt x="2210" y="2568"/>
                </a:lnTo>
                <a:lnTo>
                  <a:pt x="2221" y="2560"/>
                </a:lnTo>
                <a:lnTo>
                  <a:pt x="2241" y="2539"/>
                </a:lnTo>
                <a:lnTo>
                  <a:pt x="2259" y="2519"/>
                </a:lnTo>
                <a:lnTo>
                  <a:pt x="2277" y="2499"/>
                </a:lnTo>
                <a:lnTo>
                  <a:pt x="2295" y="2476"/>
                </a:lnTo>
                <a:lnTo>
                  <a:pt x="2313" y="2450"/>
                </a:lnTo>
                <a:lnTo>
                  <a:pt x="2333" y="2419"/>
                </a:lnTo>
                <a:lnTo>
                  <a:pt x="2354" y="2381"/>
                </a:lnTo>
                <a:lnTo>
                  <a:pt x="2380" y="2336"/>
                </a:lnTo>
                <a:lnTo>
                  <a:pt x="2385" y="2328"/>
                </a:lnTo>
                <a:lnTo>
                  <a:pt x="2391" y="2321"/>
                </a:lnTo>
                <a:lnTo>
                  <a:pt x="2398" y="2312"/>
                </a:lnTo>
                <a:lnTo>
                  <a:pt x="2408" y="2304"/>
                </a:lnTo>
                <a:lnTo>
                  <a:pt x="2429" y="2285"/>
                </a:lnTo>
                <a:lnTo>
                  <a:pt x="2454" y="2264"/>
                </a:lnTo>
                <a:lnTo>
                  <a:pt x="2481" y="2240"/>
                </a:lnTo>
                <a:lnTo>
                  <a:pt x="2511" y="2213"/>
                </a:lnTo>
                <a:lnTo>
                  <a:pt x="2527" y="2197"/>
                </a:lnTo>
                <a:lnTo>
                  <a:pt x="2542" y="2182"/>
                </a:lnTo>
                <a:lnTo>
                  <a:pt x="2557" y="2165"/>
                </a:lnTo>
                <a:lnTo>
                  <a:pt x="2573" y="2147"/>
                </a:lnTo>
                <a:lnTo>
                  <a:pt x="2576" y="2141"/>
                </a:lnTo>
                <a:lnTo>
                  <a:pt x="2580" y="2134"/>
                </a:lnTo>
                <a:lnTo>
                  <a:pt x="2584" y="2128"/>
                </a:lnTo>
                <a:lnTo>
                  <a:pt x="2586" y="2121"/>
                </a:lnTo>
                <a:lnTo>
                  <a:pt x="2590" y="2106"/>
                </a:lnTo>
                <a:lnTo>
                  <a:pt x="2591" y="2091"/>
                </a:lnTo>
                <a:lnTo>
                  <a:pt x="2592" y="2076"/>
                </a:lnTo>
                <a:lnTo>
                  <a:pt x="2591" y="2061"/>
                </a:lnTo>
                <a:lnTo>
                  <a:pt x="2590" y="2046"/>
                </a:lnTo>
                <a:lnTo>
                  <a:pt x="2587" y="2033"/>
                </a:lnTo>
                <a:lnTo>
                  <a:pt x="2584" y="2014"/>
                </a:lnTo>
                <a:lnTo>
                  <a:pt x="2580" y="2001"/>
                </a:lnTo>
                <a:lnTo>
                  <a:pt x="2576" y="1992"/>
                </a:lnTo>
                <a:lnTo>
                  <a:pt x="2572" y="1985"/>
                </a:lnTo>
                <a:lnTo>
                  <a:pt x="2568" y="1976"/>
                </a:lnTo>
                <a:lnTo>
                  <a:pt x="2565" y="1965"/>
                </a:lnTo>
                <a:lnTo>
                  <a:pt x="2560" y="1951"/>
                </a:lnTo>
                <a:lnTo>
                  <a:pt x="2556" y="1930"/>
                </a:lnTo>
                <a:lnTo>
                  <a:pt x="2568" y="1939"/>
                </a:lnTo>
                <a:lnTo>
                  <a:pt x="2580" y="1948"/>
                </a:lnTo>
                <a:lnTo>
                  <a:pt x="2592" y="1956"/>
                </a:lnTo>
                <a:lnTo>
                  <a:pt x="2605" y="1963"/>
                </a:lnTo>
                <a:lnTo>
                  <a:pt x="2618" y="1969"/>
                </a:lnTo>
                <a:lnTo>
                  <a:pt x="2631" y="1975"/>
                </a:lnTo>
                <a:lnTo>
                  <a:pt x="2644" y="1980"/>
                </a:lnTo>
                <a:lnTo>
                  <a:pt x="2658" y="1983"/>
                </a:lnTo>
                <a:lnTo>
                  <a:pt x="2673" y="1988"/>
                </a:lnTo>
                <a:lnTo>
                  <a:pt x="2688" y="1990"/>
                </a:lnTo>
                <a:lnTo>
                  <a:pt x="2702" y="1993"/>
                </a:lnTo>
                <a:lnTo>
                  <a:pt x="2718" y="1995"/>
                </a:lnTo>
                <a:lnTo>
                  <a:pt x="2749" y="1996"/>
                </a:lnTo>
                <a:lnTo>
                  <a:pt x="2781" y="1996"/>
                </a:lnTo>
                <a:lnTo>
                  <a:pt x="2814" y="1995"/>
                </a:lnTo>
                <a:lnTo>
                  <a:pt x="2847" y="1992"/>
                </a:lnTo>
                <a:lnTo>
                  <a:pt x="2881" y="1987"/>
                </a:lnTo>
                <a:lnTo>
                  <a:pt x="2915" y="1981"/>
                </a:lnTo>
                <a:lnTo>
                  <a:pt x="2950" y="1973"/>
                </a:lnTo>
                <a:lnTo>
                  <a:pt x="2984" y="1964"/>
                </a:lnTo>
                <a:lnTo>
                  <a:pt x="3019" y="1956"/>
                </a:lnTo>
                <a:lnTo>
                  <a:pt x="3053" y="1945"/>
                </a:lnTo>
                <a:lnTo>
                  <a:pt x="3059" y="1944"/>
                </a:lnTo>
                <a:lnTo>
                  <a:pt x="3065" y="1939"/>
                </a:lnTo>
                <a:lnTo>
                  <a:pt x="3072" y="1935"/>
                </a:lnTo>
                <a:lnTo>
                  <a:pt x="3079" y="1930"/>
                </a:lnTo>
                <a:lnTo>
                  <a:pt x="3096" y="1916"/>
                </a:lnTo>
                <a:lnTo>
                  <a:pt x="3114" y="1901"/>
                </a:lnTo>
                <a:lnTo>
                  <a:pt x="3133" y="1886"/>
                </a:lnTo>
                <a:lnTo>
                  <a:pt x="3154" y="1873"/>
                </a:lnTo>
                <a:lnTo>
                  <a:pt x="3165" y="1867"/>
                </a:lnTo>
                <a:lnTo>
                  <a:pt x="3177" y="1862"/>
                </a:lnTo>
                <a:lnTo>
                  <a:pt x="3188" y="1859"/>
                </a:lnTo>
                <a:lnTo>
                  <a:pt x="3200" y="1855"/>
                </a:lnTo>
                <a:lnTo>
                  <a:pt x="3246" y="1849"/>
                </a:lnTo>
                <a:lnTo>
                  <a:pt x="3287" y="1844"/>
                </a:lnTo>
                <a:lnTo>
                  <a:pt x="3325" y="1841"/>
                </a:lnTo>
                <a:lnTo>
                  <a:pt x="3364" y="1835"/>
                </a:lnTo>
                <a:lnTo>
                  <a:pt x="3383" y="1830"/>
                </a:lnTo>
                <a:lnTo>
                  <a:pt x="3404" y="1826"/>
                </a:lnTo>
                <a:lnTo>
                  <a:pt x="3424" y="1821"/>
                </a:lnTo>
                <a:lnTo>
                  <a:pt x="3445" y="1813"/>
                </a:lnTo>
                <a:lnTo>
                  <a:pt x="3468" y="1805"/>
                </a:lnTo>
                <a:lnTo>
                  <a:pt x="3492" y="1794"/>
                </a:lnTo>
                <a:lnTo>
                  <a:pt x="3518" y="1784"/>
                </a:lnTo>
                <a:lnTo>
                  <a:pt x="3544" y="1769"/>
                </a:lnTo>
                <a:lnTo>
                  <a:pt x="3557" y="1763"/>
                </a:lnTo>
                <a:lnTo>
                  <a:pt x="3570" y="1760"/>
                </a:lnTo>
                <a:lnTo>
                  <a:pt x="3583" y="1756"/>
                </a:lnTo>
                <a:lnTo>
                  <a:pt x="3596" y="1754"/>
                </a:lnTo>
                <a:lnTo>
                  <a:pt x="3623" y="1752"/>
                </a:lnTo>
                <a:lnTo>
                  <a:pt x="3652" y="1752"/>
                </a:lnTo>
                <a:lnTo>
                  <a:pt x="3680" y="1752"/>
                </a:lnTo>
                <a:lnTo>
                  <a:pt x="3709" y="1753"/>
                </a:lnTo>
                <a:lnTo>
                  <a:pt x="3739" y="1753"/>
                </a:lnTo>
                <a:lnTo>
                  <a:pt x="3767" y="1750"/>
                </a:lnTo>
                <a:lnTo>
                  <a:pt x="3783" y="1747"/>
                </a:lnTo>
                <a:lnTo>
                  <a:pt x="3798" y="1741"/>
                </a:lnTo>
                <a:lnTo>
                  <a:pt x="3812" y="1733"/>
                </a:lnTo>
                <a:lnTo>
                  <a:pt x="3827" y="1724"/>
                </a:lnTo>
                <a:lnTo>
                  <a:pt x="3840" y="1717"/>
                </a:lnTo>
                <a:lnTo>
                  <a:pt x="3853" y="1709"/>
                </a:lnTo>
                <a:lnTo>
                  <a:pt x="3866" y="1703"/>
                </a:lnTo>
                <a:lnTo>
                  <a:pt x="3879" y="1699"/>
                </a:lnTo>
                <a:lnTo>
                  <a:pt x="3892" y="1698"/>
                </a:lnTo>
                <a:lnTo>
                  <a:pt x="3905" y="1697"/>
                </a:lnTo>
                <a:lnTo>
                  <a:pt x="3918" y="1697"/>
                </a:lnTo>
                <a:lnTo>
                  <a:pt x="3930" y="1697"/>
                </a:lnTo>
                <a:lnTo>
                  <a:pt x="3954" y="1699"/>
                </a:lnTo>
                <a:lnTo>
                  <a:pt x="3978" y="1703"/>
                </a:lnTo>
                <a:lnTo>
                  <a:pt x="4025" y="1714"/>
                </a:lnTo>
                <a:lnTo>
                  <a:pt x="4073" y="1725"/>
                </a:lnTo>
                <a:lnTo>
                  <a:pt x="4096" y="1731"/>
                </a:lnTo>
                <a:lnTo>
                  <a:pt x="4121" y="1734"/>
                </a:lnTo>
                <a:lnTo>
                  <a:pt x="4134" y="1735"/>
                </a:lnTo>
                <a:lnTo>
                  <a:pt x="4147" y="1736"/>
                </a:lnTo>
                <a:lnTo>
                  <a:pt x="4161" y="1736"/>
                </a:lnTo>
                <a:lnTo>
                  <a:pt x="4174" y="1735"/>
                </a:lnTo>
                <a:lnTo>
                  <a:pt x="4188" y="1734"/>
                </a:lnTo>
                <a:lnTo>
                  <a:pt x="4201" y="1731"/>
                </a:lnTo>
                <a:lnTo>
                  <a:pt x="4215" y="1728"/>
                </a:lnTo>
                <a:lnTo>
                  <a:pt x="4231" y="1723"/>
                </a:lnTo>
                <a:lnTo>
                  <a:pt x="4245" y="1718"/>
                </a:lnTo>
                <a:lnTo>
                  <a:pt x="4260" y="1711"/>
                </a:lnTo>
                <a:lnTo>
                  <a:pt x="4277" y="1704"/>
                </a:lnTo>
                <a:lnTo>
                  <a:pt x="4292" y="1696"/>
                </a:lnTo>
                <a:lnTo>
                  <a:pt x="4303" y="1690"/>
                </a:lnTo>
                <a:lnTo>
                  <a:pt x="4315" y="1685"/>
                </a:lnTo>
                <a:lnTo>
                  <a:pt x="4326" y="1683"/>
                </a:lnTo>
                <a:lnTo>
                  <a:pt x="4336" y="1680"/>
                </a:lnTo>
                <a:lnTo>
                  <a:pt x="4348" y="1678"/>
                </a:lnTo>
                <a:lnTo>
                  <a:pt x="4360" y="1677"/>
                </a:lnTo>
                <a:lnTo>
                  <a:pt x="4372" y="1677"/>
                </a:lnTo>
                <a:lnTo>
                  <a:pt x="4385" y="1678"/>
                </a:lnTo>
                <a:lnTo>
                  <a:pt x="4410" y="1680"/>
                </a:lnTo>
                <a:lnTo>
                  <a:pt x="4436" y="1684"/>
                </a:lnTo>
                <a:lnTo>
                  <a:pt x="4462" y="1690"/>
                </a:lnTo>
                <a:lnTo>
                  <a:pt x="4490" y="1695"/>
                </a:lnTo>
                <a:lnTo>
                  <a:pt x="4518" y="1700"/>
                </a:lnTo>
                <a:lnTo>
                  <a:pt x="4548" y="1705"/>
                </a:lnTo>
                <a:lnTo>
                  <a:pt x="4578" y="1708"/>
                </a:lnTo>
                <a:lnTo>
                  <a:pt x="4609" y="1709"/>
                </a:lnTo>
                <a:lnTo>
                  <a:pt x="4624" y="1709"/>
                </a:lnTo>
                <a:lnTo>
                  <a:pt x="4641" y="1708"/>
                </a:lnTo>
                <a:lnTo>
                  <a:pt x="4656" y="1705"/>
                </a:lnTo>
                <a:lnTo>
                  <a:pt x="4673" y="1703"/>
                </a:lnTo>
                <a:lnTo>
                  <a:pt x="4688" y="1699"/>
                </a:lnTo>
                <a:lnTo>
                  <a:pt x="4705" y="1695"/>
                </a:lnTo>
                <a:lnTo>
                  <a:pt x="4723" y="1689"/>
                </a:lnTo>
                <a:lnTo>
                  <a:pt x="4739" y="1681"/>
                </a:lnTo>
                <a:lnTo>
                  <a:pt x="4752" y="1677"/>
                </a:lnTo>
                <a:lnTo>
                  <a:pt x="4765" y="1674"/>
                </a:lnTo>
                <a:lnTo>
                  <a:pt x="4780" y="1674"/>
                </a:lnTo>
                <a:lnTo>
                  <a:pt x="4794" y="1676"/>
                </a:lnTo>
                <a:lnTo>
                  <a:pt x="4808" y="1678"/>
                </a:lnTo>
                <a:lnTo>
                  <a:pt x="4822" y="1683"/>
                </a:lnTo>
                <a:lnTo>
                  <a:pt x="4837" y="1687"/>
                </a:lnTo>
                <a:lnTo>
                  <a:pt x="4851" y="1692"/>
                </a:lnTo>
                <a:lnTo>
                  <a:pt x="4880" y="1704"/>
                </a:lnTo>
                <a:lnTo>
                  <a:pt x="4906" y="1716"/>
                </a:lnTo>
                <a:lnTo>
                  <a:pt x="4918" y="1721"/>
                </a:lnTo>
                <a:lnTo>
                  <a:pt x="4929" y="1724"/>
                </a:lnTo>
                <a:lnTo>
                  <a:pt x="4939" y="1727"/>
                </a:lnTo>
                <a:lnTo>
                  <a:pt x="4948" y="1728"/>
                </a:lnTo>
                <a:lnTo>
                  <a:pt x="4962" y="1728"/>
                </a:lnTo>
                <a:lnTo>
                  <a:pt x="4976" y="1727"/>
                </a:lnTo>
                <a:lnTo>
                  <a:pt x="4992" y="1724"/>
                </a:lnTo>
                <a:lnTo>
                  <a:pt x="5009" y="1721"/>
                </a:lnTo>
                <a:lnTo>
                  <a:pt x="5026" y="1717"/>
                </a:lnTo>
                <a:lnTo>
                  <a:pt x="5041" y="1711"/>
                </a:lnTo>
                <a:lnTo>
                  <a:pt x="5057" y="1706"/>
                </a:lnTo>
                <a:lnTo>
                  <a:pt x="5070" y="1700"/>
                </a:lnTo>
                <a:lnTo>
                  <a:pt x="5072" y="1699"/>
                </a:lnTo>
                <a:lnTo>
                  <a:pt x="5074" y="1699"/>
                </a:lnTo>
                <a:lnTo>
                  <a:pt x="5077" y="1699"/>
                </a:lnTo>
                <a:lnTo>
                  <a:pt x="5080" y="1700"/>
                </a:lnTo>
                <a:lnTo>
                  <a:pt x="5087" y="1704"/>
                </a:lnTo>
                <a:lnTo>
                  <a:pt x="5095" y="1708"/>
                </a:lnTo>
                <a:lnTo>
                  <a:pt x="5102" y="1712"/>
                </a:lnTo>
                <a:lnTo>
                  <a:pt x="5109" y="1717"/>
                </a:lnTo>
                <a:lnTo>
                  <a:pt x="5117" y="1721"/>
                </a:lnTo>
                <a:lnTo>
                  <a:pt x="5124" y="1724"/>
                </a:lnTo>
                <a:lnTo>
                  <a:pt x="5133" y="1724"/>
                </a:lnTo>
                <a:lnTo>
                  <a:pt x="5143" y="1723"/>
                </a:lnTo>
                <a:lnTo>
                  <a:pt x="5154" y="1722"/>
                </a:lnTo>
                <a:lnTo>
                  <a:pt x="5166" y="1718"/>
                </a:lnTo>
                <a:lnTo>
                  <a:pt x="5190" y="1711"/>
                </a:lnTo>
                <a:lnTo>
                  <a:pt x="5216" y="1703"/>
                </a:lnTo>
                <a:lnTo>
                  <a:pt x="5241" y="1695"/>
                </a:lnTo>
                <a:lnTo>
                  <a:pt x="5262" y="1690"/>
                </a:lnTo>
                <a:lnTo>
                  <a:pt x="5272" y="1689"/>
                </a:lnTo>
                <a:lnTo>
                  <a:pt x="5280" y="1689"/>
                </a:lnTo>
                <a:lnTo>
                  <a:pt x="5287" y="1691"/>
                </a:lnTo>
                <a:lnTo>
                  <a:pt x="5292" y="1695"/>
                </a:lnTo>
                <a:lnTo>
                  <a:pt x="5303" y="1704"/>
                </a:lnTo>
                <a:lnTo>
                  <a:pt x="5314" y="1711"/>
                </a:lnTo>
                <a:lnTo>
                  <a:pt x="5325" y="1718"/>
                </a:lnTo>
                <a:lnTo>
                  <a:pt x="5338" y="1724"/>
                </a:lnTo>
                <a:lnTo>
                  <a:pt x="5350" y="1728"/>
                </a:lnTo>
                <a:lnTo>
                  <a:pt x="5363" y="1731"/>
                </a:lnTo>
                <a:lnTo>
                  <a:pt x="5376" y="1734"/>
                </a:lnTo>
                <a:lnTo>
                  <a:pt x="5389" y="1734"/>
                </a:lnTo>
                <a:lnTo>
                  <a:pt x="5402" y="1734"/>
                </a:lnTo>
                <a:lnTo>
                  <a:pt x="5415" y="1731"/>
                </a:lnTo>
                <a:lnTo>
                  <a:pt x="5430" y="1729"/>
                </a:lnTo>
                <a:lnTo>
                  <a:pt x="5444" y="1725"/>
                </a:lnTo>
                <a:lnTo>
                  <a:pt x="5458" y="1721"/>
                </a:lnTo>
                <a:lnTo>
                  <a:pt x="5471" y="1715"/>
                </a:lnTo>
                <a:lnTo>
                  <a:pt x="5486" y="1709"/>
                </a:lnTo>
                <a:lnTo>
                  <a:pt x="5500" y="1700"/>
                </a:lnTo>
                <a:lnTo>
                  <a:pt x="5541" y="1678"/>
                </a:lnTo>
                <a:lnTo>
                  <a:pt x="5582" y="1654"/>
                </a:lnTo>
                <a:lnTo>
                  <a:pt x="5622" y="1633"/>
                </a:lnTo>
                <a:lnTo>
                  <a:pt x="5661" y="1610"/>
                </a:lnTo>
                <a:lnTo>
                  <a:pt x="5701" y="1586"/>
                </a:lnTo>
                <a:lnTo>
                  <a:pt x="5739" y="1561"/>
                </a:lnTo>
                <a:lnTo>
                  <a:pt x="5758" y="1548"/>
                </a:lnTo>
                <a:lnTo>
                  <a:pt x="5776" y="1534"/>
                </a:lnTo>
                <a:lnTo>
                  <a:pt x="5793" y="1519"/>
                </a:lnTo>
                <a:lnTo>
                  <a:pt x="5811" y="1503"/>
                </a:lnTo>
                <a:lnTo>
                  <a:pt x="5821" y="1493"/>
                </a:lnTo>
                <a:lnTo>
                  <a:pt x="5830" y="1479"/>
                </a:lnTo>
                <a:lnTo>
                  <a:pt x="5837" y="1464"/>
                </a:lnTo>
                <a:lnTo>
                  <a:pt x="5846" y="1446"/>
                </a:lnTo>
                <a:lnTo>
                  <a:pt x="5859" y="1407"/>
                </a:lnTo>
                <a:lnTo>
                  <a:pt x="5871" y="1365"/>
                </a:lnTo>
                <a:lnTo>
                  <a:pt x="5881" y="1325"/>
                </a:lnTo>
                <a:lnTo>
                  <a:pt x="5891" y="1289"/>
                </a:lnTo>
                <a:lnTo>
                  <a:pt x="5896" y="1275"/>
                </a:lnTo>
                <a:lnTo>
                  <a:pt x="5899" y="1263"/>
                </a:lnTo>
                <a:lnTo>
                  <a:pt x="5904" y="1254"/>
                </a:lnTo>
                <a:lnTo>
                  <a:pt x="5907" y="1248"/>
                </a:lnTo>
                <a:lnTo>
                  <a:pt x="5948" y="1212"/>
                </a:lnTo>
                <a:lnTo>
                  <a:pt x="5986" y="1178"/>
                </a:lnTo>
                <a:lnTo>
                  <a:pt x="6023" y="1143"/>
                </a:lnTo>
                <a:lnTo>
                  <a:pt x="6058" y="1108"/>
                </a:lnTo>
                <a:lnTo>
                  <a:pt x="6092" y="1073"/>
                </a:lnTo>
                <a:lnTo>
                  <a:pt x="6123" y="1039"/>
                </a:lnTo>
                <a:lnTo>
                  <a:pt x="6152" y="1003"/>
                </a:lnTo>
                <a:lnTo>
                  <a:pt x="6181" y="966"/>
                </a:lnTo>
                <a:lnTo>
                  <a:pt x="6193" y="947"/>
                </a:lnTo>
                <a:lnTo>
                  <a:pt x="6206" y="928"/>
                </a:lnTo>
                <a:lnTo>
                  <a:pt x="6218" y="909"/>
                </a:lnTo>
                <a:lnTo>
                  <a:pt x="6228" y="890"/>
                </a:lnTo>
                <a:lnTo>
                  <a:pt x="6239" y="870"/>
                </a:lnTo>
                <a:lnTo>
                  <a:pt x="6250" y="850"/>
                </a:lnTo>
                <a:lnTo>
                  <a:pt x="6259" y="828"/>
                </a:lnTo>
                <a:lnTo>
                  <a:pt x="6269" y="807"/>
                </a:lnTo>
                <a:lnTo>
                  <a:pt x="6277" y="786"/>
                </a:lnTo>
                <a:lnTo>
                  <a:pt x="6284" y="763"/>
                </a:lnTo>
                <a:lnTo>
                  <a:pt x="6291" y="740"/>
                </a:lnTo>
                <a:lnTo>
                  <a:pt x="6298" y="718"/>
                </a:lnTo>
                <a:lnTo>
                  <a:pt x="6303" y="694"/>
                </a:lnTo>
                <a:lnTo>
                  <a:pt x="6309" y="669"/>
                </a:lnTo>
                <a:lnTo>
                  <a:pt x="6313" y="644"/>
                </a:lnTo>
                <a:lnTo>
                  <a:pt x="6317" y="618"/>
                </a:lnTo>
                <a:lnTo>
                  <a:pt x="6316" y="612"/>
                </a:lnTo>
                <a:lnTo>
                  <a:pt x="6314" y="605"/>
                </a:lnTo>
                <a:lnTo>
                  <a:pt x="6310" y="598"/>
                </a:lnTo>
                <a:lnTo>
                  <a:pt x="6304" y="589"/>
                </a:lnTo>
                <a:lnTo>
                  <a:pt x="6289" y="569"/>
                </a:lnTo>
                <a:lnTo>
                  <a:pt x="6268" y="545"/>
                </a:lnTo>
                <a:lnTo>
                  <a:pt x="6260" y="537"/>
                </a:lnTo>
                <a:lnTo>
                  <a:pt x="6252" y="530"/>
                </a:lnTo>
                <a:lnTo>
                  <a:pt x="6244" y="523"/>
                </a:lnTo>
                <a:lnTo>
                  <a:pt x="6234" y="517"/>
                </a:lnTo>
                <a:lnTo>
                  <a:pt x="6226" y="512"/>
                </a:lnTo>
                <a:lnTo>
                  <a:pt x="6216" y="507"/>
                </a:lnTo>
                <a:lnTo>
                  <a:pt x="6207" y="504"/>
                </a:lnTo>
                <a:lnTo>
                  <a:pt x="6197" y="500"/>
                </a:lnTo>
                <a:lnTo>
                  <a:pt x="6177" y="494"/>
                </a:lnTo>
                <a:lnTo>
                  <a:pt x="6156" y="491"/>
                </a:lnTo>
                <a:lnTo>
                  <a:pt x="6134" y="488"/>
                </a:lnTo>
                <a:lnTo>
                  <a:pt x="6113" y="487"/>
                </a:lnTo>
                <a:lnTo>
                  <a:pt x="6069" y="487"/>
                </a:lnTo>
                <a:lnTo>
                  <a:pt x="6024" y="488"/>
                </a:lnTo>
                <a:lnTo>
                  <a:pt x="6003" y="490"/>
                </a:lnTo>
                <a:lnTo>
                  <a:pt x="5981" y="490"/>
                </a:lnTo>
                <a:lnTo>
                  <a:pt x="5960" y="488"/>
                </a:lnTo>
                <a:lnTo>
                  <a:pt x="5940" y="486"/>
                </a:lnTo>
                <a:lnTo>
                  <a:pt x="5921" y="485"/>
                </a:lnTo>
                <a:lnTo>
                  <a:pt x="5904" y="484"/>
                </a:lnTo>
                <a:lnTo>
                  <a:pt x="5887" y="484"/>
                </a:lnTo>
                <a:lnTo>
                  <a:pt x="5871" y="484"/>
                </a:lnTo>
                <a:lnTo>
                  <a:pt x="5855" y="485"/>
                </a:lnTo>
                <a:lnTo>
                  <a:pt x="5841" y="487"/>
                </a:lnTo>
                <a:lnTo>
                  <a:pt x="5827" y="490"/>
                </a:lnTo>
                <a:lnTo>
                  <a:pt x="5814" y="493"/>
                </a:lnTo>
                <a:lnTo>
                  <a:pt x="5789" y="500"/>
                </a:lnTo>
                <a:lnTo>
                  <a:pt x="5766" y="510"/>
                </a:lnTo>
                <a:lnTo>
                  <a:pt x="5745" y="519"/>
                </a:lnTo>
                <a:lnTo>
                  <a:pt x="5726" y="530"/>
                </a:lnTo>
                <a:lnTo>
                  <a:pt x="5707" y="540"/>
                </a:lnTo>
                <a:lnTo>
                  <a:pt x="5689" y="549"/>
                </a:lnTo>
                <a:lnTo>
                  <a:pt x="5671" y="557"/>
                </a:lnTo>
                <a:lnTo>
                  <a:pt x="5653" y="563"/>
                </a:lnTo>
                <a:lnTo>
                  <a:pt x="5645" y="566"/>
                </a:lnTo>
                <a:lnTo>
                  <a:pt x="5635" y="567"/>
                </a:lnTo>
                <a:lnTo>
                  <a:pt x="5626" y="568"/>
                </a:lnTo>
                <a:lnTo>
                  <a:pt x="5618" y="568"/>
                </a:lnTo>
                <a:lnTo>
                  <a:pt x="5608" y="567"/>
                </a:lnTo>
                <a:lnTo>
                  <a:pt x="5598" y="564"/>
                </a:lnTo>
                <a:lnTo>
                  <a:pt x="5588" y="562"/>
                </a:lnTo>
                <a:lnTo>
                  <a:pt x="5578" y="559"/>
                </a:lnTo>
                <a:lnTo>
                  <a:pt x="5568" y="555"/>
                </a:lnTo>
                <a:lnTo>
                  <a:pt x="5544" y="551"/>
                </a:lnTo>
                <a:lnTo>
                  <a:pt x="5526" y="551"/>
                </a:lnTo>
                <a:lnTo>
                  <a:pt x="5507" y="550"/>
                </a:lnTo>
                <a:lnTo>
                  <a:pt x="5483" y="551"/>
                </a:lnTo>
                <a:lnTo>
                  <a:pt x="5458" y="555"/>
                </a:lnTo>
                <a:lnTo>
                  <a:pt x="5431" y="561"/>
                </a:lnTo>
                <a:lnTo>
                  <a:pt x="5401" y="568"/>
                </a:lnTo>
                <a:lnTo>
                  <a:pt x="5386" y="574"/>
                </a:lnTo>
                <a:lnTo>
                  <a:pt x="5370" y="580"/>
                </a:lnTo>
                <a:lnTo>
                  <a:pt x="5354" y="586"/>
                </a:lnTo>
                <a:lnTo>
                  <a:pt x="5337" y="594"/>
                </a:lnTo>
                <a:lnTo>
                  <a:pt x="5319" y="603"/>
                </a:lnTo>
                <a:lnTo>
                  <a:pt x="5303" y="612"/>
                </a:lnTo>
                <a:lnTo>
                  <a:pt x="5285" y="623"/>
                </a:lnTo>
                <a:lnTo>
                  <a:pt x="5267" y="635"/>
                </a:lnTo>
                <a:lnTo>
                  <a:pt x="5248" y="648"/>
                </a:lnTo>
                <a:lnTo>
                  <a:pt x="5230" y="662"/>
                </a:lnTo>
                <a:lnTo>
                  <a:pt x="5211" y="677"/>
                </a:lnTo>
                <a:lnTo>
                  <a:pt x="5193" y="694"/>
                </a:lnTo>
                <a:lnTo>
                  <a:pt x="5137" y="658"/>
                </a:lnTo>
                <a:lnTo>
                  <a:pt x="5078" y="623"/>
                </a:lnTo>
                <a:lnTo>
                  <a:pt x="5017" y="588"/>
                </a:lnTo>
                <a:lnTo>
                  <a:pt x="4954" y="554"/>
                </a:lnTo>
                <a:lnTo>
                  <a:pt x="4890" y="522"/>
                </a:lnTo>
                <a:lnTo>
                  <a:pt x="4826" y="492"/>
                </a:lnTo>
                <a:lnTo>
                  <a:pt x="4794" y="479"/>
                </a:lnTo>
                <a:lnTo>
                  <a:pt x="4763" y="466"/>
                </a:lnTo>
                <a:lnTo>
                  <a:pt x="4732" y="454"/>
                </a:lnTo>
                <a:lnTo>
                  <a:pt x="4701" y="444"/>
                </a:lnTo>
                <a:close/>
              </a:path>
            </a:pathLst>
          </a:custGeom>
          <a:solidFill>
            <a:srgbClr val="73FEFF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E989A4-39A6-EA3F-E278-FC087C56BBE9}"/>
              </a:ext>
            </a:extLst>
          </p:cNvPr>
          <p:cNvSpPr/>
          <p:nvPr/>
        </p:nvSpPr>
        <p:spPr>
          <a:xfrm>
            <a:off x="6378876" y="3815878"/>
            <a:ext cx="1166626" cy="338554"/>
          </a:xfrm>
          <a:prstGeom prst="rect">
            <a:avLst/>
          </a:prstGeom>
          <a:solidFill>
            <a:srgbClr val="FF5D6D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Kidney</a:t>
            </a:r>
          </a:p>
        </p:txBody>
      </p:sp>
      <p:grpSp>
        <p:nvGrpSpPr>
          <p:cNvPr id="29" name="Group 40">
            <a:extLst>
              <a:ext uri="{FF2B5EF4-FFF2-40B4-BE49-F238E27FC236}">
                <a16:creationId xmlns:a16="http://schemas.microsoft.com/office/drawing/2014/main" id="{98658946-3CEC-AAF2-AA15-EF01AA9830D1}"/>
              </a:ext>
            </a:extLst>
          </p:cNvPr>
          <p:cNvGrpSpPr>
            <a:grpSpLocks/>
          </p:cNvGrpSpPr>
          <p:nvPr/>
        </p:nvGrpSpPr>
        <p:grpSpPr bwMode="auto">
          <a:xfrm>
            <a:off x="2390817" y="3259067"/>
            <a:ext cx="2963613" cy="681611"/>
            <a:chOff x="2056" y="1919"/>
            <a:chExt cx="2191" cy="504"/>
          </a:xfrm>
        </p:grpSpPr>
        <p:sp>
          <p:nvSpPr>
            <p:cNvPr id="30" name="Freeform 41">
              <a:extLst>
                <a:ext uri="{FF2B5EF4-FFF2-40B4-BE49-F238E27FC236}">
                  <a16:creationId xmlns:a16="http://schemas.microsoft.com/office/drawing/2014/main" id="{15EBEC24-103F-B3BF-D8E4-3A1FD5359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1919"/>
              <a:ext cx="1738" cy="504"/>
            </a:xfrm>
            <a:custGeom>
              <a:avLst/>
              <a:gdLst>
                <a:gd name="T0" fmla="*/ 0 w 6878"/>
                <a:gd name="T1" fmla="*/ 0 h 1966"/>
                <a:gd name="T2" fmla="*/ 0 w 6878"/>
                <a:gd name="T3" fmla="*/ 0 h 1966"/>
                <a:gd name="T4" fmla="*/ 0 w 6878"/>
                <a:gd name="T5" fmla="*/ 0 h 1966"/>
                <a:gd name="T6" fmla="*/ 0 w 6878"/>
                <a:gd name="T7" fmla="*/ 0 h 1966"/>
                <a:gd name="T8" fmla="*/ 0 w 6878"/>
                <a:gd name="T9" fmla="*/ 0 h 1966"/>
                <a:gd name="T10" fmla="*/ 0 w 6878"/>
                <a:gd name="T11" fmla="*/ 0 h 1966"/>
                <a:gd name="T12" fmla="*/ 0 w 6878"/>
                <a:gd name="T13" fmla="*/ 0 h 1966"/>
                <a:gd name="T14" fmla="*/ 0 w 6878"/>
                <a:gd name="T15" fmla="*/ 0 h 1966"/>
                <a:gd name="T16" fmla="*/ 0 w 6878"/>
                <a:gd name="T17" fmla="*/ 0 h 1966"/>
                <a:gd name="T18" fmla="*/ 0 w 6878"/>
                <a:gd name="T19" fmla="*/ 0 h 1966"/>
                <a:gd name="T20" fmla="*/ 0 w 6878"/>
                <a:gd name="T21" fmla="*/ 0 h 1966"/>
                <a:gd name="T22" fmla="*/ 0 w 6878"/>
                <a:gd name="T23" fmla="*/ 0 h 1966"/>
                <a:gd name="T24" fmla="*/ 0 w 6878"/>
                <a:gd name="T25" fmla="*/ 0 h 1966"/>
                <a:gd name="T26" fmla="*/ 0 w 6878"/>
                <a:gd name="T27" fmla="*/ 0 h 1966"/>
                <a:gd name="T28" fmla="*/ 0 w 6878"/>
                <a:gd name="T29" fmla="*/ 0 h 1966"/>
                <a:gd name="T30" fmla="*/ 0 w 6878"/>
                <a:gd name="T31" fmla="*/ 0 h 1966"/>
                <a:gd name="T32" fmla="*/ 0 w 6878"/>
                <a:gd name="T33" fmla="*/ 0 h 1966"/>
                <a:gd name="T34" fmla="*/ 0 w 6878"/>
                <a:gd name="T35" fmla="*/ 0 h 1966"/>
                <a:gd name="T36" fmla="*/ 0 w 6878"/>
                <a:gd name="T37" fmla="*/ 0 h 1966"/>
                <a:gd name="T38" fmla="*/ 0 w 6878"/>
                <a:gd name="T39" fmla="*/ 0 h 1966"/>
                <a:gd name="T40" fmla="*/ 0 w 6878"/>
                <a:gd name="T41" fmla="*/ 0 h 1966"/>
                <a:gd name="T42" fmla="*/ 0 w 6878"/>
                <a:gd name="T43" fmla="*/ 0 h 1966"/>
                <a:gd name="T44" fmla="*/ 0 w 6878"/>
                <a:gd name="T45" fmla="*/ 0 h 1966"/>
                <a:gd name="T46" fmla="*/ 0 w 6878"/>
                <a:gd name="T47" fmla="*/ 0 h 1966"/>
                <a:gd name="T48" fmla="*/ 0 w 6878"/>
                <a:gd name="T49" fmla="*/ 0 h 1966"/>
                <a:gd name="T50" fmla="*/ 0 w 6878"/>
                <a:gd name="T51" fmla="*/ 0 h 1966"/>
                <a:gd name="T52" fmla="*/ 0 w 6878"/>
                <a:gd name="T53" fmla="*/ 0 h 1966"/>
                <a:gd name="T54" fmla="*/ 0 w 6878"/>
                <a:gd name="T55" fmla="*/ 0 h 1966"/>
                <a:gd name="T56" fmla="*/ 0 w 6878"/>
                <a:gd name="T57" fmla="*/ 0 h 1966"/>
                <a:gd name="T58" fmla="*/ 0 w 6878"/>
                <a:gd name="T59" fmla="*/ 0 h 1966"/>
                <a:gd name="T60" fmla="*/ 0 w 6878"/>
                <a:gd name="T61" fmla="*/ 0 h 1966"/>
                <a:gd name="T62" fmla="*/ 0 w 6878"/>
                <a:gd name="T63" fmla="*/ 0 h 1966"/>
                <a:gd name="T64" fmla="*/ 0 w 6878"/>
                <a:gd name="T65" fmla="*/ 0 h 1966"/>
                <a:gd name="T66" fmla="*/ 0 w 6878"/>
                <a:gd name="T67" fmla="*/ 0 h 1966"/>
                <a:gd name="T68" fmla="*/ 0 w 6878"/>
                <a:gd name="T69" fmla="*/ 0 h 1966"/>
                <a:gd name="T70" fmla="*/ 0 w 6878"/>
                <a:gd name="T71" fmla="*/ 0 h 1966"/>
                <a:gd name="T72" fmla="*/ 0 w 6878"/>
                <a:gd name="T73" fmla="*/ 0 h 1966"/>
                <a:gd name="T74" fmla="*/ 0 w 6878"/>
                <a:gd name="T75" fmla="*/ 0 h 1966"/>
                <a:gd name="T76" fmla="*/ 0 w 6878"/>
                <a:gd name="T77" fmla="*/ 0 h 1966"/>
                <a:gd name="T78" fmla="*/ 0 w 6878"/>
                <a:gd name="T79" fmla="*/ 0 h 1966"/>
                <a:gd name="T80" fmla="*/ 0 w 6878"/>
                <a:gd name="T81" fmla="*/ 0 h 1966"/>
                <a:gd name="T82" fmla="*/ 0 w 6878"/>
                <a:gd name="T83" fmla="*/ 0 h 1966"/>
                <a:gd name="T84" fmla="*/ 0 w 6878"/>
                <a:gd name="T85" fmla="*/ 0 h 19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78"/>
                <a:gd name="T130" fmla="*/ 0 h 1966"/>
                <a:gd name="T131" fmla="*/ 6878 w 6878"/>
                <a:gd name="T132" fmla="*/ 1966 h 19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78" h="1966">
                  <a:moveTo>
                    <a:pt x="3438" y="1966"/>
                  </a:moveTo>
                  <a:lnTo>
                    <a:pt x="3615" y="1964"/>
                  </a:lnTo>
                  <a:lnTo>
                    <a:pt x="3789" y="1961"/>
                  </a:lnTo>
                  <a:lnTo>
                    <a:pt x="3961" y="1954"/>
                  </a:lnTo>
                  <a:lnTo>
                    <a:pt x="4130" y="1945"/>
                  </a:lnTo>
                  <a:lnTo>
                    <a:pt x="4296" y="1935"/>
                  </a:lnTo>
                  <a:lnTo>
                    <a:pt x="4459" y="1922"/>
                  </a:lnTo>
                  <a:lnTo>
                    <a:pt x="4618" y="1906"/>
                  </a:lnTo>
                  <a:lnTo>
                    <a:pt x="4775" y="1888"/>
                  </a:lnTo>
                  <a:lnTo>
                    <a:pt x="4927" y="1868"/>
                  </a:lnTo>
                  <a:lnTo>
                    <a:pt x="5075" y="1847"/>
                  </a:lnTo>
                  <a:lnTo>
                    <a:pt x="5220" y="1823"/>
                  </a:lnTo>
                  <a:lnTo>
                    <a:pt x="5359" y="1797"/>
                  </a:lnTo>
                  <a:lnTo>
                    <a:pt x="5494" y="1769"/>
                  </a:lnTo>
                  <a:lnTo>
                    <a:pt x="5624" y="1741"/>
                  </a:lnTo>
                  <a:lnTo>
                    <a:pt x="5749" y="1710"/>
                  </a:lnTo>
                  <a:lnTo>
                    <a:pt x="5869" y="1677"/>
                  </a:lnTo>
                  <a:lnTo>
                    <a:pt x="5981" y="1644"/>
                  </a:lnTo>
                  <a:lnTo>
                    <a:pt x="6091" y="1608"/>
                  </a:lnTo>
                  <a:lnTo>
                    <a:pt x="6193" y="1570"/>
                  </a:lnTo>
                  <a:lnTo>
                    <a:pt x="6288" y="1532"/>
                  </a:lnTo>
                  <a:lnTo>
                    <a:pt x="6378" y="1491"/>
                  </a:lnTo>
                  <a:lnTo>
                    <a:pt x="6462" y="1451"/>
                  </a:lnTo>
                  <a:lnTo>
                    <a:pt x="6538" y="1408"/>
                  </a:lnTo>
                  <a:lnTo>
                    <a:pt x="6607" y="1364"/>
                  </a:lnTo>
                  <a:lnTo>
                    <a:pt x="6668" y="1320"/>
                  </a:lnTo>
                  <a:lnTo>
                    <a:pt x="6722" y="1274"/>
                  </a:lnTo>
                  <a:lnTo>
                    <a:pt x="6768" y="1228"/>
                  </a:lnTo>
                  <a:lnTo>
                    <a:pt x="6807" y="1180"/>
                  </a:lnTo>
                  <a:lnTo>
                    <a:pt x="6837" y="1133"/>
                  </a:lnTo>
                  <a:lnTo>
                    <a:pt x="6860" y="1083"/>
                  </a:lnTo>
                  <a:lnTo>
                    <a:pt x="6873" y="1033"/>
                  </a:lnTo>
                  <a:lnTo>
                    <a:pt x="6878" y="983"/>
                  </a:lnTo>
                  <a:lnTo>
                    <a:pt x="6873" y="932"/>
                  </a:lnTo>
                  <a:lnTo>
                    <a:pt x="6860" y="883"/>
                  </a:lnTo>
                  <a:lnTo>
                    <a:pt x="6837" y="833"/>
                  </a:lnTo>
                  <a:lnTo>
                    <a:pt x="6807" y="786"/>
                  </a:lnTo>
                  <a:lnTo>
                    <a:pt x="6768" y="738"/>
                  </a:lnTo>
                  <a:lnTo>
                    <a:pt x="6722" y="690"/>
                  </a:lnTo>
                  <a:lnTo>
                    <a:pt x="6668" y="645"/>
                  </a:lnTo>
                  <a:lnTo>
                    <a:pt x="6607" y="601"/>
                  </a:lnTo>
                  <a:lnTo>
                    <a:pt x="6538" y="557"/>
                  </a:lnTo>
                  <a:lnTo>
                    <a:pt x="6462" y="515"/>
                  </a:lnTo>
                  <a:lnTo>
                    <a:pt x="6378" y="474"/>
                  </a:lnTo>
                  <a:lnTo>
                    <a:pt x="6288" y="434"/>
                  </a:lnTo>
                  <a:lnTo>
                    <a:pt x="6193" y="396"/>
                  </a:lnTo>
                  <a:lnTo>
                    <a:pt x="6091" y="358"/>
                  </a:lnTo>
                  <a:lnTo>
                    <a:pt x="5981" y="322"/>
                  </a:lnTo>
                  <a:lnTo>
                    <a:pt x="5869" y="289"/>
                  </a:lnTo>
                  <a:lnTo>
                    <a:pt x="5749" y="256"/>
                  </a:lnTo>
                  <a:lnTo>
                    <a:pt x="5624" y="225"/>
                  </a:lnTo>
                  <a:lnTo>
                    <a:pt x="5494" y="196"/>
                  </a:lnTo>
                  <a:lnTo>
                    <a:pt x="5359" y="168"/>
                  </a:lnTo>
                  <a:lnTo>
                    <a:pt x="5220" y="143"/>
                  </a:lnTo>
                  <a:lnTo>
                    <a:pt x="5075" y="119"/>
                  </a:lnTo>
                  <a:lnTo>
                    <a:pt x="4927" y="98"/>
                  </a:lnTo>
                  <a:lnTo>
                    <a:pt x="4775" y="77"/>
                  </a:lnTo>
                  <a:lnTo>
                    <a:pt x="4618" y="60"/>
                  </a:lnTo>
                  <a:lnTo>
                    <a:pt x="4459" y="44"/>
                  </a:lnTo>
                  <a:lnTo>
                    <a:pt x="4296" y="31"/>
                  </a:lnTo>
                  <a:lnTo>
                    <a:pt x="4130" y="20"/>
                  </a:lnTo>
                  <a:lnTo>
                    <a:pt x="3961" y="11"/>
                  </a:lnTo>
                  <a:lnTo>
                    <a:pt x="3789" y="5"/>
                  </a:lnTo>
                  <a:lnTo>
                    <a:pt x="3615" y="1"/>
                  </a:lnTo>
                  <a:lnTo>
                    <a:pt x="3438" y="0"/>
                  </a:lnTo>
                  <a:lnTo>
                    <a:pt x="3262" y="1"/>
                  </a:lnTo>
                  <a:lnTo>
                    <a:pt x="3088" y="5"/>
                  </a:lnTo>
                  <a:lnTo>
                    <a:pt x="2917" y="11"/>
                  </a:lnTo>
                  <a:lnTo>
                    <a:pt x="2747" y="20"/>
                  </a:lnTo>
                  <a:lnTo>
                    <a:pt x="2582" y="31"/>
                  </a:lnTo>
                  <a:lnTo>
                    <a:pt x="2418" y="44"/>
                  </a:lnTo>
                  <a:lnTo>
                    <a:pt x="2258" y="60"/>
                  </a:lnTo>
                  <a:lnTo>
                    <a:pt x="2103" y="77"/>
                  </a:lnTo>
                  <a:lnTo>
                    <a:pt x="1951" y="98"/>
                  </a:lnTo>
                  <a:lnTo>
                    <a:pt x="1802" y="119"/>
                  </a:lnTo>
                  <a:lnTo>
                    <a:pt x="1658" y="143"/>
                  </a:lnTo>
                  <a:lnTo>
                    <a:pt x="1518" y="168"/>
                  </a:lnTo>
                  <a:lnTo>
                    <a:pt x="1384" y="196"/>
                  </a:lnTo>
                  <a:lnTo>
                    <a:pt x="1254" y="225"/>
                  </a:lnTo>
                  <a:lnTo>
                    <a:pt x="1128" y="256"/>
                  </a:lnTo>
                  <a:lnTo>
                    <a:pt x="1009" y="289"/>
                  </a:lnTo>
                  <a:lnTo>
                    <a:pt x="895" y="322"/>
                  </a:lnTo>
                  <a:lnTo>
                    <a:pt x="787" y="358"/>
                  </a:lnTo>
                  <a:lnTo>
                    <a:pt x="685" y="396"/>
                  </a:lnTo>
                  <a:lnTo>
                    <a:pt x="589" y="434"/>
                  </a:lnTo>
                  <a:lnTo>
                    <a:pt x="499" y="474"/>
                  </a:lnTo>
                  <a:lnTo>
                    <a:pt x="416" y="515"/>
                  </a:lnTo>
                  <a:lnTo>
                    <a:pt x="340" y="557"/>
                  </a:lnTo>
                  <a:lnTo>
                    <a:pt x="271" y="601"/>
                  </a:lnTo>
                  <a:lnTo>
                    <a:pt x="210" y="645"/>
                  </a:lnTo>
                  <a:lnTo>
                    <a:pt x="155" y="690"/>
                  </a:lnTo>
                  <a:lnTo>
                    <a:pt x="109" y="738"/>
                  </a:lnTo>
                  <a:lnTo>
                    <a:pt x="70" y="786"/>
                  </a:lnTo>
                  <a:lnTo>
                    <a:pt x="40" y="833"/>
                  </a:lnTo>
                  <a:lnTo>
                    <a:pt x="18" y="883"/>
                  </a:lnTo>
                  <a:lnTo>
                    <a:pt x="5" y="932"/>
                  </a:lnTo>
                  <a:lnTo>
                    <a:pt x="0" y="983"/>
                  </a:lnTo>
                  <a:lnTo>
                    <a:pt x="5" y="1033"/>
                  </a:lnTo>
                  <a:lnTo>
                    <a:pt x="18" y="1083"/>
                  </a:lnTo>
                  <a:lnTo>
                    <a:pt x="40" y="1133"/>
                  </a:lnTo>
                  <a:lnTo>
                    <a:pt x="70" y="1180"/>
                  </a:lnTo>
                  <a:lnTo>
                    <a:pt x="109" y="1228"/>
                  </a:lnTo>
                  <a:lnTo>
                    <a:pt x="155" y="1274"/>
                  </a:lnTo>
                  <a:lnTo>
                    <a:pt x="210" y="1320"/>
                  </a:lnTo>
                  <a:lnTo>
                    <a:pt x="271" y="1364"/>
                  </a:lnTo>
                  <a:lnTo>
                    <a:pt x="340" y="1408"/>
                  </a:lnTo>
                  <a:lnTo>
                    <a:pt x="416" y="1451"/>
                  </a:lnTo>
                  <a:lnTo>
                    <a:pt x="499" y="1491"/>
                  </a:lnTo>
                  <a:lnTo>
                    <a:pt x="589" y="1532"/>
                  </a:lnTo>
                  <a:lnTo>
                    <a:pt x="685" y="1570"/>
                  </a:lnTo>
                  <a:lnTo>
                    <a:pt x="787" y="1608"/>
                  </a:lnTo>
                  <a:lnTo>
                    <a:pt x="895" y="1644"/>
                  </a:lnTo>
                  <a:lnTo>
                    <a:pt x="1009" y="1677"/>
                  </a:lnTo>
                  <a:lnTo>
                    <a:pt x="1128" y="1710"/>
                  </a:lnTo>
                  <a:lnTo>
                    <a:pt x="1254" y="1741"/>
                  </a:lnTo>
                  <a:lnTo>
                    <a:pt x="1384" y="1769"/>
                  </a:lnTo>
                  <a:lnTo>
                    <a:pt x="1518" y="1797"/>
                  </a:lnTo>
                  <a:lnTo>
                    <a:pt x="1658" y="1823"/>
                  </a:lnTo>
                  <a:lnTo>
                    <a:pt x="1802" y="1847"/>
                  </a:lnTo>
                  <a:lnTo>
                    <a:pt x="1951" y="1868"/>
                  </a:lnTo>
                  <a:lnTo>
                    <a:pt x="2103" y="1888"/>
                  </a:lnTo>
                  <a:lnTo>
                    <a:pt x="2258" y="1906"/>
                  </a:lnTo>
                  <a:lnTo>
                    <a:pt x="2418" y="1922"/>
                  </a:lnTo>
                  <a:lnTo>
                    <a:pt x="2582" y="1935"/>
                  </a:lnTo>
                  <a:lnTo>
                    <a:pt x="2747" y="1945"/>
                  </a:lnTo>
                  <a:lnTo>
                    <a:pt x="2917" y="1954"/>
                  </a:lnTo>
                  <a:lnTo>
                    <a:pt x="3088" y="1961"/>
                  </a:lnTo>
                  <a:lnTo>
                    <a:pt x="3262" y="1964"/>
                  </a:lnTo>
                  <a:lnTo>
                    <a:pt x="3438" y="1966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Rectangle 46">
              <a:extLst>
                <a:ext uri="{FF2B5EF4-FFF2-40B4-BE49-F238E27FC236}">
                  <a16:creationId xmlns:a16="http://schemas.microsoft.com/office/drawing/2014/main" id="{5F4276E4-244D-0608-96C9-A0B76182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" y="2077"/>
              <a:ext cx="2191" cy="2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HYPERGLYCEMIA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43" name="Freeform 52">
            <a:extLst>
              <a:ext uri="{FF2B5EF4-FFF2-40B4-BE49-F238E27FC236}">
                <a16:creationId xmlns:a16="http://schemas.microsoft.com/office/drawing/2014/main" id="{10F27311-EFC5-6767-85E9-FBB26DBF4F08}"/>
              </a:ext>
            </a:extLst>
          </p:cNvPr>
          <p:cNvSpPr>
            <a:spLocks/>
          </p:cNvSpPr>
          <p:nvPr/>
        </p:nvSpPr>
        <p:spPr bwMode="auto">
          <a:xfrm rot="17198013">
            <a:off x="2926508" y="4440318"/>
            <a:ext cx="1250950" cy="430212"/>
          </a:xfrm>
          <a:custGeom>
            <a:avLst/>
            <a:gdLst>
              <a:gd name="T0" fmla="*/ 0 w 924"/>
              <a:gd name="T1" fmla="*/ 2147483646 h 317"/>
              <a:gd name="T2" fmla="*/ 2147483646 w 924"/>
              <a:gd name="T3" fmla="*/ 2147483646 h 317"/>
              <a:gd name="T4" fmla="*/ 2147483646 w 924"/>
              <a:gd name="T5" fmla="*/ 2147483646 h 317"/>
              <a:gd name="T6" fmla="*/ 2147483646 w 924"/>
              <a:gd name="T7" fmla="*/ 2147483646 h 317"/>
              <a:gd name="T8" fmla="*/ 2147483646 w 924"/>
              <a:gd name="T9" fmla="*/ 2147483646 h 317"/>
              <a:gd name="T10" fmla="*/ 2147483646 w 924"/>
              <a:gd name="T11" fmla="*/ 2147483646 h 317"/>
              <a:gd name="T12" fmla="*/ 2147483646 w 924"/>
              <a:gd name="T13" fmla="*/ 2147483646 h 317"/>
              <a:gd name="T14" fmla="*/ 2147483646 w 924"/>
              <a:gd name="T15" fmla="*/ 2147483646 h 317"/>
              <a:gd name="T16" fmla="*/ 2147483646 w 924"/>
              <a:gd name="T17" fmla="*/ 0 h 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4"/>
              <a:gd name="T28" fmla="*/ 0 h 317"/>
              <a:gd name="T29" fmla="*/ 924 w 924"/>
              <a:gd name="T30" fmla="*/ 317 h 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4" h="317">
                <a:moveTo>
                  <a:pt x="0" y="315"/>
                </a:moveTo>
                <a:cubicBezTo>
                  <a:pt x="27" y="305"/>
                  <a:pt x="119" y="259"/>
                  <a:pt x="168" y="259"/>
                </a:cubicBezTo>
                <a:cubicBezTo>
                  <a:pt x="216" y="258"/>
                  <a:pt x="264" y="317"/>
                  <a:pt x="291" y="311"/>
                </a:cubicBezTo>
                <a:cubicBezTo>
                  <a:pt x="317" y="304"/>
                  <a:pt x="295" y="229"/>
                  <a:pt x="330" y="218"/>
                </a:cubicBezTo>
                <a:cubicBezTo>
                  <a:pt x="365" y="206"/>
                  <a:pt x="469" y="253"/>
                  <a:pt x="503" y="241"/>
                </a:cubicBezTo>
                <a:cubicBezTo>
                  <a:pt x="537" y="229"/>
                  <a:pt x="498" y="156"/>
                  <a:pt x="531" y="147"/>
                </a:cubicBezTo>
                <a:cubicBezTo>
                  <a:pt x="564" y="137"/>
                  <a:pt x="669" y="190"/>
                  <a:pt x="703" y="184"/>
                </a:cubicBezTo>
                <a:cubicBezTo>
                  <a:pt x="737" y="178"/>
                  <a:pt x="701" y="142"/>
                  <a:pt x="738" y="111"/>
                </a:cubicBezTo>
                <a:cubicBezTo>
                  <a:pt x="775" y="81"/>
                  <a:pt x="886" y="23"/>
                  <a:pt x="924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pic>
        <p:nvPicPr>
          <p:cNvPr id="16" name="Picture 178" descr="Brain.png">
            <a:extLst>
              <a:ext uri="{FF2B5EF4-FFF2-40B4-BE49-F238E27FC236}">
                <a16:creationId xmlns:a16="http://schemas.microsoft.com/office/drawing/2014/main" id="{5B1F3D12-0CB4-8ABB-1AFC-8230AA2C31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88" y="4644072"/>
            <a:ext cx="1262192" cy="106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B916582-3951-36FA-18BF-E2108B22F146}"/>
              </a:ext>
            </a:extLst>
          </p:cNvPr>
          <p:cNvCxnSpPr>
            <a:cxnSpLocks/>
          </p:cNvCxnSpPr>
          <p:nvPr/>
        </p:nvCxnSpPr>
        <p:spPr>
          <a:xfrm>
            <a:off x="483111" y="1959300"/>
            <a:ext cx="0" cy="270615"/>
          </a:xfrm>
          <a:prstGeom prst="line">
            <a:avLst/>
          </a:prstGeom>
          <a:ln w="603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91467D3-D99D-8FCB-8FED-8F7DF798788F}"/>
              </a:ext>
            </a:extLst>
          </p:cNvPr>
          <p:cNvCxnSpPr>
            <a:cxnSpLocks/>
          </p:cNvCxnSpPr>
          <p:nvPr/>
        </p:nvCxnSpPr>
        <p:spPr>
          <a:xfrm rot="10800000">
            <a:off x="485806" y="2247007"/>
            <a:ext cx="0" cy="270615"/>
          </a:xfrm>
          <a:prstGeom prst="line">
            <a:avLst/>
          </a:prstGeom>
          <a:ln w="603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2FBFFD0-288B-8A27-E610-2DC0BCC0454E}"/>
              </a:ext>
            </a:extLst>
          </p:cNvPr>
          <p:cNvCxnSpPr>
            <a:cxnSpLocks/>
          </p:cNvCxnSpPr>
          <p:nvPr/>
        </p:nvCxnSpPr>
        <p:spPr>
          <a:xfrm rot="10800000">
            <a:off x="182962" y="6146417"/>
            <a:ext cx="0" cy="270615"/>
          </a:xfrm>
          <a:prstGeom prst="line">
            <a:avLst/>
          </a:prstGeom>
          <a:ln w="6032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8E2434A-F755-3A53-7B8C-2B5D60E0739F}"/>
              </a:ext>
            </a:extLst>
          </p:cNvPr>
          <p:cNvCxnSpPr>
            <a:cxnSpLocks/>
          </p:cNvCxnSpPr>
          <p:nvPr/>
        </p:nvCxnSpPr>
        <p:spPr>
          <a:xfrm rot="10800000">
            <a:off x="317477" y="3642064"/>
            <a:ext cx="0" cy="270615"/>
          </a:xfrm>
          <a:prstGeom prst="line">
            <a:avLst/>
          </a:prstGeom>
          <a:ln w="60325">
            <a:solidFill>
              <a:srgbClr val="FF4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16CBAF5-FB9D-B26B-7521-C7F0C5E8DC3A}"/>
              </a:ext>
            </a:extLst>
          </p:cNvPr>
          <p:cNvCxnSpPr>
            <a:cxnSpLocks/>
          </p:cNvCxnSpPr>
          <p:nvPr/>
        </p:nvCxnSpPr>
        <p:spPr>
          <a:xfrm rot="10800000">
            <a:off x="179790" y="4861043"/>
            <a:ext cx="0" cy="270615"/>
          </a:xfrm>
          <a:prstGeom prst="line">
            <a:avLst/>
          </a:prstGeom>
          <a:ln w="6032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82741A-8826-7FFD-9520-07062DC06DE4}"/>
              </a:ext>
            </a:extLst>
          </p:cNvPr>
          <p:cNvCxnSpPr>
            <a:cxnSpLocks/>
          </p:cNvCxnSpPr>
          <p:nvPr/>
        </p:nvCxnSpPr>
        <p:spPr>
          <a:xfrm rot="10800000">
            <a:off x="179789" y="5131658"/>
            <a:ext cx="0" cy="270615"/>
          </a:xfrm>
          <a:prstGeom prst="line">
            <a:avLst/>
          </a:prstGeom>
          <a:ln w="6032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2CA9609-12B5-9D7E-CBBE-9644BFD7C628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83813" y="5417581"/>
            <a:ext cx="0" cy="270615"/>
          </a:xfrm>
          <a:prstGeom prst="line">
            <a:avLst/>
          </a:prstGeom>
          <a:ln w="6032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4A80F6-619B-48D5-15B0-EABE17762848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82963" y="5875802"/>
            <a:ext cx="0" cy="270615"/>
          </a:xfrm>
          <a:prstGeom prst="line">
            <a:avLst/>
          </a:prstGeom>
          <a:ln w="6032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1D8CB58-9891-0B64-5D93-1123D4E28C45}"/>
              </a:ext>
            </a:extLst>
          </p:cNvPr>
          <p:cNvCxnSpPr>
            <a:cxnSpLocks/>
          </p:cNvCxnSpPr>
          <p:nvPr/>
        </p:nvCxnSpPr>
        <p:spPr>
          <a:xfrm rot="10800000">
            <a:off x="179788" y="6583088"/>
            <a:ext cx="0" cy="270615"/>
          </a:xfrm>
          <a:prstGeom prst="line">
            <a:avLst/>
          </a:prstGeom>
          <a:ln w="6032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C9612AB-1606-FBE1-4C5E-8E9BF542993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070254" y="1578346"/>
            <a:ext cx="0" cy="270615"/>
          </a:xfrm>
          <a:prstGeom prst="line">
            <a:avLst/>
          </a:prstGeom>
          <a:ln w="60325">
            <a:solidFill>
              <a:srgbClr val="FF95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F8FF134-74B0-4696-0B7A-C06E4508764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070254" y="1863079"/>
            <a:ext cx="0" cy="270615"/>
          </a:xfrm>
          <a:prstGeom prst="line">
            <a:avLst/>
          </a:prstGeom>
          <a:ln w="60325">
            <a:solidFill>
              <a:srgbClr val="FF95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C7174A-6202-3D85-E28A-F3F78CB612B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581804" y="1905941"/>
            <a:ext cx="0" cy="270615"/>
          </a:xfrm>
          <a:prstGeom prst="line">
            <a:avLst/>
          </a:prstGeom>
          <a:ln w="6032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224F9C0-89DC-2294-EE0B-01321832507A}"/>
              </a:ext>
            </a:extLst>
          </p:cNvPr>
          <p:cNvCxnSpPr>
            <a:cxnSpLocks/>
          </p:cNvCxnSpPr>
          <p:nvPr/>
        </p:nvCxnSpPr>
        <p:spPr>
          <a:xfrm rot="10800000" flipH="1">
            <a:off x="6581804" y="2145269"/>
            <a:ext cx="0" cy="270615"/>
          </a:xfrm>
          <a:prstGeom prst="line">
            <a:avLst/>
          </a:prstGeom>
          <a:ln w="6032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AAD5505-04A1-A808-BEED-CD3291154C51}"/>
              </a:ext>
            </a:extLst>
          </p:cNvPr>
          <p:cNvCxnSpPr>
            <a:cxnSpLocks/>
          </p:cNvCxnSpPr>
          <p:nvPr/>
        </p:nvCxnSpPr>
        <p:spPr>
          <a:xfrm rot="10800000" flipH="1">
            <a:off x="6581804" y="2415884"/>
            <a:ext cx="0" cy="270615"/>
          </a:xfrm>
          <a:prstGeom prst="line">
            <a:avLst/>
          </a:prstGeom>
          <a:ln w="6032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273BDF9-26AC-1019-8B5B-27267E82644D}"/>
              </a:ext>
            </a:extLst>
          </p:cNvPr>
          <p:cNvCxnSpPr>
            <a:cxnSpLocks/>
          </p:cNvCxnSpPr>
          <p:nvPr/>
        </p:nvCxnSpPr>
        <p:spPr>
          <a:xfrm rot="10800000" flipH="1">
            <a:off x="6581804" y="2835217"/>
            <a:ext cx="0" cy="270615"/>
          </a:xfrm>
          <a:prstGeom prst="line">
            <a:avLst/>
          </a:prstGeom>
          <a:ln w="6032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58626CA-083A-4EBA-63E2-B3ED907640BA}"/>
              </a:ext>
            </a:extLst>
          </p:cNvPr>
          <p:cNvCxnSpPr>
            <a:cxnSpLocks/>
          </p:cNvCxnSpPr>
          <p:nvPr/>
        </p:nvCxnSpPr>
        <p:spPr>
          <a:xfrm rot="10800000" flipH="1">
            <a:off x="6581804" y="3293692"/>
            <a:ext cx="0" cy="270615"/>
          </a:xfrm>
          <a:prstGeom prst="line">
            <a:avLst/>
          </a:prstGeom>
          <a:ln w="6032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9701C47-7C38-2307-2411-4212C4DDA0C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106429" y="5391125"/>
            <a:ext cx="0" cy="270615"/>
          </a:xfrm>
          <a:prstGeom prst="line">
            <a:avLst/>
          </a:prstGeom>
          <a:ln w="60325">
            <a:solidFill>
              <a:srgbClr val="B27D4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BD01AF8-958C-3DFC-E050-0BE693162604}"/>
              </a:ext>
            </a:extLst>
          </p:cNvPr>
          <p:cNvCxnSpPr>
            <a:cxnSpLocks/>
          </p:cNvCxnSpPr>
          <p:nvPr/>
        </p:nvCxnSpPr>
        <p:spPr>
          <a:xfrm rot="10800000" flipH="1">
            <a:off x="6106428" y="5859967"/>
            <a:ext cx="0" cy="270615"/>
          </a:xfrm>
          <a:prstGeom prst="line">
            <a:avLst/>
          </a:prstGeom>
          <a:ln w="60325">
            <a:solidFill>
              <a:srgbClr val="B27D4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200" name="Straight Connector 515199">
            <a:extLst>
              <a:ext uri="{FF2B5EF4-FFF2-40B4-BE49-F238E27FC236}">
                <a16:creationId xmlns:a16="http://schemas.microsoft.com/office/drawing/2014/main" id="{E468A8DB-08E7-40D7-93CB-2C8CB18E6CEF}"/>
              </a:ext>
            </a:extLst>
          </p:cNvPr>
          <p:cNvCxnSpPr>
            <a:cxnSpLocks/>
          </p:cNvCxnSpPr>
          <p:nvPr/>
        </p:nvCxnSpPr>
        <p:spPr>
          <a:xfrm>
            <a:off x="6106427" y="5661741"/>
            <a:ext cx="0" cy="220577"/>
          </a:xfrm>
          <a:prstGeom prst="line">
            <a:avLst/>
          </a:prstGeom>
          <a:ln w="60325">
            <a:solidFill>
              <a:srgbClr val="B27D4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202" name="Straight Connector 515201">
            <a:extLst>
              <a:ext uri="{FF2B5EF4-FFF2-40B4-BE49-F238E27FC236}">
                <a16:creationId xmlns:a16="http://schemas.microsoft.com/office/drawing/2014/main" id="{A21DD073-CCF7-8EB0-00A5-BADAE68F9757}"/>
              </a:ext>
            </a:extLst>
          </p:cNvPr>
          <p:cNvCxnSpPr>
            <a:cxnSpLocks/>
          </p:cNvCxnSpPr>
          <p:nvPr/>
        </p:nvCxnSpPr>
        <p:spPr>
          <a:xfrm rot="10800000" flipH="1">
            <a:off x="6115528" y="6123014"/>
            <a:ext cx="0" cy="270615"/>
          </a:xfrm>
          <a:prstGeom prst="line">
            <a:avLst/>
          </a:prstGeom>
          <a:ln w="60325">
            <a:solidFill>
              <a:srgbClr val="B27D4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5435682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1704BA4-A840-0481-68F5-0519B6327E60}"/>
              </a:ext>
            </a:extLst>
          </p:cNvPr>
          <p:cNvSpPr/>
          <p:nvPr/>
        </p:nvSpPr>
        <p:spPr>
          <a:xfrm>
            <a:off x="6601423" y="1420015"/>
            <a:ext cx="1103659" cy="4001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B05573-868F-3B5F-2CA5-79541F162276}"/>
              </a:ext>
            </a:extLst>
          </p:cNvPr>
          <p:cNvSpPr/>
          <p:nvPr/>
        </p:nvSpPr>
        <p:spPr>
          <a:xfrm>
            <a:off x="7800120" y="1420015"/>
            <a:ext cx="1103659" cy="4001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321536E-7EC0-2E95-9283-B1F7F0A966BA}"/>
              </a:ext>
            </a:extLst>
          </p:cNvPr>
          <p:cNvGraphicFramePr>
            <a:graphicFrameLocks/>
          </p:cNvGraphicFramePr>
          <p:nvPr/>
        </p:nvGraphicFramePr>
        <p:xfrm>
          <a:off x="123761" y="1273065"/>
          <a:ext cx="7396748" cy="431186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396748">
                  <a:extLst>
                    <a:ext uri="{9D8B030D-6E8A-4147-A177-3AD203B41FA5}">
                      <a16:colId xmlns:a16="http://schemas.microsoft.com/office/drawing/2014/main" val="2197363433"/>
                    </a:ext>
                  </a:extLst>
                </a:gridCol>
              </a:tblGrid>
              <a:tr h="995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0" spc="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498123"/>
                  </a:ext>
                </a:extLst>
              </a:tr>
              <a:tr h="82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≥2 Anti-hyperglycemic + ≥2 </a:t>
                      </a:r>
                      <a:br>
                        <a:rPr lang="en-US" sz="1900" b="1" i="0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900" b="1" i="0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anti-hypertension medications</a:t>
                      </a:r>
                      <a:endParaRPr lang="en-US" sz="1900" b="1" i="0" kern="1200" spc="5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064192"/>
                  </a:ext>
                </a:extLst>
              </a:tr>
              <a:tr h="82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spc="5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≥2 Anti-hyperglycemic medications </a:t>
                      </a:r>
                      <a:br>
                        <a:rPr lang="en-US" sz="1900" b="1" i="0" spc="5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900" b="1" i="0" spc="5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≥1 micro-/macrovascular </a:t>
                      </a:r>
                      <a:br>
                        <a:rPr lang="en-US" sz="1900" b="1" i="0" spc="5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900" b="1" i="0" spc="5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complication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441332"/>
                  </a:ext>
                </a:extLst>
              </a:tr>
              <a:tr h="82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kern="1200" spc="50" dirty="0">
                          <a:solidFill>
                            <a:srgbClr val="FF9A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≥3 </a:t>
                      </a:r>
                      <a:r>
                        <a:rPr lang="en-US" sz="1900" b="1" i="0" spc="50" dirty="0">
                          <a:solidFill>
                            <a:srgbClr val="FF9A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Anti-hyperglycemic medications</a:t>
                      </a:r>
                      <a:endParaRPr lang="en-US" sz="1900" b="1" i="0" kern="1200" spc="50" dirty="0">
                        <a:solidFill>
                          <a:srgbClr val="FF9A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408236"/>
                  </a:ext>
                </a:extLst>
              </a:tr>
              <a:tr h="82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spc="50" dirty="0">
                          <a:solidFill>
                            <a:srgbClr val="73FE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 + any other anti-</a:t>
                      </a:r>
                      <a:br>
                        <a:rPr lang="en-US" sz="1900" b="1" i="0" spc="50" dirty="0">
                          <a:solidFill>
                            <a:srgbClr val="73FE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900" b="1" i="0" spc="50" dirty="0">
                          <a:solidFill>
                            <a:srgbClr val="73FE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hyperglycemic medications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95942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65DDB85-7770-105B-73A4-C08A224C7A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899" y="110248"/>
            <a:ext cx="8572500" cy="1082369"/>
          </a:xfrm>
          <a:solidFill>
            <a:srgbClr val="FFC000"/>
          </a:solidFill>
        </p:spPr>
        <p:txBody>
          <a:bodyPr/>
          <a:lstStyle/>
          <a:p>
            <a:r>
              <a:rPr lang="en-US" sz="2133" dirty="0"/>
              <a:t>HIGHER LIKELIHOOD OF HYPERCORTISOLISM IN THOSE WITH HYPERGLYCEMIA PLUS HYPERTENSION </a:t>
            </a:r>
            <a:br>
              <a:rPr lang="en-US" sz="2133" dirty="0"/>
            </a:br>
            <a:r>
              <a:rPr lang="en-US" sz="2133" dirty="0"/>
              <a:t>OR MICRO-/MACROVASCULAR COMPLICATIONS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EC51F2-C2FB-19AB-435F-2FB2D058A946}"/>
              </a:ext>
            </a:extLst>
          </p:cNvPr>
          <p:cNvCxnSpPr>
            <a:cxnSpLocks/>
          </p:cNvCxnSpPr>
          <p:nvPr/>
        </p:nvCxnSpPr>
        <p:spPr>
          <a:xfrm flipH="1">
            <a:off x="3780593" y="6043512"/>
            <a:ext cx="81961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C434D1-399A-E7D4-3CC5-4A7A90373E45}"/>
              </a:ext>
            </a:extLst>
          </p:cNvPr>
          <p:cNvCxnSpPr>
            <a:cxnSpLocks/>
          </p:cNvCxnSpPr>
          <p:nvPr/>
        </p:nvCxnSpPr>
        <p:spPr>
          <a:xfrm>
            <a:off x="4714507" y="6043512"/>
            <a:ext cx="137160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4D0604-0A45-8274-8550-34BD91AB0B91}"/>
              </a:ext>
            </a:extLst>
          </p:cNvPr>
          <p:cNvSpPr txBox="1"/>
          <p:nvPr/>
        </p:nvSpPr>
        <p:spPr>
          <a:xfrm>
            <a:off x="2492820" y="5831679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sz="16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odds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1000A-CF9D-B0E7-0E3E-7F83D5FC989D}"/>
              </a:ext>
            </a:extLst>
          </p:cNvPr>
          <p:cNvSpPr txBox="1"/>
          <p:nvPr/>
        </p:nvSpPr>
        <p:spPr>
          <a:xfrm>
            <a:off x="5994777" y="5831675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sz="16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odds </a:t>
            </a:r>
            <a:br>
              <a:rPr lang="en-US" sz="16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6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hypercortisolism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ED7C77-B9D1-BC59-AAFD-27356A493460}"/>
              </a:ext>
            </a:extLst>
          </p:cNvPr>
          <p:cNvGrpSpPr/>
          <p:nvPr/>
        </p:nvGrpSpPr>
        <p:grpSpPr>
          <a:xfrm>
            <a:off x="4950147" y="3471763"/>
            <a:ext cx="1227964" cy="203181"/>
            <a:chOff x="2873827" y="4225376"/>
            <a:chExt cx="2599969" cy="8937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A062B5-92F9-2D87-C12C-91C489C1744E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45DF23-34B2-794A-85FB-3EEC50607323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3D0227-AEA8-63AB-57DF-7EC0ECD070D4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0FE925-3846-54EC-78EF-9C4CA33A0A73}"/>
              </a:ext>
            </a:extLst>
          </p:cNvPr>
          <p:cNvGrpSpPr/>
          <p:nvPr/>
        </p:nvGrpSpPr>
        <p:grpSpPr>
          <a:xfrm>
            <a:off x="4294518" y="5026831"/>
            <a:ext cx="765605" cy="143003"/>
            <a:chOff x="2873827" y="4225376"/>
            <a:chExt cx="2599969" cy="8937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BAACFE8-6E8A-E1E2-D161-A54D462CC212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rgbClr val="73FE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8C7711-BBAA-2B93-526C-42CCB8DE01F5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rgbClr val="73FE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7E9F1C7-331C-0DE4-2510-9C8AB8AC94CF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rgbClr val="73FE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36D61E-F24E-34DA-9617-E620A3E57362}"/>
              </a:ext>
            </a:extLst>
          </p:cNvPr>
          <p:cNvCxnSpPr>
            <a:cxnSpLocks/>
          </p:cNvCxnSpPr>
          <p:nvPr/>
        </p:nvCxnSpPr>
        <p:spPr>
          <a:xfrm>
            <a:off x="3392860" y="5518484"/>
            <a:ext cx="31993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C98FB03-FD1A-0FB5-1354-3B9DB208A5CC}"/>
              </a:ext>
            </a:extLst>
          </p:cNvPr>
          <p:cNvSpPr txBox="1"/>
          <p:nvPr/>
        </p:nvSpPr>
        <p:spPr>
          <a:xfrm>
            <a:off x="3190465" y="54429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75F84D-7387-1BB5-F39B-C3EE110A6E0A}"/>
              </a:ext>
            </a:extLst>
          </p:cNvPr>
          <p:cNvSpPr txBox="1"/>
          <p:nvPr/>
        </p:nvSpPr>
        <p:spPr>
          <a:xfrm>
            <a:off x="3752041" y="547090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16AFC8-7990-2DC4-B073-E107606C49B0}"/>
              </a:ext>
            </a:extLst>
          </p:cNvPr>
          <p:cNvSpPr txBox="1"/>
          <p:nvPr/>
        </p:nvSpPr>
        <p:spPr>
          <a:xfrm>
            <a:off x="4393034" y="54656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1E6B70-0AE0-48B8-7717-0F23EB683CD6}"/>
              </a:ext>
            </a:extLst>
          </p:cNvPr>
          <p:cNvSpPr txBox="1"/>
          <p:nvPr/>
        </p:nvSpPr>
        <p:spPr>
          <a:xfrm>
            <a:off x="5026245" y="54884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04939-97B9-AD30-38C4-38ECDD6FEB0A}"/>
              </a:ext>
            </a:extLst>
          </p:cNvPr>
          <p:cNvSpPr txBox="1"/>
          <p:nvPr/>
        </p:nvSpPr>
        <p:spPr>
          <a:xfrm>
            <a:off x="5678102" y="54774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73882F-4457-1E6C-7307-7EB50ED25A1F}"/>
              </a:ext>
            </a:extLst>
          </p:cNvPr>
          <p:cNvSpPr txBox="1"/>
          <p:nvPr/>
        </p:nvSpPr>
        <p:spPr>
          <a:xfrm>
            <a:off x="6283682" y="54884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AF62E0-4407-8287-6205-7086A425D925}"/>
              </a:ext>
            </a:extLst>
          </p:cNvPr>
          <p:cNvSpPr/>
          <p:nvPr/>
        </p:nvSpPr>
        <p:spPr>
          <a:xfrm>
            <a:off x="5379085" y="3448365"/>
            <a:ext cx="243840" cy="243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E9755FF-DB06-028C-FF2D-65E46A7BF92E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4645668" y="2539232"/>
            <a:ext cx="30776" cy="2926440"/>
          </a:xfrm>
          <a:prstGeom prst="line">
            <a:avLst/>
          </a:prstGeom>
          <a:ln w="412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8035161D-C1A7-A559-75D0-39CDC0D8A7D3}"/>
              </a:ext>
            </a:extLst>
          </p:cNvPr>
          <p:cNvGraphicFramePr>
            <a:graphicFrameLocks noGrp="1"/>
          </p:cNvGraphicFramePr>
          <p:nvPr/>
        </p:nvGraphicFramePr>
        <p:xfrm>
          <a:off x="6602770" y="1147793"/>
          <a:ext cx="2439354" cy="431186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01643">
                  <a:extLst>
                    <a:ext uri="{9D8B030D-6E8A-4147-A177-3AD203B41FA5}">
                      <a16:colId xmlns:a16="http://schemas.microsoft.com/office/drawing/2014/main" val="2135572470"/>
                    </a:ext>
                  </a:extLst>
                </a:gridCol>
                <a:gridCol w="1337711">
                  <a:extLst>
                    <a:ext uri="{9D8B030D-6E8A-4147-A177-3AD203B41FA5}">
                      <a16:colId xmlns:a16="http://schemas.microsoft.com/office/drawing/2014/main" val="1384455973"/>
                    </a:ext>
                  </a:extLst>
                </a:gridCol>
              </a:tblGrid>
              <a:tr h="995593"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kern="1200" spc="5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Odds ratio</a:t>
                      </a:r>
                      <a:endParaRPr lang="en-US" sz="1500" b="1" i="0" kern="1200" spc="5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1" marR="34291" marT="20575" marB="2057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kern="1200" spc="5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CI</a:t>
                      </a:r>
                      <a:endParaRPr lang="en-US" sz="1500" b="1" i="0" kern="1200" spc="5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1" marR="34291" marT="20575" marB="205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39596"/>
                  </a:ext>
                </a:extLst>
              </a:tr>
              <a:tr h="829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spc="5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kern="100" spc="5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1.4, 2.49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78318"/>
                  </a:ext>
                </a:extLst>
              </a:tr>
              <a:tr h="829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spc="5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kern="100" spc="5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1.24, 2.20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666771"/>
                  </a:ext>
                </a:extLst>
              </a:tr>
              <a:tr h="82906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700" b="1" i="0" u="none" strike="noStrike" spc="50" dirty="0">
                          <a:solidFill>
                            <a:srgbClr val="FF9A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kern="100" spc="50" dirty="0">
                          <a:solidFill>
                            <a:srgbClr val="FF9A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0.984, 1.85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292012"/>
                  </a:ext>
                </a:extLst>
              </a:tr>
              <a:tr h="829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spc="50" dirty="0">
                          <a:solidFill>
                            <a:srgbClr val="73FE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kern="100" spc="50" dirty="0">
                          <a:solidFill>
                            <a:srgbClr val="73FE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0.696, 1.28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531322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DD0D9D73-C036-24D0-CF3A-ED75DE1745A0}"/>
              </a:ext>
            </a:extLst>
          </p:cNvPr>
          <p:cNvSpPr/>
          <p:nvPr/>
        </p:nvSpPr>
        <p:spPr>
          <a:xfrm>
            <a:off x="4470671" y="4965833"/>
            <a:ext cx="243840" cy="243840"/>
          </a:xfrm>
          <a:prstGeom prst="rect">
            <a:avLst/>
          </a:prstGeom>
          <a:solidFill>
            <a:srgbClr val="73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F01DD7-1341-697C-75D7-ECFAF61DA022}"/>
              </a:ext>
            </a:extLst>
          </p:cNvPr>
          <p:cNvGrpSpPr/>
          <p:nvPr/>
        </p:nvGrpSpPr>
        <p:grpSpPr>
          <a:xfrm>
            <a:off x="5215982" y="2473563"/>
            <a:ext cx="1384204" cy="203181"/>
            <a:chOff x="2873827" y="4225376"/>
            <a:chExt cx="2599969" cy="8937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C69046-B341-83FE-3850-6C447DC832C0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08739E3-08FD-C85A-FFB1-0C8FEC5C712E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85EA5D8-B127-DBD4-6D0F-6D78B56070F2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59EE60-105E-4D68-F8E0-EF16E2E2A504}"/>
              </a:ext>
            </a:extLst>
          </p:cNvPr>
          <p:cNvGrpSpPr/>
          <p:nvPr/>
        </p:nvGrpSpPr>
        <p:grpSpPr>
          <a:xfrm>
            <a:off x="4678538" y="4253564"/>
            <a:ext cx="1078293" cy="186120"/>
            <a:chOff x="2873827" y="4225376"/>
            <a:chExt cx="2599969" cy="8937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F60DAC9-A283-3A89-9DED-A09C3C69F8F0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rgbClr val="FF9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B7CF55-3345-D201-B9EA-51A0115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rgbClr val="FF9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43FF218-2232-5844-F6FA-3D5244F18EDE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rgbClr val="FF9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E460CE2-D543-63DA-5B64-919B4D06E784}"/>
              </a:ext>
            </a:extLst>
          </p:cNvPr>
          <p:cNvSpPr/>
          <p:nvPr/>
        </p:nvSpPr>
        <p:spPr>
          <a:xfrm>
            <a:off x="5678100" y="2473563"/>
            <a:ext cx="243840" cy="243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B412B5-9D1F-A619-F4B0-E7DE4C6FE233}"/>
              </a:ext>
            </a:extLst>
          </p:cNvPr>
          <p:cNvSpPr/>
          <p:nvPr/>
        </p:nvSpPr>
        <p:spPr>
          <a:xfrm>
            <a:off x="5026244" y="4221376"/>
            <a:ext cx="243840" cy="243840"/>
          </a:xfrm>
          <a:prstGeom prst="rect">
            <a:avLst/>
          </a:prstGeom>
          <a:solidFill>
            <a:srgbClr val="FF9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72850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7EA5A9D2-A4B2-2B12-4A64-AC9DB4E5D037}"/>
              </a:ext>
            </a:extLst>
          </p:cNvPr>
          <p:cNvSpPr/>
          <p:nvPr/>
        </p:nvSpPr>
        <p:spPr>
          <a:xfrm>
            <a:off x="6353916" y="1154176"/>
            <a:ext cx="1103659" cy="4001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354B757-89D1-2560-1B82-591B0F1D97E6}"/>
              </a:ext>
            </a:extLst>
          </p:cNvPr>
          <p:cNvSpPr/>
          <p:nvPr/>
        </p:nvSpPr>
        <p:spPr>
          <a:xfrm>
            <a:off x="7552613" y="1154176"/>
            <a:ext cx="1103659" cy="4001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DDB85-7770-105B-73A4-C08A224C7A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878" y="101724"/>
            <a:ext cx="8910244" cy="873507"/>
          </a:xfrm>
          <a:solidFill>
            <a:srgbClr val="FFC000"/>
          </a:solidFill>
        </p:spPr>
        <p:txBody>
          <a:bodyPr/>
          <a:lstStyle/>
          <a:p>
            <a:r>
              <a:rPr lang="en-US" sz="2133" dirty="0"/>
              <a:t>HIGHER LIKELIHOOD OF HYPERCORTISOLISM IN THOSE TAKING </a:t>
            </a:r>
            <a:br>
              <a:rPr lang="en-US" sz="2133" dirty="0"/>
            </a:br>
            <a:r>
              <a:rPr lang="en-US" sz="2133" dirty="0"/>
              <a:t>NEWER CLASSES OF ANTI-HYPERGLYCEMIC MEDICATIONS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321536E-7EC0-2E95-9283-B1F7F0A966BA}"/>
              </a:ext>
            </a:extLst>
          </p:cNvPr>
          <p:cNvGraphicFramePr>
            <a:graphicFrameLocks/>
          </p:cNvGraphicFramePr>
          <p:nvPr/>
        </p:nvGraphicFramePr>
        <p:xfrm>
          <a:off x="342901" y="1072535"/>
          <a:ext cx="8300459" cy="510597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19736343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745481991"/>
                    </a:ext>
                  </a:extLst>
                </a:gridCol>
                <a:gridCol w="1099559">
                  <a:extLst>
                    <a:ext uri="{9D8B030D-6E8A-4147-A177-3AD203B41FA5}">
                      <a16:colId xmlns:a16="http://schemas.microsoft.com/office/drawing/2014/main" val="150611487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289809098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542443924"/>
                    </a:ext>
                  </a:extLst>
                </a:gridCol>
              </a:tblGrid>
              <a:tr h="570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spc="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spc="5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1" marR="34291" marT="20575" marB="205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spc="5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1" marR="34291" marT="20575" marB="205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pc="5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Odds ratio</a:t>
                      </a:r>
                      <a:endParaRPr lang="en-US" sz="1300" b="1" kern="1200" spc="5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1" marR="34291" marT="20575" marB="2057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pc="5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CI</a:t>
                      </a:r>
                      <a:endParaRPr lang="en-US" sz="1300" b="1" kern="1200" spc="5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1" marR="34291" marT="20575" marB="205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498123"/>
                  </a:ext>
                </a:extLst>
              </a:tr>
              <a:tr h="344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pc="5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Tirzepatide</a:t>
                      </a:r>
                      <a:endParaRPr lang="en-US" sz="1300" b="1" kern="1200" spc="5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00" spc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300" b="0" kern="100" spc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</a:t>
                      </a:r>
                      <a:endParaRPr lang="en-US" sz="1300" b="1" kern="100" spc="5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1.18, 2.79</a:t>
                      </a:r>
                      <a:endParaRPr lang="en-US" sz="1300" b="1" kern="100" spc="5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751768"/>
                  </a:ext>
                </a:extLst>
              </a:tr>
              <a:tr h="344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SGLT2 inhibitors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5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5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</a:t>
                      </a:r>
                      <a:endParaRPr kumimoji="0" lang="en-US" sz="1300" b="1" i="0" u="none" strike="noStrike" kern="100" cap="none" spc="5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1.26, 2.25</a:t>
                      </a:r>
                      <a:endParaRPr kumimoji="0" lang="en-US" sz="1300" b="1" i="0" u="none" strike="noStrike" kern="100" cap="none" spc="5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834228"/>
                  </a:ext>
                </a:extLst>
              </a:tr>
              <a:tr h="344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GLP-1 analogues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5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5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300" b="1" kern="100" spc="5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1300" b="1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0.90, 1.59</a:t>
                      </a:r>
                      <a:endParaRPr lang="en-US" sz="1300" b="1" kern="100" spc="5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81112"/>
                  </a:ext>
                </a:extLst>
              </a:tr>
              <a:tr h="344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pc="5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5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5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kumimoji="0" lang="en-US" sz="1300" b="1" i="0" u="none" strike="noStrike" kern="100" cap="none" spc="5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0.73, 1.36 </a:t>
                      </a:r>
                      <a:endParaRPr kumimoji="0" lang="en-US" sz="1300" b="1" i="0" u="none" strike="noStrike" kern="100" cap="none" spc="5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783244"/>
                  </a:ext>
                </a:extLst>
              </a:tr>
              <a:tr h="344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pc="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Sulfonylureas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5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5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00" spc="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00" spc="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0.57, 1.10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017157"/>
                  </a:ext>
                </a:extLst>
              </a:tr>
              <a:tr h="344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pc="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Metformin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5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5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en-US" sz="1300" b="1" kern="100" spc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0.57, 1.07</a:t>
                      </a:r>
                      <a:endParaRPr lang="en-US" sz="1300" b="1" kern="100" spc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420059"/>
                  </a:ext>
                </a:extLst>
              </a:tr>
              <a:tr h="344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pc="5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GLP-1 analogues + SGLT2 inhibitors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300" b="0" kern="100" spc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300" b="0" kern="100" spc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1300" b="1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</a:t>
                      </a:r>
                      <a:endParaRPr lang="en-US" sz="1300" b="1" kern="100" spc="5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1.08, 1.99</a:t>
                      </a:r>
                      <a:endParaRPr lang="en-US" sz="1300" b="1" kern="100" spc="5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18177"/>
                  </a:ext>
                </a:extLst>
              </a:tr>
              <a:tr h="344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 + SGLT2 inhibitors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300" b="0" kern="100" spc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300" b="0" kern="100" spc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1300" b="1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</a:t>
                      </a:r>
                      <a:endParaRPr lang="en-US" sz="1300" b="1" kern="100" spc="5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1.08, 1.94</a:t>
                      </a:r>
                      <a:endParaRPr lang="en-US" sz="1300" b="1" kern="100" spc="5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631731"/>
                  </a:ext>
                </a:extLst>
              </a:tr>
              <a:tr h="575320">
                <a:tc>
                  <a:txBody>
                    <a:bodyPr/>
                    <a:lstStyle/>
                    <a:p>
                      <a:pPr marL="914400" indent="-914400">
                        <a:spcBef>
                          <a:spcPts val="0"/>
                        </a:spcBef>
                        <a:tabLst/>
                      </a:pPr>
                      <a:r>
                        <a:rPr lang="en-US" sz="1300" b="1" kern="1200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 + GLP-1 analogues + SGLT2       inhibitors</a:t>
                      </a:r>
                      <a:endParaRPr lang="en-US" sz="1300" b="1" kern="1200" spc="5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300" b="0" kern="100" spc="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300" b="0" kern="100" spc="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1300" b="1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</a:t>
                      </a:r>
                      <a:endParaRPr lang="en-US" sz="1300" b="1" kern="100" spc="5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0.97, 1.97</a:t>
                      </a:r>
                      <a:endParaRPr lang="en-US" sz="1300" b="1" kern="100" spc="5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79727"/>
                  </a:ext>
                </a:extLst>
              </a:tr>
              <a:tr h="344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pc="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 + GLP-1 analogues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300" b="0" kern="100" spc="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300" b="0" kern="100" spc="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1300" b="1" spc="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</a:t>
                      </a:r>
                      <a:endParaRPr lang="en-US" sz="1300" b="1" kern="100" spc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0.84, 1.54</a:t>
                      </a:r>
                      <a:endParaRPr lang="en-US" sz="1300" b="1" kern="100" spc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939024"/>
                  </a:ext>
                </a:extLst>
              </a:tr>
              <a:tr h="344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spc="50" dirty="0">
                          <a:solidFill>
                            <a:srgbClr val="FF9A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≥4 Anti-hyperglycemic drugs</a:t>
                      </a:r>
                      <a:endParaRPr lang="en-US" sz="1300" b="1" spc="50" dirty="0">
                        <a:solidFill>
                          <a:srgbClr val="FF9A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300" b="0" kern="100" spc="5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300" b="0" kern="100" spc="50">
                        <a:solidFill>
                          <a:srgbClr val="FF9A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1300" b="1" spc="50" dirty="0">
                          <a:solidFill>
                            <a:srgbClr val="FF9A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  <a:endParaRPr lang="en-US" sz="1300" b="1" kern="100" spc="50" dirty="0">
                        <a:solidFill>
                          <a:srgbClr val="FF9A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rgbClr val="FF9A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0.87, 1.62</a:t>
                      </a:r>
                      <a:endParaRPr lang="en-US" sz="1300" b="1" kern="100" spc="50" dirty="0">
                        <a:solidFill>
                          <a:srgbClr val="FF9A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385820"/>
                  </a:ext>
                </a:extLst>
              </a:tr>
              <a:tr h="517787">
                <a:tc>
                  <a:txBody>
                    <a:bodyPr/>
                    <a:lstStyle/>
                    <a:p>
                      <a:pPr marL="1371600" marR="0" lvl="0" indent="-1371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pc="50" dirty="0">
                          <a:solidFill>
                            <a:srgbClr val="FF9A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number of anti-hyperglycemic </a:t>
                      </a:r>
                      <a:br>
                        <a:rPr lang="en-US" sz="1300" b="1" spc="50" dirty="0">
                          <a:solidFill>
                            <a:srgbClr val="FF9A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b="1" spc="50" dirty="0">
                          <a:solidFill>
                            <a:srgbClr val="FF9A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 classes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300" b="1" kern="100" spc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300" b="1" kern="100" spc="50" dirty="0">
                        <a:solidFill>
                          <a:srgbClr val="FF9A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1300" b="1" kern="100" spc="50" dirty="0">
                          <a:solidFill>
                            <a:srgbClr val="FF9A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1300" b="1" spc="50" dirty="0">
                          <a:solidFill>
                            <a:srgbClr val="FF9A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1.05, 1.40</a:t>
                      </a:r>
                      <a:endParaRPr lang="en-US" sz="1300" b="1" kern="100" spc="50" dirty="0">
                        <a:solidFill>
                          <a:srgbClr val="FF9A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439471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6BF8D41-11F7-C315-6F88-EA7626400795}"/>
              </a:ext>
            </a:extLst>
          </p:cNvPr>
          <p:cNvGrpSpPr/>
          <p:nvPr/>
        </p:nvGrpSpPr>
        <p:grpSpPr>
          <a:xfrm>
            <a:off x="2274255" y="6463458"/>
            <a:ext cx="6301001" cy="359009"/>
            <a:chOff x="2207755" y="6202569"/>
            <a:chExt cx="8401332" cy="37194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BA2AFAF-F257-8112-ADE0-3F48E7CCC3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2165" y="6421915"/>
              <a:ext cx="1092819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14BEEE7-074A-194D-2772-51D5339628FD}"/>
                </a:ext>
              </a:extLst>
            </p:cNvPr>
            <p:cNvCxnSpPr>
              <a:cxnSpLocks/>
            </p:cNvCxnSpPr>
            <p:nvPr/>
          </p:nvCxnSpPr>
          <p:spPr>
            <a:xfrm>
              <a:off x="4936273" y="6421915"/>
              <a:ext cx="1828800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0EE010-B984-E5FB-ABAC-2697FAD7CCED}"/>
                </a:ext>
              </a:extLst>
            </p:cNvPr>
            <p:cNvSpPr txBox="1"/>
            <p:nvPr/>
          </p:nvSpPr>
          <p:spPr>
            <a:xfrm>
              <a:off x="2207755" y="6202569"/>
              <a:ext cx="1603430" cy="371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rtl="0"/>
              <a:r>
                <a:rPr lang="en-US" sz="1733" b="1" kern="1200" dirty="0">
                  <a:solidFill>
                    <a:prstClr val="white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Lower odds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8B399B-63F4-9864-61CE-1C04CD331B9D}"/>
                </a:ext>
              </a:extLst>
            </p:cNvPr>
            <p:cNvSpPr txBox="1"/>
            <p:nvPr/>
          </p:nvSpPr>
          <p:spPr>
            <a:xfrm>
              <a:off x="6631076" y="6202569"/>
              <a:ext cx="3978011" cy="371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rtl="0"/>
              <a:r>
                <a:rPr lang="en-US" sz="1733" b="1" kern="1200">
                  <a:solidFill>
                    <a:prstClr val="white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Higher odds of hypercortisolism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6EC07-09D2-9037-E198-10CEC542DCEB}"/>
              </a:ext>
            </a:extLst>
          </p:cNvPr>
          <p:cNvGrpSpPr/>
          <p:nvPr/>
        </p:nvGrpSpPr>
        <p:grpSpPr>
          <a:xfrm>
            <a:off x="4034448" y="2871698"/>
            <a:ext cx="709923" cy="175905"/>
            <a:chOff x="2873827" y="4225376"/>
            <a:chExt cx="2599969" cy="8937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6E57963-B61C-EFB6-6914-218D7D0C2B6D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FEBF81-8074-59F6-09F9-45F98A858221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CE196CB-2BC8-9D49-2B8D-B78D6B18D505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75A6DE-F920-F198-947E-9D72CD572874}"/>
              </a:ext>
            </a:extLst>
          </p:cNvPr>
          <p:cNvCxnSpPr>
            <a:cxnSpLocks/>
          </p:cNvCxnSpPr>
          <p:nvPr/>
        </p:nvCxnSpPr>
        <p:spPr>
          <a:xfrm>
            <a:off x="3200356" y="6224336"/>
            <a:ext cx="31993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93911A7-4357-7E31-9FD3-89C585541EDE}"/>
              </a:ext>
            </a:extLst>
          </p:cNvPr>
          <p:cNvSpPr txBox="1"/>
          <p:nvPr/>
        </p:nvSpPr>
        <p:spPr>
          <a:xfrm>
            <a:off x="3025461" y="61484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B69E4E-7C7D-CA1D-3A50-45904FD93F6D}"/>
              </a:ext>
            </a:extLst>
          </p:cNvPr>
          <p:cNvSpPr txBox="1"/>
          <p:nvPr/>
        </p:nvSpPr>
        <p:spPr>
          <a:xfrm>
            <a:off x="3559537" y="61484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540899-92EF-B98D-9517-156DB354CFAC}"/>
              </a:ext>
            </a:extLst>
          </p:cNvPr>
          <p:cNvSpPr txBox="1"/>
          <p:nvPr/>
        </p:nvSpPr>
        <p:spPr>
          <a:xfrm>
            <a:off x="4026364" y="61484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635A28-ED08-F33A-4A93-87D3574C8C4E}"/>
              </a:ext>
            </a:extLst>
          </p:cNvPr>
          <p:cNvSpPr txBox="1"/>
          <p:nvPr/>
        </p:nvSpPr>
        <p:spPr>
          <a:xfrm>
            <a:off x="4577070" y="61484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862CBE-D10B-41EB-59D3-23F1D09A5B1D}"/>
              </a:ext>
            </a:extLst>
          </p:cNvPr>
          <p:cNvSpPr txBox="1"/>
          <p:nvPr/>
        </p:nvSpPr>
        <p:spPr>
          <a:xfrm>
            <a:off x="5146428" y="61484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DD23C6-B39E-0CE3-11E2-DCD8164BC8CE}"/>
              </a:ext>
            </a:extLst>
          </p:cNvPr>
          <p:cNvSpPr txBox="1"/>
          <p:nvPr/>
        </p:nvSpPr>
        <p:spPr>
          <a:xfrm>
            <a:off x="5651169" y="61484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333D6E-8C02-3E71-AFEB-6D24DD130E56}"/>
              </a:ext>
            </a:extLst>
          </p:cNvPr>
          <p:cNvCxnSpPr>
            <a:cxnSpLocks/>
          </p:cNvCxnSpPr>
          <p:nvPr/>
        </p:nvCxnSpPr>
        <p:spPr>
          <a:xfrm>
            <a:off x="4321964" y="1648363"/>
            <a:ext cx="0" cy="4575973"/>
          </a:xfrm>
          <a:prstGeom prst="line">
            <a:avLst/>
          </a:prstGeom>
          <a:ln w="412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415F065-B26D-6C51-C7FC-A7A23D3A1F66}"/>
              </a:ext>
            </a:extLst>
          </p:cNvPr>
          <p:cNvSpPr/>
          <p:nvPr/>
        </p:nvSpPr>
        <p:spPr>
          <a:xfrm>
            <a:off x="4211780" y="2821640"/>
            <a:ext cx="2438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EC4FC6-0947-3A9A-8D10-E133402063E8}"/>
              </a:ext>
            </a:extLst>
          </p:cNvPr>
          <p:cNvGrpSpPr/>
          <p:nvPr/>
        </p:nvGrpSpPr>
        <p:grpSpPr>
          <a:xfrm>
            <a:off x="4493131" y="1726937"/>
            <a:ext cx="1731183" cy="243825"/>
            <a:chOff x="2873827" y="4225376"/>
            <a:chExt cx="2599969" cy="8937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1361FB-F339-2648-2401-153B7FB47287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237C632-F6AF-26D2-DD22-C79E76F27509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1A1FF0F-A441-4583-5152-1BA1E90EE07A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EEFBF1-F5AA-1EA9-D316-CD73FFE8E42B}"/>
              </a:ext>
            </a:extLst>
          </p:cNvPr>
          <p:cNvGrpSpPr/>
          <p:nvPr/>
        </p:nvGrpSpPr>
        <p:grpSpPr>
          <a:xfrm>
            <a:off x="4174081" y="5472531"/>
            <a:ext cx="766791" cy="187021"/>
            <a:chOff x="2873827" y="4225376"/>
            <a:chExt cx="2599969" cy="8937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2C8BFB9-E991-44E3-8D5E-F00DBDD00921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rgbClr val="FF9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1FBC501-DD6C-3BB7-9AE7-BEFAC59B0277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rgbClr val="FF9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0F400BA-EDB2-F7AA-2BA4-226A61AE207A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rgbClr val="FF9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FCBDE92-A99F-DC9C-8689-7471A95F425B}"/>
              </a:ext>
            </a:extLst>
          </p:cNvPr>
          <p:cNvSpPr/>
          <p:nvPr/>
        </p:nvSpPr>
        <p:spPr>
          <a:xfrm>
            <a:off x="5034741" y="1718328"/>
            <a:ext cx="243840" cy="243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7D4608-52CE-7708-B832-DE84DC506933}"/>
              </a:ext>
            </a:extLst>
          </p:cNvPr>
          <p:cNvSpPr/>
          <p:nvPr/>
        </p:nvSpPr>
        <p:spPr>
          <a:xfrm>
            <a:off x="4408549" y="5444121"/>
            <a:ext cx="243840" cy="243840"/>
          </a:xfrm>
          <a:prstGeom prst="rect">
            <a:avLst/>
          </a:prstGeom>
          <a:solidFill>
            <a:srgbClr val="FF9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91E236-7CB8-13D1-38E2-E95517297288}"/>
              </a:ext>
            </a:extLst>
          </p:cNvPr>
          <p:cNvSpPr/>
          <p:nvPr/>
        </p:nvSpPr>
        <p:spPr>
          <a:xfrm>
            <a:off x="4926679" y="2055228"/>
            <a:ext cx="243840" cy="243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8520B3-EA35-60E5-6CA9-AB4347B1BB65}"/>
              </a:ext>
            </a:extLst>
          </p:cNvPr>
          <p:cNvGrpSpPr/>
          <p:nvPr/>
        </p:nvGrpSpPr>
        <p:grpSpPr>
          <a:xfrm>
            <a:off x="4607508" y="2086112"/>
            <a:ext cx="1068403" cy="243825"/>
            <a:chOff x="2873827" y="4225376"/>
            <a:chExt cx="2599969" cy="8937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C3732E-57CD-3E98-C582-0D95EF7195F0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A6FFBE-9E8C-123B-06D6-4FFE92BCFC1B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F7F2D1C-6154-FDD8-C3D6-A974CE1F153E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9253C8-BA8D-C40E-EC30-E19AC2E55EC4}"/>
              </a:ext>
            </a:extLst>
          </p:cNvPr>
          <p:cNvGrpSpPr/>
          <p:nvPr/>
        </p:nvGrpSpPr>
        <p:grpSpPr>
          <a:xfrm>
            <a:off x="4210180" y="2453880"/>
            <a:ext cx="716497" cy="243825"/>
            <a:chOff x="2873827" y="4225376"/>
            <a:chExt cx="2599969" cy="8937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AAA38A-3BC2-B5A6-0048-1407CB85F4C8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03D7A23-6C09-796F-A8B8-FD280CCFDC69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285599F-4C27-6969-9600-5437130941A0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03C1628-BC3C-6037-D0A4-7955672DCDF4}"/>
              </a:ext>
            </a:extLst>
          </p:cNvPr>
          <p:cNvSpPr/>
          <p:nvPr/>
        </p:nvSpPr>
        <p:spPr>
          <a:xfrm>
            <a:off x="4395652" y="2422996"/>
            <a:ext cx="243840" cy="243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D861722-801F-2F40-5FE9-B6968C9C600B}"/>
              </a:ext>
            </a:extLst>
          </p:cNvPr>
          <p:cNvGrpSpPr/>
          <p:nvPr/>
        </p:nvGrpSpPr>
        <p:grpSpPr>
          <a:xfrm>
            <a:off x="3855217" y="3228047"/>
            <a:ext cx="540435" cy="200949"/>
            <a:chOff x="2873827" y="4225376"/>
            <a:chExt cx="2599969" cy="8937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54B13D0-BCC0-189D-B1E4-1AF4A7EC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F140A4C-FA80-647D-E46B-23B563F09ED2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73960F-87D8-CAC3-9491-41208EC0DB3D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0EF206-20DD-02DE-EFB9-5A55F701F4F9}"/>
              </a:ext>
            </a:extLst>
          </p:cNvPr>
          <p:cNvGrpSpPr/>
          <p:nvPr/>
        </p:nvGrpSpPr>
        <p:grpSpPr>
          <a:xfrm>
            <a:off x="3886148" y="3622515"/>
            <a:ext cx="540435" cy="200949"/>
            <a:chOff x="2873827" y="4225376"/>
            <a:chExt cx="2599969" cy="8937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7FA6284-265A-2ABD-0104-F8F631C5A259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0941D8A-A1E9-AC80-C4FA-18BCCB1E1CAB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45687FF-E6DE-E04F-E8DB-E63083CBB98D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09443C26-8A54-3E2A-A4B3-E83872B36166}"/>
              </a:ext>
            </a:extLst>
          </p:cNvPr>
          <p:cNvSpPr/>
          <p:nvPr/>
        </p:nvSpPr>
        <p:spPr>
          <a:xfrm>
            <a:off x="3984137" y="3199007"/>
            <a:ext cx="2438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211A043-F8E8-1257-F2F5-CA070939FDC1}"/>
              </a:ext>
            </a:extLst>
          </p:cNvPr>
          <p:cNvSpPr/>
          <p:nvPr/>
        </p:nvSpPr>
        <p:spPr>
          <a:xfrm>
            <a:off x="3958164" y="3594709"/>
            <a:ext cx="2438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6513D54-70DF-1A6B-566E-52B9201FC6F6}"/>
              </a:ext>
            </a:extLst>
          </p:cNvPr>
          <p:cNvGrpSpPr/>
          <p:nvPr/>
        </p:nvGrpSpPr>
        <p:grpSpPr>
          <a:xfrm>
            <a:off x="4293599" y="5861180"/>
            <a:ext cx="446704" cy="184553"/>
            <a:chOff x="2873827" y="4225376"/>
            <a:chExt cx="2599969" cy="8937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FF6853B-5694-30AD-DE01-D4A1BA0230A7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rgbClr val="FF9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CC384CC-8E8E-D98E-8974-A0C55BF7E979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rgbClr val="FF9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EE9B47-2AEA-5C56-5C36-DD72E6BE1AAF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rgbClr val="FF9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CE6AE42F-ACBF-6422-F393-A9C890212A53}"/>
              </a:ext>
            </a:extLst>
          </p:cNvPr>
          <p:cNvSpPr/>
          <p:nvPr/>
        </p:nvSpPr>
        <p:spPr>
          <a:xfrm>
            <a:off x="4427768" y="5820619"/>
            <a:ext cx="243840" cy="243840"/>
          </a:xfrm>
          <a:prstGeom prst="rect">
            <a:avLst/>
          </a:prstGeom>
          <a:solidFill>
            <a:srgbClr val="FF9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8666D0-7404-8375-F4DA-508CC08F2DF8}"/>
              </a:ext>
            </a:extLst>
          </p:cNvPr>
          <p:cNvGrpSpPr/>
          <p:nvPr/>
        </p:nvGrpSpPr>
        <p:grpSpPr>
          <a:xfrm>
            <a:off x="4369491" y="3975753"/>
            <a:ext cx="1012735" cy="243825"/>
            <a:chOff x="2873827" y="4225376"/>
            <a:chExt cx="2599969" cy="89378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856EEA9-91DB-9958-7B87-280A9663A5AA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9A2B68B-55F0-8FE4-BAD5-8A87876B852D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8C08E59-6517-B561-00BC-E9A97508FB64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642C32F-010C-3FD5-AC84-B186EDCE813C}"/>
              </a:ext>
            </a:extLst>
          </p:cNvPr>
          <p:cNvGrpSpPr/>
          <p:nvPr/>
        </p:nvGrpSpPr>
        <p:grpSpPr>
          <a:xfrm>
            <a:off x="4380930" y="4325654"/>
            <a:ext cx="897653" cy="243825"/>
            <a:chOff x="2873827" y="4225376"/>
            <a:chExt cx="2599969" cy="89378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64ED3AA-BDD2-77C9-A48F-6C3014D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1C7F713-7E35-0DC4-D218-24B2CF443B33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E768545-19C8-1995-5541-1A85F853064B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E322A81-1D74-C6E2-35F2-8BF90C9B2980}"/>
              </a:ext>
            </a:extLst>
          </p:cNvPr>
          <p:cNvSpPr/>
          <p:nvPr/>
        </p:nvSpPr>
        <p:spPr>
          <a:xfrm>
            <a:off x="4678731" y="3966609"/>
            <a:ext cx="243840" cy="243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78D64C2-8EBA-58D1-3847-549381114A7C}"/>
              </a:ext>
            </a:extLst>
          </p:cNvPr>
          <p:cNvSpPr/>
          <p:nvPr/>
        </p:nvSpPr>
        <p:spPr>
          <a:xfrm>
            <a:off x="4680040" y="4316501"/>
            <a:ext cx="243840" cy="243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5C3334F-7257-970B-D88E-2C38702891F3}"/>
              </a:ext>
            </a:extLst>
          </p:cNvPr>
          <p:cNvGrpSpPr/>
          <p:nvPr/>
        </p:nvGrpSpPr>
        <p:grpSpPr>
          <a:xfrm>
            <a:off x="4312726" y="4692870"/>
            <a:ext cx="1003441" cy="243825"/>
            <a:chOff x="2873827" y="4225376"/>
            <a:chExt cx="2599969" cy="8937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312B75F-7765-BF23-A33E-AFD287124FB9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1F60D3E-BC43-5494-89C9-C56239A3DFDC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D79275C-D525-3B88-ED1F-A9040260B6ED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926F5C54-9629-5553-0BD9-F24B6672F655}"/>
              </a:ext>
            </a:extLst>
          </p:cNvPr>
          <p:cNvSpPr/>
          <p:nvPr/>
        </p:nvSpPr>
        <p:spPr>
          <a:xfrm>
            <a:off x="4618383" y="4713061"/>
            <a:ext cx="243840" cy="243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81AED82-4334-3821-5069-61CD2BB137AE}"/>
              </a:ext>
            </a:extLst>
          </p:cNvPr>
          <p:cNvGrpSpPr/>
          <p:nvPr/>
        </p:nvGrpSpPr>
        <p:grpSpPr>
          <a:xfrm>
            <a:off x="4137089" y="5078816"/>
            <a:ext cx="725135" cy="243825"/>
            <a:chOff x="2873827" y="4225376"/>
            <a:chExt cx="2599969" cy="89378"/>
          </a:xfrm>
          <a:solidFill>
            <a:schemeClr val="bg1"/>
          </a:solidFill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28B327A-AEA1-5189-6947-B6B05A14C71A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AAAFBB-7487-830E-3C54-799F83986641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D94828C-AF00-5878-B11C-FB87AE30E605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6B1B4138-56EF-D84D-B025-0FD06311392A}"/>
              </a:ext>
            </a:extLst>
          </p:cNvPr>
          <p:cNvSpPr/>
          <p:nvPr/>
        </p:nvSpPr>
        <p:spPr>
          <a:xfrm>
            <a:off x="4436199" y="5069663"/>
            <a:ext cx="243840" cy="24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91C98D-2BBC-CD04-B2BE-7D2BE9889B36}"/>
              </a:ext>
            </a:extLst>
          </p:cNvPr>
          <p:cNvSpPr txBox="1"/>
          <p:nvPr/>
        </p:nvSpPr>
        <p:spPr>
          <a:xfrm>
            <a:off x="6156021" y="61484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77" rtl="0"/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3.0</a:t>
            </a:r>
          </a:p>
        </p:txBody>
      </p:sp>
    </p:spTree>
    <p:extLst>
      <p:ext uri="{BB962C8B-B14F-4D97-AF65-F5344CB8AC3E}">
        <p14:creationId xmlns:p14="http://schemas.microsoft.com/office/powerpoint/2010/main" val="2564003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40B8C0A7-2DA2-9B8A-9B6D-25E933DD3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38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93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1ED1-2EE1-CFCD-D3CE-D083882D33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320" y="90311"/>
            <a:ext cx="8701848" cy="907991"/>
          </a:xfrm>
          <a:solidFill>
            <a:srgbClr val="FFC000"/>
          </a:solidFill>
        </p:spPr>
        <p:txBody>
          <a:bodyPr/>
          <a:lstStyle/>
          <a:p>
            <a:r>
              <a:rPr lang="en-US" sz="2667" spc="-37" dirty="0"/>
              <a:t>CHARACTERISTICS INDEPENDENTLY ASSOCIATED WITH HYPERCORTISOLISM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5213B97-4344-F406-E5E1-42BE7829736F}"/>
              </a:ext>
            </a:extLst>
          </p:cNvPr>
          <p:cNvGraphicFramePr>
            <a:graphicFrameLocks/>
          </p:cNvGraphicFramePr>
          <p:nvPr/>
        </p:nvGraphicFramePr>
        <p:xfrm>
          <a:off x="171450" y="1173220"/>
          <a:ext cx="8801099" cy="476922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986421">
                  <a:extLst>
                    <a:ext uri="{9D8B030D-6E8A-4147-A177-3AD203B41FA5}">
                      <a16:colId xmlns:a16="http://schemas.microsoft.com/office/drawing/2014/main" val="2197363433"/>
                    </a:ext>
                  </a:extLst>
                </a:gridCol>
                <a:gridCol w="1008349">
                  <a:extLst>
                    <a:ext uri="{9D8B030D-6E8A-4147-A177-3AD203B41FA5}">
                      <a16:colId xmlns:a16="http://schemas.microsoft.com/office/drawing/2014/main" val="3289809098"/>
                    </a:ext>
                  </a:extLst>
                </a:gridCol>
                <a:gridCol w="806329">
                  <a:extLst>
                    <a:ext uri="{9D8B030D-6E8A-4147-A177-3AD203B41FA5}">
                      <a16:colId xmlns:a16="http://schemas.microsoft.com/office/drawing/2014/main" val="3570162562"/>
                    </a:ext>
                  </a:extLst>
                </a:gridCol>
              </a:tblGrid>
              <a:tr h="539317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Odds ratio</a:t>
                      </a:r>
                      <a:endParaRPr lang="en-US" sz="1500" b="1" kern="120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20575" marB="2057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78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500" b="1" i="1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500" b="1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-value</a:t>
                      </a:r>
                      <a:endParaRPr lang="en-US" sz="1500" b="1" kern="120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20575" marB="205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498123"/>
                  </a:ext>
                </a:extLst>
              </a:tr>
              <a:tr h="543640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Ethnicity: Non-Hispanic/Latino vs </a:t>
                      </a:r>
                      <a:br>
                        <a:rPr lang="en-US" sz="150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50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Hispanic/Latino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4.47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4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121436"/>
                  </a:ext>
                </a:extLst>
              </a:tr>
              <a:tr h="355221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Fibrates (yes vs no)</a:t>
                      </a:r>
                    </a:p>
                  </a:txBody>
                  <a:tcPr marL="68580" marR="68580" marT="34291" marB="3429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2.33</a:t>
                      </a: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092630"/>
                  </a:ext>
                </a:extLst>
              </a:tr>
              <a:tr h="355221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Tirzepatide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(yes vs no)</a:t>
                      </a:r>
                    </a:p>
                  </a:txBody>
                  <a:tcPr marL="68580" marR="68580" marT="34291" marB="3429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1.91</a:t>
                      </a: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21116"/>
                  </a:ext>
                </a:extLst>
              </a:tr>
              <a:tr h="355221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SGLT2 inhibitor (yes vs no)</a:t>
                      </a:r>
                    </a:p>
                  </a:txBody>
                  <a:tcPr marL="68580" marR="68580" marT="34291" marB="3429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1.68</a:t>
                      </a: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727877"/>
                  </a:ext>
                </a:extLst>
              </a:tr>
              <a:tr h="355221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Body mass index &lt;30 vs ≥30 kg/m</a:t>
                      </a:r>
                      <a:r>
                        <a:rPr lang="en-US" sz="1500" b="0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1" marB="3429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1.58</a:t>
                      </a:r>
                      <a:endParaRPr lang="en-US" sz="15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801398"/>
                  </a:ext>
                </a:extLst>
              </a:tr>
              <a:tr h="355221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Race: White vs Non-White</a:t>
                      </a:r>
                    </a:p>
                  </a:txBody>
                  <a:tcPr marL="68580" marR="68580" marT="34291" marB="3429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1.51</a:t>
                      </a:r>
                      <a:endParaRPr lang="en-US" sz="15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494322"/>
                  </a:ext>
                </a:extLst>
              </a:tr>
              <a:tr h="355221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Analgesics (yes vs no)</a:t>
                      </a:r>
                    </a:p>
                  </a:txBody>
                  <a:tcPr marL="68580" marR="68580" marT="34291" marB="3429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1.50</a:t>
                      </a: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695852"/>
                  </a:ext>
                </a:extLst>
              </a:tr>
              <a:tr h="489276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number of antihypertensive </a:t>
                      </a:r>
                      <a:br>
                        <a:rPr lang="en-US" sz="15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 classes</a:t>
                      </a:r>
                    </a:p>
                  </a:txBody>
                  <a:tcPr marL="68580" marR="34291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1.39</a:t>
                      </a:r>
                    </a:p>
                  </a:txBody>
                  <a:tcPr marL="34291" marR="34291" marT="34291" marB="34291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34291" marR="34291" marT="34291" marB="342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527320"/>
                  </a:ext>
                </a:extLst>
              </a:tr>
              <a:tr h="355221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HbA1c (1% increase)</a:t>
                      </a:r>
                    </a:p>
                  </a:txBody>
                  <a:tcPr marL="68580" marR="68580" marT="34291" marB="3429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1.29</a:t>
                      </a: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464622"/>
                  </a:ext>
                </a:extLst>
              </a:tr>
              <a:tr h="355221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 (1 year increase)</a:t>
                      </a:r>
                    </a:p>
                  </a:txBody>
                  <a:tcPr marL="68580" marR="68580" marT="34291" marB="3429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1.03</a:t>
                      </a: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r>
                        <a:rPr lang="en-US" sz="1500" b="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0.0003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627273"/>
                  </a:ext>
                </a:extLst>
              </a:tr>
              <a:tr h="355221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endParaRPr lang="en-US" sz="15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30"/>
                        </a:spcAft>
                      </a:pPr>
                      <a:endParaRPr lang="en-US" sz="15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95434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960492E-A858-F70B-B809-3ECF42CDFCE5}"/>
              </a:ext>
            </a:extLst>
          </p:cNvPr>
          <p:cNvGrpSpPr/>
          <p:nvPr/>
        </p:nvGrpSpPr>
        <p:grpSpPr>
          <a:xfrm>
            <a:off x="2049098" y="6465867"/>
            <a:ext cx="5531916" cy="276999"/>
            <a:chOff x="2475568" y="6237249"/>
            <a:chExt cx="7375887" cy="30370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EEF5E84-69BD-8E6A-36A6-EC6F5312D3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054" y="6421915"/>
              <a:ext cx="1092819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B2C6B7-BD5B-86A2-22A7-06219512FB65}"/>
                </a:ext>
              </a:extLst>
            </p:cNvPr>
            <p:cNvCxnSpPr>
              <a:cxnSpLocks/>
            </p:cNvCxnSpPr>
            <p:nvPr/>
          </p:nvCxnSpPr>
          <p:spPr>
            <a:xfrm>
              <a:off x="4936273" y="6421915"/>
              <a:ext cx="1828800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36F333-6BA3-48CF-4D52-87542390539C}"/>
                </a:ext>
              </a:extLst>
            </p:cNvPr>
            <p:cNvSpPr txBox="1"/>
            <p:nvPr/>
          </p:nvSpPr>
          <p:spPr>
            <a:xfrm>
              <a:off x="2475568" y="6237249"/>
              <a:ext cx="1233757" cy="303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rtl="0"/>
              <a:r>
                <a:rPr lang="en-US" sz="1200" b="1" kern="1200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Lower odds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F17F06-1E0F-EBCC-CB6A-BD2E38174116}"/>
                </a:ext>
              </a:extLst>
            </p:cNvPr>
            <p:cNvSpPr txBox="1"/>
            <p:nvPr/>
          </p:nvSpPr>
          <p:spPr>
            <a:xfrm>
              <a:off x="6887738" y="6237249"/>
              <a:ext cx="2963717" cy="303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rtl="0"/>
              <a:r>
                <a:rPr lang="en-US" sz="1200" b="1" kern="1200">
                  <a:solidFill>
                    <a:srgbClr val="2683C6">
                      <a:lumMod val="75000"/>
                    </a:srgbClr>
                  </a:solidFill>
                  <a:latin typeface="Calibri" panose="020F0502020204030204"/>
                  <a:ea typeface="+mn-ea"/>
                  <a:cs typeface="+mn-cs"/>
                </a:rPr>
                <a:t>Higher odds </a:t>
              </a:r>
              <a:r>
                <a:rPr lang="en-US" sz="1200" b="1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of hypercortisolism</a:t>
              </a:r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0BB03FA-BF55-AB64-C0D4-A011275E3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3682" y="1722417"/>
          <a:ext cx="4517589" cy="475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rism 10" r:id="rId3" imgW="4085481" imgH="3423955" progId="Prism10.Document">
                  <p:embed/>
                </p:oleObj>
              </mc:Choice>
              <mc:Fallback>
                <p:oleObj name="Prism 10" r:id="rId3" imgW="4085481" imgH="3423955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0BB03FA-BF55-AB64-C0D4-A011275E3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3682" y="1722417"/>
                        <a:ext cx="4517589" cy="4750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4F2996A-49B0-CCDD-5FCE-641B8E063E6E}"/>
              </a:ext>
            </a:extLst>
          </p:cNvPr>
          <p:cNvSpPr/>
          <p:nvPr/>
        </p:nvSpPr>
        <p:spPr>
          <a:xfrm>
            <a:off x="1433899" y="5618187"/>
            <a:ext cx="6590399" cy="1188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DA1EFB-AF4F-21B6-A913-67FAB2A05447}"/>
              </a:ext>
            </a:extLst>
          </p:cNvPr>
          <p:cNvSpPr/>
          <p:nvPr/>
        </p:nvSpPr>
        <p:spPr>
          <a:xfrm>
            <a:off x="3163627" y="1562430"/>
            <a:ext cx="3900644" cy="476922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CDBF28-C188-F9A3-233E-8D88216D835E}"/>
              </a:ext>
            </a:extLst>
          </p:cNvPr>
          <p:cNvGrpSpPr/>
          <p:nvPr/>
        </p:nvGrpSpPr>
        <p:grpSpPr>
          <a:xfrm>
            <a:off x="1803139" y="5943109"/>
            <a:ext cx="6406168" cy="679461"/>
            <a:chOff x="1285116" y="4611314"/>
            <a:chExt cx="4804626" cy="50959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17B1B6C-3ECD-F19C-2AE0-5DDC426444D6}"/>
                </a:ext>
              </a:extLst>
            </p:cNvPr>
            <p:cNvGrpSpPr/>
            <p:nvPr/>
          </p:nvGrpSpPr>
          <p:grpSpPr>
            <a:xfrm>
              <a:off x="1285116" y="4841266"/>
              <a:ext cx="4804626" cy="279644"/>
              <a:chOff x="1838970" y="6193773"/>
              <a:chExt cx="8541551" cy="386292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AB5B4DB-B6B9-A7DD-5308-AAB4EA3147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04523" y="6397224"/>
                <a:ext cx="1092819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68E5D29-BA26-52B3-369B-60E1B3ABFE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712" y="6406083"/>
                <a:ext cx="1828799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C37451-A589-41CB-C922-1D4E2250EEB2}"/>
                  </a:ext>
                </a:extLst>
              </p:cNvPr>
              <p:cNvSpPr txBox="1"/>
              <p:nvPr/>
            </p:nvSpPr>
            <p:spPr>
              <a:xfrm>
                <a:off x="1838970" y="6193773"/>
                <a:ext cx="1603429" cy="37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377" rtl="0"/>
                <a:r>
                  <a:rPr lang="en-US" sz="1733" b="1" kern="1200" dirty="0">
                    <a:solidFill>
                      <a:prstClr val="white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Lower odds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85F445-ED86-BCAC-553F-10972C0E83C2}"/>
                  </a:ext>
                </a:extLst>
              </p:cNvPr>
              <p:cNvSpPr txBox="1"/>
              <p:nvPr/>
            </p:nvSpPr>
            <p:spPr>
              <a:xfrm>
                <a:off x="6402512" y="6208121"/>
                <a:ext cx="3978009" cy="371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377" rtl="0"/>
                <a:r>
                  <a:rPr lang="en-US" sz="1733" b="1" kern="1200" dirty="0">
                    <a:solidFill>
                      <a:prstClr val="white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Higher odds of hypercortisolism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55B2EA-A309-635E-7545-D3D6EE1C7936}"/>
                </a:ext>
              </a:extLst>
            </p:cNvPr>
            <p:cNvSpPr txBox="1"/>
            <p:nvPr/>
          </p:nvSpPr>
          <p:spPr>
            <a:xfrm>
              <a:off x="2269096" y="4611314"/>
              <a:ext cx="234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rtl="0"/>
              <a:r>
                <a:rPr lang="en-US" b="1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A2E968-AB7F-1FAE-AA5A-4534F68819C9}"/>
                </a:ext>
              </a:extLst>
            </p:cNvPr>
            <p:cNvSpPr txBox="1"/>
            <p:nvPr/>
          </p:nvSpPr>
          <p:spPr>
            <a:xfrm>
              <a:off x="2584752" y="4611314"/>
              <a:ext cx="234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rtl="0"/>
              <a:r>
                <a:rPr lang="en-US" b="1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0692B2-F06A-54DF-AAA3-27F261D945F4}"/>
                </a:ext>
              </a:extLst>
            </p:cNvPr>
            <p:cNvSpPr txBox="1"/>
            <p:nvPr/>
          </p:nvSpPr>
          <p:spPr>
            <a:xfrm>
              <a:off x="3654374" y="4611314"/>
              <a:ext cx="234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rtl="0"/>
              <a:r>
                <a:rPr lang="en-US" b="1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2480B2-A417-5A39-FB4B-D9AFEC7084AA}"/>
                </a:ext>
              </a:extLst>
            </p:cNvPr>
            <p:cNvSpPr txBox="1"/>
            <p:nvPr/>
          </p:nvSpPr>
          <p:spPr>
            <a:xfrm>
              <a:off x="4009224" y="4611314"/>
              <a:ext cx="234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rtl="0"/>
              <a:r>
                <a:rPr lang="en-US" b="1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8830A6-C59C-9844-F734-44F4C9B12C54}"/>
                </a:ext>
              </a:extLst>
            </p:cNvPr>
            <p:cNvSpPr txBox="1"/>
            <p:nvPr/>
          </p:nvSpPr>
          <p:spPr>
            <a:xfrm>
              <a:off x="4372165" y="4611314"/>
              <a:ext cx="234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rtl="0"/>
              <a:r>
                <a:rPr lang="en-US" b="1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DB4338-6C46-0F07-89A4-1CBF3B63EBC6}"/>
                </a:ext>
              </a:extLst>
            </p:cNvPr>
            <p:cNvSpPr txBox="1"/>
            <p:nvPr/>
          </p:nvSpPr>
          <p:spPr>
            <a:xfrm>
              <a:off x="4721681" y="4611314"/>
              <a:ext cx="234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rtl="0"/>
              <a:r>
                <a:rPr lang="en-US" b="1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04D9E7-FC40-DD3A-BCD6-EF9AC22E24F1}"/>
                </a:ext>
              </a:extLst>
            </p:cNvPr>
            <p:cNvSpPr txBox="1"/>
            <p:nvPr/>
          </p:nvSpPr>
          <p:spPr>
            <a:xfrm>
              <a:off x="2947972" y="4611314"/>
              <a:ext cx="234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rtl="0"/>
              <a:r>
                <a:rPr lang="en-US" b="1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D0EF42-AA84-40F4-16D2-C9FD8CE0E97D}"/>
                </a:ext>
              </a:extLst>
            </p:cNvPr>
            <p:cNvSpPr txBox="1"/>
            <p:nvPr/>
          </p:nvSpPr>
          <p:spPr>
            <a:xfrm>
              <a:off x="3307943" y="4611314"/>
              <a:ext cx="234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rtl="0"/>
              <a:r>
                <a:rPr lang="en-US" b="1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0E50AC-3FA0-8229-9AFE-99F9EA066988}"/>
              </a:ext>
            </a:extLst>
          </p:cNvPr>
          <p:cNvGrpSpPr/>
          <p:nvPr/>
        </p:nvGrpSpPr>
        <p:grpSpPr>
          <a:xfrm>
            <a:off x="3847584" y="3064692"/>
            <a:ext cx="511149" cy="178165"/>
            <a:chOff x="2873827" y="4225376"/>
            <a:chExt cx="2599969" cy="8937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B781C0F-5477-69C7-D606-16882AD9A69E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40D17E0-E939-1C22-A1C9-A602BD9FE241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31C4FA-FD71-166A-230E-5F31CCADB41B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99AE7C-1599-5469-42B1-FE983058C57C}"/>
              </a:ext>
            </a:extLst>
          </p:cNvPr>
          <p:cNvCxnSpPr>
            <a:cxnSpLocks/>
          </p:cNvCxnSpPr>
          <p:nvPr/>
        </p:nvCxnSpPr>
        <p:spPr>
          <a:xfrm>
            <a:off x="3736795" y="1798594"/>
            <a:ext cx="0" cy="4174599"/>
          </a:xfrm>
          <a:prstGeom prst="line">
            <a:avLst/>
          </a:prstGeom>
          <a:ln w="412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D7DD6E3-0637-1D7D-10B7-4BE7C6E35ED1}"/>
              </a:ext>
            </a:extLst>
          </p:cNvPr>
          <p:cNvSpPr/>
          <p:nvPr/>
        </p:nvSpPr>
        <p:spPr>
          <a:xfrm>
            <a:off x="3984017" y="3046703"/>
            <a:ext cx="2438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B01BE9-701E-275A-EEE9-C0D70920B7C4}"/>
              </a:ext>
            </a:extLst>
          </p:cNvPr>
          <p:cNvGrpSpPr/>
          <p:nvPr/>
        </p:nvGrpSpPr>
        <p:grpSpPr>
          <a:xfrm>
            <a:off x="4539593" y="1870954"/>
            <a:ext cx="2291503" cy="243825"/>
            <a:chOff x="2873827" y="4225376"/>
            <a:chExt cx="2599969" cy="8937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DB0D76-AB8B-E943-548B-B5CEBF1461B5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5BE3F2-E73A-0F31-3901-B1229621A7D8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13F6CA-A013-0DA9-8EC3-594242E17B45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356DF91A-FB44-D7F0-2F35-9160FA3664BE}"/>
              </a:ext>
            </a:extLst>
          </p:cNvPr>
          <p:cNvSpPr/>
          <p:nvPr/>
        </p:nvSpPr>
        <p:spPr>
          <a:xfrm>
            <a:off x="5285287" y="1891616"/>
            <a:ext cx="2438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81C46EE-EF11-3BF1-988E-989B2829E9B1}"/>
              </a:ext>
            </a:extLst>
          </p:cNvPr>
          <p:cNvSpPr/>
          <p:nvPr/>
        </p:nvSpPr>
        <p:spPr>
          <a:xfrm>
            <a:off x="4887891" y="2430476"/>
            <a:ext cx="2438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2DF96A-C883-D40D-0543-9B8D3C6277C7}"/>
              </a:ext>
            </a:extLst>
          </p:cNvPr>
          <p:cNvGrpSpPr/>
          <p:nvPr/>
        </p:nvGrpSpPr>
        <p:grpSpPr>
          <a:xfrm>
            <a:off x="4548065" y="2442685"/>
            <a:ext cx="1068403" cy="243825"/>
            <a:chOff x="2873827" y="4225376"/>
            <a:chExt cx="2599969" cy="8937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1F52F5-03AF-8131-9FC4-094701C019D7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1E70A5B-7BAB-3502-1863-2E45B4A38F1F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AC3FDC9-B59E-1CFE-7C66-A15EF7C489A8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E289B9-B6DA-1B42-9960-3AFEEB3B37E5}"/>
              </a:ext>
            </a:extLst>
          </p:cNvPr>
          <p:cNvGrpSpPr/>
          <p:nvPr/>
        </p:nvGrpSpPr>
        <p:grpSpPr>
          <a:xfrm>
            <a:off x="3829951" y="2702668"/>
            <a:ext cx="864376" cy="163525"/>
            <a:chOff x="2873827" y="4225376"/>
            <a:chExt cx="2599969" cy="8937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E02F256-4399-1720-0322-5CC1A65B2B22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F6971E8-EDBB-7558-5D1A-271F1515185F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5333FB9-68F8-4981-C86D-A7C11CD4C059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B27AA64-8C38-8AF8-F014-9A8111E36D18}"/>
              </a:ext>
            </a:extLst>
          </p:cNvPr>
          <p:cNvSpPr/>
          <p:nvPr/>
        </p:nvSpPr>
        <p:spPr>
          <a:xfrm>
            <a:off x="4062461" y="2654197"/>
            <a:ext cx="2438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A603977-A8EF-9446-96C6-788D02954EAB}"/>
              </a:ext>
            </a:extLst>
          </p:cNvPr>
          <p:cNvGrpSpPr/>
          <p:nvPr/>
        </p:nvGrpSpPr>
        <p:grpSpPr>
          <a:xfrm>
            <a:off x="3784839" y="3438611"/>
            <a:ext cx="515880" cy="190236"/>
            <a:chOff x="2873827" y="4225376"/>
            <a:chExt cx="2599969" cy="89378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9C51858-0319-CA10-813A-FDF6113096FE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13D00EF-40DC-1B54-6EE6-EF08CDD7F07D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8EE5DCD-CF94-DB61-B9AB-4B9AAFD116F9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E7A05DA-1E0A-2681-A0BA-5E3C56611DA6}"/>
              </a:ext>
            </a:extLst>
          </p:cNvPr>
          <p:cNvGrpSpPr/>
          <p:nvPr/>
        </p:nvGrpSpPr>
        <p:grpSpPr>
          <a:xfrm>
            <a:off x="3661570" y="3750758"/>
            <a:ext cx="372879" cy="205551"/>
            <a:chOff x="2873827" y="4225376"/>
            <a:chExt cx="2599969" cy="8937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6BAFC8A-C730-EAB1-817C-890D4C16496D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863B375-4934-0A84-7705-6F45D5EC2C96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DE381A0-ADCA-7A09-C427-55CD6BAEABAC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4BD78B1-16C0-DF35-C5E2-CBA228AA7B89}"/>
              </a:ext>
            </a:extLst>
          </p:cNvPr>
          <p:cNvSpPr/>
          <p:nvPr/>
        </p:nvSpPr>
        <p:spPr>
          <a:xfrm>
            <a:off x="3933985" y="3408757"/>
            <a:ext cx="2438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D5EB4AF-2169-3D6C-9C6D-7699EABE0000}"/>
              </a:ext>
            </a:extLst>
          </p:cNvPr>
          <p:cNvSpPr/>
          <p:nvPr/>
        </p:nvSpPr>
        <p:spPr>
          <a:xfrm>
            <a:off x="3700933" y="3712473"/>
            <a:ext cx="2438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E2758AE-C03B-036D-C29D-E17BAE7D57CB}"/>
              </a:ext>
            </a:extLst>
          </p:cNvPr>
          <p:cNvGrpSpPr/>
          <p:nvPr/>
        </p:nvGrpSpPr>
        <p:grpSpPr>
          <a:xfrm>
            <a:off x="3744927" y="4172577"/>
            <a:ext cx="520675" cy="243825"/>
            <a:chOff x="2873827" y="4225376"/>
            <a:chExt cx="2599969" cy="89378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36D79A-E2A6-D3A6-2378-DD9580653C10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252A3ED-7801-0DF6-0513-C4BF3F75632D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4FB915F-FD77-98A0-A9B5-179AFA7A95C5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63C85E7-BA0D-456B-52AF-CD04F327AA28}"/>
              </a:ext>
            </a:extLst>
          </p:cNvPr>
          <p:cNvGrpSpPr/>
          <p:nvPr/>
        </p:nvGrpSpPr>
        <p:grpSpPr>
          <a:xfrm>
            <a:off x="3847584" y="4587353"/>
            <a:ext cx="183635" cy="243825"/>
            <a:chOff x="2873827" y="4225376"/>
            <a:chExt cx="2599969" cy="89378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A20696F-70E5-6FEA-1EAA-77E67BE1B482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E5BFF73-8C95-3234-97BE-DD5A88B8C96B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AD94A85-3F15-4CB2-7C7F-E2B0A8E7CFA2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1DB7034C-1015-A58F-E365-DDD04D40433D}"/>
              </a:ext>
            </a:extLst>
          </p:cNvPr>
          <p:cNvSpPr/>
          <p:nvPr/>
        </p:nvSpPr>
        <p:spPr>
          <a:xfrm>
            <a:off x="3847631" y="4165437"/>
            <a:ext cx="2438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0200D3-69D4-2466-F337-007CD1DBC36F}"/>
              </a:ext>
            </a:extLst>
          </p:cNvPr>
          <p:cNvSpPr/>
          <p:nvPr/>
        </p:nvSpPr>
        <p:spPr>
          <a:xfrm>
            <a:off x="3827511" y="4557943"/>
            <a:ext cx="2438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6F5664-F22A-6006-60EF-492B18A65A71}"/>
              </a:ext>
            </a:extLst>
          </p:cNvPr>
          <p:cNvGrpSpPr/>
          <p:nvPr/>
        </p:nvGrpSpPr>
        <p:grpSpPr>
          <a:xfrm>
            <a:off x="3776865" y="4925520"/>
            <a:ext cx="314964" cy="243825"/>
            <a:chOff x="2873827" y="4225376"/>
            <a:chExt cx="2599969" cy="8937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678D906-0478-CE40-5369-22386BC31241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BA08DC2-65D2-1DAD-772F-2FBD1FBF4E49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B165896-D62D-CDAF-C7E4-4E657518A3A1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A80C5FE1-544D-F172-609F-4E7CFE2AACF3}"/>
              </a:ext>
            </a:extLst>
          </p:cNvPr>
          <p:cNvSpPr/>
          <p:nvPr/>
        </p:nvSpPr>
        <p:spPr>
          <a:xfrm>
            <a:off x="3796920" y="4919212"/>
            <a:ext cx="2438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3E7F1B0-0231-7C4E-ECAE-9883A85BE9C1}"/>
              </a:ext>
            </a:extLst>
          </p:cNvPr>
          <p:cNvGrpSpPr/>
          <p:nvPr/>
        </p:nvGrpSpPr>
        <p:grpSpPr>
          <a:xfrm>
            <a:off x="3637140" y="5292750"/>
            <a:ext cx="306925" cy="243825"/>
            <a:chOff x="2873827" y="4225376"/>
            <a:chExt cx="2599969" cy="89378"/>
          </a:xfrm>
          <a:solidFill>
            <a:schemeClr val="bg1"/>
          </a:solidFill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CC05C1-D82D-D262-6A4B-43468EF2E580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BB3339E-ABE9-FAB8-1DE7-E46F0C6F4D1B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7035057-B81F-D6D9-5EBE-E4F562B922D9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52C34BD7-C934-A565-84D0-6DBE3050EFD5}"/>
              </a:ext>
            </a:extLst>
          </p:cNvPr>
          <p:cNvSpPr/>
          <p:nvPr/>
        </p:nvSpPr>
        <p:spPr>
          <a:xfrm>
            <a:off x="3672984" y="5280481"/>
            <a:ext cx="243840" cy="24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2FB724C-D33E-224B-6E2F-20E102097D8A}"/>
              </a:ext>
            </a:extLst>
          </p:cNvPr>
          <p:cNvGrpSpPr/>
          <p:nvPr/>
        </p:nvGrpSpPr>
        <p:grpSpPr>
          <a:xfrm>
            <a:off x="3944068" y="2266392"/>
            <a:ext cx="1187661" cy="243825"/>
            <a:chOff x="2873827" y="4225376"/>
            <a:chExt cx="2599969" cy="89378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9BD2395-6ECE-9CD3-9210-4128E04746E2}"/>
                </a:ext>
              </a:extLst>
            </p:cNvPr>
            <p:cNvCxnSpPr>
              <a:cxnSpLocks/>
            </p:cNvCxnSpPr>
            <p:nvPr/>
          </p:nvCxnSpPr>
          <p:spPr>
            <a:xfrm>
              <a:off x="2882778" y="4270065"/>
              <a:ext cx="2576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E329122-2B69-5376-BE56-9CE8E057E0C1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7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153EA54-0272-A092-3D89-516C4DF48851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96" y="4225376"/>
              <a:ext cx="0" cy="89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7E637041-8624-0CAB-263F-A139FD61BD90}"/>
              </a:ext>
            </a:extLst>
          </p:cNvPr>
          <p:cNvSpPr/>
          <p:nvPr/>
        </p:nvSpPr>
        <p:spPr>
          <a:xfrm>
            <a:off x="4265600" y="2246077"/>
            <a:ext cx="2438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/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EBE3E1-D57A-D921-EC38-8BFC0574D225}"/>
              </a:ext>
            </a:extLst>
          </p:cNvPr>
          <p:cNvCxnSpPr>
            <a:cxnSpLocks/>
          </p:cNvCxnSpPr>
          <p:nvPr/>
        </p:nvCxnSpPr>
        <p:spPr>
          <a:xfrm>
            <a:off x="3290007" y="5973192"/>
            <a:ext cx="345885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7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A34FC0-BDE9-44A8-BCD3-2979FBE6A8A2}"/>
              </a:ext>
            </a:extLst>
          </p:cNvPr>
          <p:cNvSpPr txBox="1"/>
          <p:nvPr/>
        </p:nvSpPr>
        <p:spPr>
          <a:xfrm>
            <a:off x="448888" y="1166843"/>
            <a:ext cx="8246224" cy="4524315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+mn-cs"/>
              </a:rPr>
              <a:t>HYPERGLYCEMIA SECONDARY TO HYPERCORTISOLISM: A COMMONLY MISSED DIAGNOSIS OF DIFFICULT-TO-TREAT T2DM</a:t>
            </a:r>
          </a:p>
        </p:txBody>
      </p:sp>
    </p:spTree>
    <p:extLst>
      <p:ext uri="{BB962C8B-B14F-4D97-AF65-F5344CB8AC3E}">
        <p14:creationId xmlns:p14="http://schemas.microsoft.com/office/powerpoint/2010/main" val="21834623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DE7B3F7-9CD1-D292-4FBF-F1F4C6F2B57D}"/>
              </a:ext>
            </a:extLst>
          </p:cNvPr>
          <p:cNvSpPr/>
          <p:nvPr/>
        </p:nvSpPr>
        <p:spPr>
          <a:xfrm>
            <a:off x="294132" y="1290710"/>
            <a:ext cx="6411467" cy="4724400"/>
          </a:xfrm>
          <a:prstGeom prst="rect">
            <a:avLst/>
          </a:prstGeom>
          <a:solidFill>
            <a:srgbClr val="FFA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5907" y="1997002"/>
            <a:ext cx="1946604" cy="15944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76200" y="87995"/>
            <a:ext cx="8999332" cy="750205"/>
          </a:xfrm>
          <a:prstGeom prst="rect">
            <a:avLst/>
          </a:prstGeom>
          <a:solidFill>
            <a:srgbClr val="FF7F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28575" marR="22860" algn="ctr">
              <a:spcBef>
                <a:spcPts val="330"/>
              </a:spcBef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300" b="1" spc="-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n-US" sz="2300" b="1" spc="-6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300" b="1" spc="-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300" b="1" spc="-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n-US" sz="2300" b="1" spc="-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300" b="1" spc="-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 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PHENOTYPIC</a:t>
            </a:r>
            <a:r>
              <a:rPr lang="en-US" sz="2300" b="1" spc="-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US" sz="23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CUSHING SYNDROME</a:t>
            </a:r>
            <a:r>
              <a:rPr lang="en-US" sz="23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2300" b="1" baseline="261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5908" y="3655142"/>
            <a:ext cx="2151892" cy="1026243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lvl="0" indent="0" algn="l" defTabSz="914400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Original</a:t>
            </a:r>
            <a:r>
              <a:rPr kumimoji="0" sz="1100" b="1" i="0" u="none" strike="noStrike" kern="0" cap="none" spc="-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publication:</a:t>
            </a:r>
            <a:r>
              <a:rPr kumimoji="0" sz="1100" b="1" i="0" u="none" strike="noStrike" kern="0" cap="none" spc="-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Bulletin</a:t>
            </a:r>
            <a:r>
              <a:rPr kumimoji="0" sz="1100" b="1" i="0" u="none" strike="noStrike" kern="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br>
              <a:rPr kumimoji="0" lang="en-US" sz="1100" b="1" i="0" u="none" strike="noStrike" kern="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</a:b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of</a:t>
            </a:r>
            <a:r>
              <a:rPr kumimoji="0" sz="1100" b="1" i="0" u="none" strike="noStrike" kern="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the</a:t>
            </a:r>
            <a:r>
              <a:rPr kumimoji="0" sz="11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Johns</a:t>
            </a:r>
            <a:r>
              <a:rPr kumimoji="0" sz="1100" b="1" i="0" u="none" strike="noStrike" kern="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Hopkins</a:t>
            </a:r>
            <a:r>
              <a:rPr kumimoji="0" sz="1100" b="1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100" b="1" i="0" u="none" strike="noStrike" kern="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Hospital, </a:t>
            </a:r>
            <a:br>
              <a:rPr kumimoji="0" lang="en-US" sz="1100" b="1" i="0" u="none" strike="noStrike" kern="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</a:b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1932.</a:t>
            </a:r>
            <a:r>
              <a:rPr kumimoji="0" sz="1100" b="1" i="0" u="none" strike="noStrike" kern="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Reprint:</a:t>
            </a:r>
            <a:r>
              <a:rPr kumimoji="0" sz="1100" b="1" i="0" u="none" strike="noStrike" kern="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Obes</a:t>
            </a:r>
            <a:r>
              <a:rPr kumimoji="0" sz="1100" b="1" i="1" u="none" strike="noStrike" kern="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Res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,</a:t>
            </a:r>
            <a:r>
              <a:rPr kumimoji="0" sz="1100" b="1" i="0" u="none" strike="noStrike" kern="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1994. 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</a:b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Accessed</a:t>
            </a:r>
            <a:r>
              <a:rPr kumimoji="0" sz="11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November</a:t>
            </a:r>
            <a:r>
              <a:rPr kumimoji="0" sz="1100" b="1" i="0" u="none" strike="noStrike" kern="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21,</a:t>
            </a:r>
            <a:r>
              <a:rPr kumimoji="0" sz="1100" b="1" i="0" u="none" strike="noStrike" kern="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1100" b="1" i="0" u="none" strike="noStrike" kern="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2022.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doi:10.1002/j.1550-</a:t>
            </a:r>
            <a:r>
              <a:rPr kumimoji="0" sz="1100" b="1" i="0" u="none" strike="noStrike" kern="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8528.1994.tb00097.x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B294D-6A9E-9E5E-9D6C-68CE3792033A}"/>
              </a:ext>
            </a:extLst>
          </p:cNvPr>
          <p:cNvSpPr txBox="1"/>
          <p:nvPr/>
        </p:nvSpPr>
        <p:spPr>
          <a:xfrm>
            <a:off x="236664" y="1143000"/>
            <a:ext cx="6539291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3152" marR="0" lvl="0" indent="0" algn="l" defTabSz="914400" rtl="0" eaLnBrk="1" fontAlgn="t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Easy</a:t>
            </a:r>
            <a:r>
              <a:rPr kumimoji="0" lang="en-US" sz="2000" b="1" i="0" u="none" strike="noStrike" kern="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bruising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  <a:p>
            <a:pPr marL="73152" marR="0" lvl="0" indent="0" algn="l" defTabSz="914400" rtl="0" eaLnBrk="1" fontAlgn="t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Facial</a:t>
            </a:r>
            <a:r>
              <a:rPr kumimoji="0" lang="en-US" sz="2000" b="1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plethora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  <a:p>
            <a:pPr marL="73152" marR="0" lvl="0" indent="0" algn="l" defTabSz="914400" rtl="0" eaLnBrk="1" fontAlgn="t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Proximal</a:t>
            </a:r>
            <a:r>
              <a:rPr kumimoji="0" lang="en-US" sz="2000" b="1" i="0" u="none" strike="noStrike" kern="0" cap="none" spc="-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myopathy</a:t>
            </a:r>
            <a:r>
              <a:rPr kumimoji="0" lang="en-US" sz="2000" b="1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(or</a:t>
            </a:r>
            <a:r>
              <a:rPr kumimoji="0" lang="en-US" sz="2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proximal</a:t>
            </a:r>
            <a:r>
              <a:rPr kumimoji="0" lang="en-US" sz="2000" b="1" i="0" u="none" strike="noStrike" kern="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muscle</a:t>
            </a:r>
            <a:r>
              <a:rPr kumimoji="0" lang="en-US" sz="20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weakness)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  <a:p>
            <a:pPr marL="73152" marR="0" lvl="0" indent="0" algn="l" defTabSz="914400" rtl="0" eaLnBrk="1" fontAlgn="t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Striae</a:t>
            </a:r>
            <a:r>
              <a:rPr kumimoji="0" lang="en-US" sz="2000" b="1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(especially</a:t>
            </a:r>
            <a:r>
              <a:rPr kumimoji="0" lang="en-US" sz="2000" b="1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of</a:t>
            </a:r>
            <a:r>
              <a:rPr kumimoji="0" lang="en-US" sz="20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reddish purple</a:t>
            </a:r>
            <a:r>
              <a:rPr kumimoji="0" lang="en-US" sz="2000" b="1" i="0" u="none" strike="noStrike" kern="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and</a:t>
            </a:r>
            <a:r>
              <a:rPr kumimoji="0" lang="en-US" sz="2000" b="1" i="0" u="none" strike="noStrike" kern="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&gt;1</a:t>
            </a:r>
            <a:r>
              <a:rPr kumimoji="0" lang="en-US" sz="2000" b="1" i="0" u="none" strike="noStrike" kern="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cm</a:t>
            </a:r>
            <a:r>
              <a:rPr kumimoji="0" lang="en-US" sz="2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wide)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  <a:p>
            <a:pPr marL="73152" marR="0" lvl="0" indent="0" algn="l" defTabSz="914400" rtl="0" eaLnBrk="1" fontAlgn="t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Dorsocervical</a:t>
            </a:r>
            <a:r>
              <a:rPr kumimoji="0" lang="en-US" sz="2000" b="1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fat</a:t>
            </a:r>
            <a:r>
              <a:rPr kumimoji="0" lang="en-US" sz="2000" b="1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pad</a:t>
            </a:r>
            <a:r>
              <a:rPr kumimoji="0" lang="en-US" sz="20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(“buffalo</a:t>
            </a:r>
            <a:r>
              <a:rPr kumimoji="0" lang="en-US" sz="2000" b="1" i="0" u="none" strike="noStrike" kern="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hump”)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  <a:p>
            <a:pPr marL="73152" marR="0" lvl="0" indent="0" algn="l" defTabSz="914400" rtl="0" eaLnBrk="1" fontAlgn="t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Facial</a:t>
            </a:r>
            <a:r>
              <a:rPr kumimoji="0" lang="en-US" sz="2000" b="1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fullness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  <a:p>
            <a:pPr marL="73152" marR="0" lvl="0" indent="0" algn="l" defTabSz="914400" rtl="0" eaLnBrk="1" fontAlgn="t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Obesity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  <a:p>
            <a:pPr marL="73152" marR="0" lvl="0" indent="0" algn="l" defTabSz="914400" rtl="0" eaLnBrk="1" fontAlgn="t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Supraclavicular</a:t>
            </a:r>
            <a:r>
              <a:rPr kumimoji="0" lang="en-US" sz="2000" b="1" i="0" u="none" strike="noStrike" kern="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fullness</a:t>
            </a:r>
          </a:p>
          <a:p>
            <a:pPr marL="73152" marR="0" lvl="0" indent="0" algn="l" defTabSz="914400" rtl="0" eaLnBrk="1" fontAlgn="t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Acne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  <a:p>
            <a:pPr marL="73152" marR="0" lvl="0" indent="0" algn="l" defTabSz="914400" rtl="0" eaLnBrk="1" fontAlgn="t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Hirsutism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2180" y="1988820"/>
            <a:ext cx="2233422" cy="28803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228600" y="114012"/>
            <a:ext cx="8737002" cy="780983"/>
          </a:xfrm>
          <a:prstGeom prst="rect">
            <a:avLst/>
          </a:prstGeom>
          <a:solidFill>
            <a:srgbClr val="FF7F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28575" marR="22860" algn="ctr">
              <a:spcBef>
                <a:spcPts val="33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US" sz="2400" b="1" spc="-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n-US" sz="2400" b="1" spc="-7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400" b="1" spc="-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4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n-US" sz="2400" b="1" spc="-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US" sz="2400" b="1" spc="-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PHENOTYPIC</a:t>
            </a:r>
            <a:r>
              <a:rPr lang="en-US" sz="2400" b="1" spc="-7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US" sz="2400" b="1" spc="-11" baseline="2614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2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spc="-1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FOUR</a:t>
            </a:r>
            <a:endParaRPr lang="en-US" sz="2400" b="1" baseline="2614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104A5F-160B-E3E3-2856-ECC5FFCE2D0F}"/>
              </a:ext>
            </a:extLst>
          </p:cNvPr>
          <p:cNvSpPr txBox="1"/>
          <p:nvPr/>
        </p:nvSpPr>
        <p:spPr>
          <a:xfrm>
            <a:off x="138775" y="1888391"/>
            <a:ext cx="2680625" cy="3370153"/>
          </a:xfrm>
          <a:prstGeom prst="rect">
            <a:avLst/>
          </a:prstGeom>
          <a:solidFill>
            <a:srgbClr val="FFACFF"/>
          </a:solidFill>
          <a:ln>
            <a:solidFill>
              <a:srgbClr val="FFACFF"/>
            </a:solidFill>
          </a:ln>
        </p:spPr>
        <p:txBody>
          <a:bodyPr wrap="square" rtlCol="0">
            <a:sp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Easy bruising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Facial plethora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Proximal myopathy (or proximal muscle weakness)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Stria (especially of reddish purple and &gt;1 cm wide)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Dorsocervical fat pad (“buffalo hump”)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Facial fullness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Obesity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Supraclavicular fullness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Acne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Hitsutism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03EFDE-C9C9-9F93-4D53-CE66A7ACA498}"/>
              </a:ext>
            </a:extLst>
          </p:cNvPr>
          <p:cNvSpPr txBox="1"/>
          <p:nvPr/>
        </p:nvSpPr>
        <p:spPr>
          <a:xfrm>
            <a:off x="2971800" y="1882990"/>
            <a:ext cx="3581400" cy="4755148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Type 2 Diabetes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Hypertension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Obesity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Osteoporosis</a:t>
            </a:r>
            <a:r>
              <a:rPr kumimoji="0" lang="en-US" sz="39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/ Fractures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00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Box 2">
            <a:extLst>
              <a:ext uri="{FF2B5EF4-FFF2-40B4-BE49-F238E27FC236}">
                <a16:creationId xmlns:a16="http://schemas.microsoft.com/office/drawing/2014/main" id="{8FB15E7B-D993-4DC5-B870-168B9BAE6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1" y="880529"/>
            <a:ext cx="1686680" cy="49244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Subjects:</a:t>
            </a:r>
          </a:p>
        </p:txBody>
      </p:sp>
      <p:sp>
        <p:nvSpPr>
          <p:cNvPr id="136196" name="TextBox 6">
            <a:extLst>
              <a:ext uri="{FF2B5EF4-FFF2-40B4-BE49-F238E27FC236}">
                <a16:creationId xmlns:a16="http://schemas.microsoft.com/office/drawing/2014/main" id="{F4F07E32-75F3-4EFC-B2D3-1476D4D19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56" y="895018"/>
            <a:ext cx="67592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1,055 T2DM with A1c = 7.5-11.5%</a:t>
            </a:r>
          </a:p>
        </p:txBody>
      </p:sp>
      <p:sp>
        <p:nvSpPr>
          <p:cNvPr id="136197" name="TextBox 6">
            <a:extLst>
              <a:ext uri="{FF2B5EF4-FFF2-40B4-BE49-F238E27FC236}">
                <a16:creationId xmlns:a16="http://schemas.microsoft.com/office/drawing/2014/main" id="{236875F9-ED0D-4095-AB0C-E51C6F1CB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678" y="1366967"/>
            <a:ext cx="692432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≥ 3 anti-hyperglycemic drugs </a:t>
            </a:r>
          </a:p>
          <a:p>
            <a:pPr marL="342900" marR="0" lvl="0" indent="-34290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insulin and any other antihyperglycemic drug</a:t>
            </a:r>
          </a:p>
          <a:p>
            <a:pPr marL="342900" marR="0" lvl="0" indent="-34290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≥ 2 anti-hyperglycemic drugs plus ≥ 1 micro- or</a:t>
            </a:r>
          </a:p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        macrovascular complication</a:t>
            </a:r>
          </a:p>
          <a:p>
            <a:pPr marL="342900" marR="0" lvl="0" indent="-34290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●"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≥ 2 anti-hyperglycemic and ≥ 2 antihypertensive</a:t>
            </a:r>
          </a:p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        drugs</a:t>
            </a:r>
          </a:p>
        </p:txBody>
      </p:sp>
      <p:sp>
        <p:nvSpPr>
          <p:cNvPr id="136198" name="TextBox 2">
            <a:extLst>
              <a:ext uri="{FF2B5EF4-FFF2-40B4-BE49-F238E27FC236}">
                <a16:creationId xmlns:a16="http://schemas.microsoft.com/office/drawing/2014/main" id="{CE9E83C4-5694-49CA-839B-3833603C8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67" y="3593234"/>
            <a:ext cx="1665841" cy="49244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Methods:</a:t>
            </a:r>
          </a:p>
        </p:txBody>
      </p:sp>
      <p:sp>
        <p:nvSpPr>
          <p:cNvPr id="136200" name="TextBox 2">
            <a:extLst>
              <a:ext uri="{FF2B5EF4-FFF2-40B4-BE49-F238E27FC236}">
                <a16:creationId xmlns:a16="http://schemas.microsoft.com/office/drawing/2014/main" id="{030E1FB4-7B04-4326-92AD-F8A3EA211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67" y="6037558"/>
            <a:ext cx="4058355" cy="49244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Mifepristone Treatment:</a:t>
            </a:r>
          </a:p>
        </p:txBody>
      </p:sp>
      <p:sp>
        <p:nvSpPr>
          <p:cNvPr id="136201" name="TextBox 6">
            <a:extLst>
              <a:ext uri="{FF2B5EF4-FFF2-40B4-BE49-F238E27FC236}">
                <a16:creationId xmlns:a16="http://schemas.microsoft.com/office/drawing/2014/main" id="{CF11E1B1-71DD-43D0-AD41-FE11DFBDB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086" y="6046085"/>
            <a:ext cx="4420947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4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Primary endpoint = Change in A1c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31511C-F8F8-D98F-3E83-DFE016840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802" y="147927"/>
            <a:ext cx="5526396" cy="622191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FF7308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FF7308"/>
                </a:solidFill>
                <a:latin typeface="Helvetica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FF7308"/>
                </a:solidFill>
                <a:latin typeface="Helvetica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FF7308"/>
                </a:solidFill>
                <a:latin typeface="Helvetica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FF7308"/>
                </a:solidFill>
                <a:latin typeface="Helvetica" pitchFamily="34" charset="0"/>
                <a:ea typeface="MS PGothic" panose="020B0600070205080204" pitchFamily="34" charset="-128"/>
                <a:cs typeface="MS PGothic" charset="0"/>
              </a:defRPr>
            </a:lvl5pPr>
            <a:lvl6pPr marL="361253" algn="ctr" rtl="0" eaLnBrk="0" fontAlgn="base" hangingPunct="0">
              <a:spcBef>
                <a:spcPct val="0"/>
              </a:spcBef>
              <a:spcAft>
                <a:spcPct val="0"/>
              </a:spcAft>
              <a:defRPr sz="3476" b="1">
                <a:solidFill>
                  <a:srgbClr val="FF7308"/>
                </a:solidFill>
                <a:latin typeface="Helvetica" pitchFamily="34" charset="0"/>
              </a:defRPr>
            </a:lvl6pPr>
            <a:lvl7pPr marL="722507" algn="ctr" rtl="0" eaLnBrk="0" fontAlgn="base" hangingPunct="0">
              <a:spcBef>
                <a:spcPct val="0"/>
              </a:spcBef>
              <a:spcAft>
                <a:spcPct val="0"/>
              </a:spcAft>
              <a:defRPr sz="3476" b="1">
                <a:solidFill>
                  <a:srgbClr val="FF7308"/>
                </a:solidFill>
                <a:latin typeface="Helvetica" pitchFamily="34" charset="0"/>
              </a:defRPr>
            </a:lvl7pPr>
            <a:lvl8pPr marL="1083760" algn="ctr" rtl="0" eaLnBrk="0" fontAlgn="base" hangingPunct="0">
              <a:spcBef>
                <a:spcPct val="0"/>
              </a:spcBef>
              <a:spcAft>
                <a:spcPct val="0"/>
              </a:spcAft>
              <a:defRPr sz="3476" b="1">
                <a:solidFill>
                  <a:srgbClr val="FF7308"/>
                </a:solidFill>
                <a:latin typeface="Helvetica" pitchFamily="34" charset="0"/>
              </a:defRPr>
            </a:lvl8pPr>
            <a:lvl9pPr marL="1445014" algn="ctr" rtl="0" eaLnBrk="0" fontAlgn="base" hangingPunct="0">
              <a:spcBef>
                <a:spcPct val="0"/>
              </a:spcBef>
              <a:spcAft>
                <a:spcPct val="0"/>
              </a:spcAft>
              <a:defRPr sz="3476" b="1">
                <a:solidFill>
                  <a:srgbClr val="FF7308"/>
                </a:solidFill>
                <a:latin typeface="Helvetic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CATALYST TRIAL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13B5784-7139-551C-9AF9-5D0F37773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620" y="3559136"/>
            <a:ext cx="67592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 mg –Dexamethasone Suppression Test (DST) with 1.8 ug/dl cortisol cut 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9B0A9-57DD-0ED7-856B-637B21A84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942" y="4413225"/>
            <a:ext cx="6731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280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Dexamethosone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&gt; 140 mg/dl</a:t>
            </a:r>
          </a:p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ACTH – low</a:t>
            </a:r>
          </a:p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DHEAS – low</a:t>
            </a:r>
          </a:p>
          <a:p>
            <a:pPr marL="0" marR="0" lvl="0" indent="0" algn="l" defTabSz="7224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Adrenal CT scan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8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99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99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99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99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99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99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99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99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2980</Words>
  <Application>Microsoft Office PowerPoint</Application>
  <PresentationFormat>Ekran Gösterisi (4:3)</PresentationFormat>
  <Paragraphs>818</Paragraphs>
  <Slides>55</Slides>
  <Notes>28</Notes>
  <HiddenSlides>10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13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55</vt:i4>
      </vt:variant>
    </vt:vector>
  </HeadingPairs>
  <TitlesOfParts>
    <vt:vector size="79" baseType="lpstr">
      <vt:lpstr>Aptos</vt:lpstr>
      <vt:lpstr>Arial</vt:lpstr>
      <vt:lpstr>Arial Narrow</vt:lpstr>
      <vt:lpstr>Calibri</vt:lpstr>
      <vt:lpstr>Calibri Light</vt:lpstr>
      <vt:lpstr>Helvetica</vt:lpstr>
      <vt:lpstr>Symbol</vt:lpstr>
      <vt:lpstr>Times</vt:lpstr>
      <vt:lpstr>Times New Roman</vt:lpstr>
      <vt:lpstr>Office Theme</vt:lpstr>
      <vt:lpstr>1_Office Theme</vt:lpstr>
      <vt:lpstr>22_Blank Presentation</vt:lpstr>
      <vt:lpstr>Blank Presentation</vt:lpstr>
      <vt:lpstr>8_Default Design</vt:lpstr>
      <vt:lpstr>Retrospect</vt:lpstr>
      <vt:lpstr>3_Default Design</vt:lpstr>
      <vt:lpstr>7_Blank Presentation</vt:lpstr>
      <vt:lpstr>9_Default Design</vt:lpstr>
      <vt:lpstr>18_Blank Presentation</vt:lpstr>
      <vt:lpstr>12_Blank Presentation</vt:lpstr>
      <vt:lpstr>47_Blank Presentation</vt:lpstr>
      <vt:lpstr>2_Office Theme</vt:lpstr>
      <vt:lpstr>CorelDRAW</vt:lpstr>
      <vt:lpstr>Prism 10</vt:lpstr>
      <vt:lpstr>PowerPoint Sunusu</vt:lpstr>
      <vt:lpstr>CONFLICT OF INTEREST</vt:lpstr>
      <vt:lpstr>PowerPoint Sunusu</vt:lpstr>
      <vt:lpstr>GLYCEMIC CONTROL IN T2DM: HOW WELL ARE WE DOING?</vt:lpstr>
      <vt:lpstr>PowerPoint Sunusu</vt:lpstr>
      <vt:lpstr>PowerPoint Sunusu</vt:lpstr>
      <vt:lpstr>SOME PATIENTS WITH HYPERCORTISOLISM PRESENT WITH CLASSIC PHENOTYPIC FEATURES OF CUSHING SYNDROME1,2</vt:lpstr>
      <vt:lpstr>MOST PATIENTS WITH HYPERCORTISOLISM PRESENT WITHOUT CLASSIC PHENOTYPIC FEATURES1,2: BIG FOUR</vt:lpstr>
      <vt:lpstr>PowerPoint Sunusu</vt:lpstr>
      <vt:lpstr>CATALYST: STUDY DESIGN</vt:lpstr>
      <vt:lpstr>PREVALENCE OF HYPERCORTISOLISM IN CATALYST</vt:lpstr>
      <vt:lpstr>24% of poorly controlled T2D patients with A1c &gt; 7.5% on multiple oral hypoglycemic agents ± insulin have hypercortisolism</vt:lpstr>
      <vt:lpstr>PowerPoint Sunusu</vt:lpstr>
      <vt:lpstr>ADRENAL IMAGING ABNORMALITY DOCUMENTED IN ONE-THIRD OF CATALYST PARTICIPANTS WITH HYPERCORTISOLISM</vt:lpstr>
      <vt:lpstr>PARTICIPANTS WITH HYPERCORTISOLISM HAD  MORE CARDIOVASCULAR DISEASE</vt:lpstr>
      <vt:lpstr>PowerPoint Sunusu</vt:lpstr>
      <vt:lpstr>PREVALENCE OF HYPERGLYCEMIA SECONDARY TO HYPERCORTISOLISM</vt:lpstr>
      <vt:lpstr>PowerPoint Sunusu</vt:lpstr>
      <vt:lpstr>PATIENT POPULATIONS WITH THE FOLLOWING MANIFESTATIONS SHOULD BE SCREENED FOR HYPERCORTISOLISM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PHARMACOLOGIC TREATMENT OF COMORBIDITIES WITHOUT TREATING HYPERCORTISOLISM IS INEFFECTIVE AT REDUCING LONG-TERM GLOBAL CARDIOVASCULAR EVENTS</vt:lpstr>
      <vt:lpstr>PHARMACOLOGIC TREATMENT OF COMORBIDITIES  WITHOUT TREATING HYPERCORTISOLISM IS INEFFECTIVE  AT REDUCING LONG-TERM CARDIOVASCULAR SURVIVAL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THANK  YOU!</vt:lpstr>
      <vt:lpstr>PowerPoint Sunusu</vt:lpstr>
      <vt:lpstr>HIGHER LIKELIHOOD OF HYPERCORTISOLISM IN THOSE WITH HYPERGLYCEMIA PLUS HYPERTENSION  OR MICRO-/MACROVASCULAR COMPLICATIONS</vt:lpstr>
      <vt:lpstr>HIGHER LIKELIHOOD OF HYPERCORTISOLISM IN THOSE TAKING  NEWER CLASSES OF ANTI-HYPERGLYCEMIC MEDICATIONS</vt:lpstr>
      <vt:lpstr>PowerPoint Sunusu</vt:lpstr>
      <vt:lpstr>CHARACTERISTICS INDEPENDENTLY ASSOCIATED WITH HYPERCORTISOLISM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Corcept Speaker Bureau  Training Meeting</dc:title>
  <dc:creator>Ruby Barry</dc:creator>
  <cp:lastModifiedBy>Enes Zorlu</cp:lastModifiedBy>
  <cp:revision>90</cp:revision>
  <cp:lastPrinted>2024-10-03T21:38:08Z</cp:lastPrinted>
  <dcterms:created xsi:type="dcterms:W3CDTF">2024-05-23T15:56:45Z</dcterms:created>
  <dcterms:modified xsi:type="dcterms:W3CDTF">2024-11-22T10:46:29Z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2024-03-15T00:00:00Z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2024-05-23T00:00:00Z</vt:filetime>
  </property>
  <property fmtid="{D5CDD505-2E9C-101B-9397-08002B2CF9AE}" pid="5" name="Producer">
    <vt:lpwstr>Adobe PDF Library 20.5.110</vt:lpwstr>
  </property>
</Properties>
</file>